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70" r:id="rId3"/>
    <p:sldId id="355" r:id="rId4"/>
    <p:sldId id="277" r:id="rId5"/>
    <p:sldId id="326" r:id="rId6"/>
    <p:sldId id="327" r:id="rId7"/>
    <p:sldId id="32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8" r:id="rId17"/>
    <p:sldId id="271" r:id="rId18"/>
    <p:sldId id="272" r:id="rId19"/>
    <p:sldId id="273" r:id="rId20"/>
    <p:sldId id="339" r:id="rId21"/>
    <p:sldId id="341" r:id="rId22"/>
    <p:sldId id="340" r:id="rId23"/>
    <p:sldId id="337" r:id="rId24"/>
    <p:sldId id="338" r:id="rId25"/>
    <p:sldId id="356" r:id="rId26"/>
    <p:sldId id="357" r:id="rId27"/>
    <p:sldId id="342" r:id="rId28"/>
    <p:sldId id="343" r:id="rId29"/>
    <p:sldId id="344" r:id="rId30"/>
    <p:sldId id="345" r:id="rId31"/>
    <p:sldId id="346" r:id="rId32"/>
    <p:sldId id="348" r:id="rId33"/>
    <p:sldId id="347" r:id="rId34"/>
    <p:sldId id="349" r:id="rId35"/>
    <p:sldId id="350" r:id="rId36"/>
    <p:sldId id="351" r:id="rId37"/>
    <p:sldId id="352" r:id="rId38"/>
    <p:sldId id="353" r:id="rId39"/>
    <p:sldId id="354" r:id="rId40"/>
    <p:sldId id="336" r:id="rId41"/>
    <p:sldId id="274" r:id="rId42"/>
    <p:sldId id="275" r:id="rId43"/>
    <p:sldId id="276" r:id="rId44"/>
    <p:sldId id="278" r:id="rId45"/>
    <p:sldId id="280" r:id="rId46"/>
    <p:sldId id="281" r:id="rId47"/>
    <p:sldId id="334" r:id="rId48"/>
    <p:sldId id="335" r:id="rId49"/>
    <p:sldId id="279" r:id="rId50"/>
    <p:sldId id="282" r:id="rId51"/>
    <p:sldId id="283" r:id="rId52"/>
    <p:sldId id="284" r:id="rId53"/>
    <p:sldId id="285" r:id="rId54"/>
    <p:sldId id="286" r:id="rId55"/>
    <p:sldId id="264" r:id="rId56"/>
    <p:sldId id="265" r:id="rId57"/>
    <p:sldId id="287" r:id="rId58"/>
    <p:sldId id="288" r:id="rId59"/>
    <p:sldId id="266" r:id="rId60"/>
    <p:sldId id="289" r:id="rId61"/>
    <p:sldId id="267" r:id="rId62"/>
    <p:sldId id="290" r:id="rId63"/>
    <p:sldId id="297" r:id="rId64"/>
    <p:sldId id="291" r:id="rId65"/>
    <p:sldId id="292" r:id="rId66"/>
    <p:sldId id="293" r:id="rId67"/>
    <p:sldId id="294" r:id="rId68"/>
    <p:sldId id="295" r:id="rId69"/>
    <p:sldId id="322" r:id="rId70"/>
    <p:sldId id="323" r:id="rId71"/>
    <p:sldId id="324" r:id="rId72"/>
    <p:sldId id="296" r:id="rId73"/>
    <p:sldId id="298" r:id="rId74"/>
    <p:sldId id="299" r:id="rId75"/>
    <p:sldId id="300" r:id="rId76"/>
    <p:sldId id="301" r:id="rId77"/>
    <p:sldId id="302" r:id="rId78"/>
    <p:sldId id="303" r:id="rId79"/>
    <p:sldId id="304" r:id="rId80"/>
    <p:sldId id="305" r:id="rId81"/>
    <p:sldId id="358" r:id="rId82"/>
    <p:sldId id="359" r:id="rId83"/>
    <p:sldId id="360" r:id="rId84"/>
    <p:sldId id="306" r:id="rId85"/>
    <p:sldId id="309" r:id="rId86"/>
    <p:sldId id="310" r:id="rId87"/>
    <p:sldId id="311" r:id="rId88"/>
    <p:sldId id="307" r:id="rId89"/>
    <p:sldId id="308" r:id="rId90"/>
    <p:sldId id="329" r:id="rId91"/>
    <p:sldId id="330" r:id="rId92"/>
    <p:sldId id="331" r:id="rId93"/>
    <p:sldId id="332" r:id="rId94"/>
    <p:sldId id="333" r:id="rId95"/>
    <p:sldId id="312" r:id="rId96"/>
    <p:sldId id="313" r:id="rId97"/>
    <p:sldId id="314" r:id="rId98"/>
    <p:sldId id="315" r:id="rId99"/>
    <p:sldId id="316" r:id="rId100"/>
    <p:sldId id="317" r:id="rId101"/>
    <p:sldId id="318" r:id="rId102"/>
    <p:sldId id="319" r:id="rId103"/>
    <p:sldId id="320" r:id="rId104"/>
    <p:sldId id="321" r:id="rId105"/>
    <p:sldId id="325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73" d="100"/>
          <a:sy n="73" d="100"/>
        </p:scale>
        <p:origin x="4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4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Repetition because some folks just use this file.</a:t>
            </a:r>
          </a:p>
          <a:p>
            <a:r>
              <a:rPr lang="en-US" dirty="0"/>
              <a:t>File was created while running IDLE and learning!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want to keep this in a separate window for reference.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7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0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7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70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96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355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1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7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69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5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IDLE - python’s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Our Downloading 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- A Quick Introduction to Python</a:t>
            </a:r>
            <a:br>
              <a:rPr lang="en-US" dirty="0"/>
            </a:br>
            <a:r>
              <a:rPr lang="en-US" dirty="0"/>
              <a:t>                 Jump right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python_introduction.py</a:t>
            </a:r>
          </a:p>
          <a:p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 Open … exercises  python_introduction.py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All Students Mute – Minimizes background Noise</a:t>
            </a:r>
          </a:p>
          <a:p>
            <a:r>
              <a:rPr lang="en-US" sz="3600" dirty="0"/>
              <a:t>Ask question via Chat – can be to ALL</a:t>
            </a:r>
          </a:p>
          <a:p>
            <a:r>
              <a:rPr lang="en-US" sz="3600" dirty="0"/>
              <a:t>Attendance: Chat "PRESENT" </a:t>
            </a:r>
            <a:r>
              <a:rPr lang="en-US" sz="3600"/>
              <a:t>to ME</a:t>
            </a:r>
            <a:endParaRPr lang="en-US" sz="3600" dirty="0"/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Python_introduction.py…beginning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594625"/>
            <a:ext cx="1120697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Python 3.7.4 (tags/v3.7.4:e09359112e, Jul  8 2019, 20:34:20) [MSC v.1916 64 bit (AMD64)] on win32</a:t>
            </a:r>
          </a:p>
          <a:p>
            <a:pPr marL="57150" indent="0">
              <a:buNone/>
            </a:pPr>
            <a:r>
              <a:rPr lang="en-US" sz="2400" dirty="0"/>
              <a:t>Type "help", "copyright", "credits" or "license()" for more information.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&gt;&gt;&gt; # The following is an interactive introduction to basic Python concepts.</a:t>
            </a:r>
          </a:p>
          <a:p>
            <a:pPr marL="57150" indent="0">
              <a:buNone/>
            </a:pPr>
            <a:r>
              <a:rPr lang="en-US" sz="2400" dirty="0"/>
              <a:t>&gt;&gt;&gt; # The text is pretty much as I typed it in to the Python IDLE shell,</a:t>
            </a:r>
          </a:p>
          <a:p>
            <a:pPr marL="57150" indent="0">
              <a:buNone/>
            </a:pPr>
            <a:r>
              <a:rPr lang="en-US" sz="2400" dirty="0"/>
              <a:t>&gt;&gt;&gt; # and got printed out by the shell python shell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73472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625"/>
            <a:ext cx="10627112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You might get some useful practice by trying these examples on your</a:t>
            </a:r>
          </a:p>
          <a:p>
            <a:pPr marL="57150" indent="0">
              <a:buNone/>
            </a:pPr>
            <a:r>
              <a:rPr lang="en-US" sz="2400" dirty="0"/>
              <a:t>&gt;&gt;&gt; # computer in the IDLE shell.</a:t>
            </a:r>
          </a:p>
          <a:p>
            <a:pPr marL="57150" indent="0">
              <a:buNone/>
            </a:pPr>
            <a:r>
              <a:rPr lang="en-US" sz="2400" dirty="0"/>
              <a:t>&gt;&gt;&gt; # Lines with # are ignored by python from the # character to line end.</a:t>
            </a:r>
          </a:p>
          <a:p>
            <a:pPr marL="57150" indent="0">
              <a:buNone/>
            </a:pPr>
            <a:r>
              <a:rPr lang="en-US" sz="2400" dirty="0"/>
              <a:t>&gt;&gt;&gt; # This introduction takes place within the python IDLE interpreter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4123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1594625"/>
            <a:ext cx="1067171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Lines starting with "&gt;&gt;&gt; " can be directly typed, minus the "&gt;&gt;&gt; ",</a:t>
            </a:r>
          </a:p>
          <a:p>
            <a:pPr marL="57150" indent="0">
              <a:buNone/>
            </a:pPr>
            <a:r>
              <a:rPr lang="en-US" sz="2400" dirty="0"/>
              <a:t>&gt;&gt;&gt; # into IDLE</a:t>
            </a:r>
          </a:p>
          <a:p>
            <a:pPr marL="57150" indent="0">
              <a:buNone/>
            </a:pPr>
            <a:r>
              <a:rPr lang="en-US" sz="2400" dirty="0"/>
              <a:t>&gt;&gt;&gt; # Text typed after the "&gt;&gt;&gt; " is evaluated by python, and the value,</a:t>
            </a:r>
          </a:p>
          <a:p>
            <a:pPr marL="57150" indent="0">
              <a:buNone/>
            </a:pPr>
            <a:r>
              <a:rPr lang="en-US" sz="2400" dirty="0"/>
              <a:t>&gt;&gt;&gt; #  if any, is displayed.</a:t>
            </a:r>
          </a:p>
          <a:p>
            <a:pPr marL="57150" indent="0">
              <a:buNone/>
            </a:pPr>
            <a:r>
              <a:rPr lang="en-US" sz="2400" dirty="0"/>
              <a:t>&gt;&gt;&gt; 1</a:t>
            </a:r>
          </a:p>
          <a:p>
            <a:pPr marL="57150" indent="0">
              <a:buNone/>
            </a:pPr>
            <a:r>
              <a:rPr lang="en-US" sz="2400" dirty="0"/>
              <a:t>1</a:t>
            </a:r>
          </a:p>
          <a:p>
            <a:pPr marL="57150" indent="0">
              <a:buNone/>
            </a:pPr>
            <a:r>
              <a:rPr lang="en-US" sz="2400" dirty="0"/>
              <a:t>&gt;&gt;&gt; 1 + 2</a:t>
            </a:r>
          </a:p>
          <a:p>
            <a:pPr marL="57150" indent="0">
              <a:buNone/>
            </a:pPr>
            <a:r>
              <a:rPr lang="en-US" sz="2400" dirty="0"/>
              <a:t>3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6685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lvl="1"/>
            <a:r>
              <a:rPr lang="en-US" sz="3400" dirty="0"/>
              <a:t>To modify: Type ALT-P (CTRL-P on Mac) add/change what you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3049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Repeat each example from file</a:t>
            </a:r>
          </a:p>
          <a:p>
            <a:pPr lvl="1"/>
            <a:r>
              <a:rPr lang="en-US" sz="3400" dirty="0"/>
              <a:t>Try a couple of your own making</a:t>
            </a:r>
          </a:p>
          <a:p>
            <a:pPr lvl="1"/>
            <a:r>
              <a:rPr lang="en-US" sz="3400" dirty="0"/>
              <a:t>Don't worry about mistakes!</a:t>
            </a:r>
          </a:p>
          <a:p>
            <a:pPr lvl="1"/>
            <a:r>
              <a:rPr lang="en-US" sz="3400" dirty="0"/>
              <a:t>Ask 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34033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 – Second Session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1.5 Hours</a:t>
            </a:r>
          </a:p>
          <a:p>
            <a:pPr lvl="3"/>
            <a:r>
              <a:rPr lang="en-US" sz="3000" dirty="0"/>
              <a:t>Follow-up Questions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Skip, Repeat/Revisit </a:t>
            </a:r>
          </a:p>
          <a:p>
            <a:pPr lvl="2"/>
            <a:r>
              <a:rPr lang="en-US" sz="3400" dirty="0"/>
              <a:t>Student Guideline</a:t>
            </a:r>
          </a:p>
          <a:p>
            <a:pPr lvl="3"/>
            <a:r>
              <a:rPr lang="en-US" sz="3000" dirty="0"/>
              <a:t>If you know it – Have Patients</a:t>
            </a:r>
            <a:endParaRPr lang="en-US" sz="2400" dirty="0"/>
          </a:p>
          <a:p>
            <a:pPr lvl="3"/>
            <a:r>
              <a:rPr lang="en-US" sz="24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23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Session Begins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Programming Calisthenics</a:t>
            </a:r>
          </a:p>
          <a:p>
            <a:pPr lvl="3"/>
            <a:r>
              <a:rPr lang="en-US" sz="3000" dirty="0"/>
              <a:t>5 minutes - Using IDLE</a:t>
            </a:r>
            <a:endParaRPr lang="en-US" sz="2400" dirty="0"/>
          </a:p>
          <a:p>
            <a:pPr lvl="3"/>
            <a:r>
              <a:rPr lang="en-US" sz="2400" dirty="0"/>
              <a:t>Do One Example of EVERYTING you have seen</a:t>
            </a:r>
          </a:p>
          <a:p>
            <a:pPr lvl="3"/>
            <a:r>
              <a:rPr lang="en-US" sz="2400" dirty="0"/>
              <a:t>Don't worry about mistakes, errors – that's what IDLE is there for, errors are SOMETHING too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Done Early – Do Two Examples</a:t>
            </a:r>
          </a:p>
          <a:p>
            <a:pPr marL="1371600" lvl="3" indent="0">
              <a:buNone/>
            </a:pPr>
            <a:r>
              <a:rPr lang="en-US" sz="2400" dirty="0"/>
              <a:t>E.g.  1+2, a=5, a**3, if a ==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6335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&gt;&gt;&gt;</a:t>
            </a:r>
          </a:p>
          <a:p>
            <a:pPr lvl="2"/>
            <a:r>
              <a:rPr lang="en-US" sz="3200" dirty="0"/>
              <a:t># stuff here</a:t>
            </a:r>
          </a:p>
          <a:p>
            <a:pPr lvl="2"/>
            <a:r>
              <a:rPr lang="en-US" sz="3200" dirty="0"/>
              <a:t>1</a:t>
            </a:r>
          </a:p>
          <a:p>
            <a:pPr lvl="2"/>
            <a:r>
              <a:rPr lang="en-US" sz="3200" dirty="0"/>
              <a:t>1 + 2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987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lvl="2"/>
            <a:r>
              <a:rPr lang="en-US" sz="3200" dirty="0"/>
              <a:t>"here we are"</a:t>
            </a:r>
          </a:p>
          <a:p>
            <a:pPr lvl="2"/>
            <a:r>
              <a:rPr lang="en-US" sz="3200" dirty="0"/>
              <a:t>'there we go'</a:t>
            </a:r>
          </a:p>
          <a:p>
            <a:pPr lvl="2"/>
            <a:r>
              <a:rPr lang="en-US" sz="32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are some program flows?</a:t>
            </a:r>
          </a:p>
          <a:p>
            <a:pPr lvl="1"/>
            <a:r>
              <a:rPr lang="en-US" sz="3400" dirty="0"/>
              <a:t>What are some decisions to be made in program flow?</a:t>
            </a:r>
          </a:p>
          <a:p>
            <a:pPr lvl="1"/>
            <a:r>
              <a:rPr lang="en-US" sz="3400" dirty="0"/>
              <a:t>What are some Python decision making keywords?</a:t>
            </a:r>
          </a:p>
          <a:p>
            <a:pPr lvl="1"/>
            <a:r>
              <a:rPr lang="en-US" sz="3400" dirty="0"/>
              <a:t>How is each decision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</a:t>
            </a:r>
            <a:r>
              <a:rPr lang="en-US" sz="3200"/>
              <a:t>1 to 9.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  <a:br>
              <a:rPr lang="en-US" dirty="0"/>
            </a:br>
            <a:r>
              <a:rPr lang="en-US" dirty="0"/>
              <a:t>Using python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1484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</a:t>
            </a:r>
            <a:endParaRPr lang="en-US" sz="5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 err="1"/>
              <a:t>f"string</a:t>
            </a:r>
            <a:r>
              <a:rPr lang="en-US" i="1" dirty="0"/>
              <a:t>"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game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r>
              <a:rPr lang="en-US" sz="14400" dirty="0"/>
              <a:t>Seventh: Handle typos / illegal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print()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=":") #different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c","d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using each print keyword 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6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print() Exercise 2: – Print factors – factors.py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3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  <a:cs typeface="Courier New" panose="02070309020205020404" pitchFamily="49" charset="0"/>
              </a:rPr>
              <a:t>Extra: Use "for"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print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10975</TotalTime>
  <Words>6899</Words>
  <Application>Microsoft Office PowerPoint</Application>
  <PresentationFormat>Widescreen</PresentationFormat>
  <Paragraphs>1376</Paragraphs>
  <Slides>105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Introduction to Programming Using Python </vt:lpstr>
      <vt:lpstr>Online Class – Using Zoom</vt:lpstr>
      <vt:lpstr>Objectives</vt:lpstr>
      <vt:lpstr>Instructor – Ray Smith raysmith@alum.mit.edu</vt:lpstr>
      <vt:lpstr>In this Course - You will see a bit of Programming …</vt:lpstr>
      <vt:lpstr>You will see a bit of Python … </vt:lpstr>
      <vt:lpstr>You will see a bit more Python …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IDLE - python’s trainer</vt:lpstr>
      <vt:lpstr>Documentation – Lots of Nice STUFF</vt:lpstr>
      <vt:lpstr>Download Python</vt:lpstr>
      <vt:lpstr>IDLE – continued</vt:lpstr>
      <vt:lpstr>IDLE - A Quick Introduction to Python                  Jump right in!</vt:lpstr>
      <vt:lpstr>Python_introduction.py…beginning</vt:lpstr>
      <vt:lpstr>Python_introduction.py…continued</vt:lpstr>
      <vt:lpstr>Python_introduction.py…continued</vt:lpstr>
      <vt:lpstr>A Quick Introduction to Python – continued IDLE GUIDE</vt:lpstr>
      <vt:lpstr>A Quick Introduction to Python - continued</vt:lpstr>
      <vt:lpstr>Introduction To Python – Second Session</vt:lpstr>
      <vt:lpstr>Second Session Begins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IDLE – continued Using python files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– print function - more</vt:lpstr>
      <vt:lpstr>Python Language – f"string"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Real Life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factors.py</vt:lpstr>
      <vt:lpstr>Functions – Keyword parameters – print Exercise</vt:lpstr>
      <vt:lpstr>Lists / Arrays – numbered / expandable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F-string – easer print formatting</vt:lpstr>
      <vt:lpstr>F-string – continued</vt:lpstr>
      <vt:lpstr>F-string – continued</vt:lpstr>
      <vt:lpstr>F-string – continued</vt:lpstr>
      <vt:lpstr>F-string – continued</vt:lpstr>
      <vt:lpstr>Files Data that remains</vt:lpstr>
      <vt:lpstr>Files - continued</vt:lpstr>
      <vt:lpstr>Files - continued</vt:lpstr>
      <vt:lpstr>Files – continued – Creating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200</cp:revision>
  <dcterms:created xsi:type="dcterms:W3CDTF">2018-08-14T15:38:09Z</dcterms:created>
  <dcterms:modified xsi:type="dcterms:W3CDTF">2020-06-18T23:56:37Z</dcterms:modified>
</cp:coreProperties>
</file>