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  <p:sldMasterId id="2147483728" r:id="rId2"/>
    <p:sldMasterId id="2147483860" r:id="rId3"/>
  </p:sldMasterIdLst>
  <p:notesMasterIdLst>
    <p:notesMasterId r:id="rId46"/>
  </p:notesMasterIdLst>
  <p:handoutMasterIdLst>
    <p:handoutMasterId r:id="rId47"/>
  </p:handoutMasterIdLst>
  <p:sldIdLst>
    <p:sldId id="256" r:id="rId4"/>
    <p:sldId id="355" r:id="rId5"/>
    <p:sldId id="277" r:id="rId6"/>
    <p:sldId id="270" r:id="rId7"/>
    <p:sldId id="356" r:id="rId8"/>
    <p:sldId id="269" r:id="rId9"/>
    <p:sldId id="404" r:id="rId10"/>
    <p:sldId id="374" r:id="rId11"/>
    <p:sldId id="381" r:id="rId12"/>
    <p:sldId id="401" r:id="rId13"/>
    <p:sldId id="373" r:id="rId14"/>
    <p:sldId id="409" r:id="rId15"/>
    <p:sldId id="410" r:id="rId16"/>
    <p:sldId id="362" r:id="rId17"/>
    <p:sldId id="430" r:id="rId18"/>
    <p:sldId id="364" r:id="rId19"/>
    <p:sldId id="395" r:id="rId20"/>
    <p:sldId id="405" r:id="rId21"/>
    <p:sldId id="406" r:id="rId22"/>
    <p:sldId id="407" r:id="rId23"/>
    <p:sldId id="408" r:id="rId24"/>
    <p:sldId id="411" r:id="rId25"/>
    <p:sldId id="413" r:id="rId26"/>
    <p:sldId id="412" r:id="rId27"/>
    <p:sldId id="415" r:id="rId28"/>
    <p:sldId id="414" r:id="rId29"/>
    <p:sldId id="416" r:id="rId30"/>
    <p:sldId id="423" r:id="rId31"/>
    <p:sldId id="429" r:id="rId32"/>
    <p:sldId id="419" r:id="rId33"/>
    <p:sldId id="420" r:id="rId34"/>
    <p:sldId id="418" r:id="rId35"/>
    <p:sldId id="422" r:id="rId36"/>
    <p:sldId id="264" r:id="rId37"/>
    <p:sldId id="397" r:id="rId38"/>
    <p:sldId id="372" r:id="rId39"/>
    <p:sldId id="421" r:id="rId40"/>
    <p:sldId id="287" r:id="rId41"/>
    <p:sldId id="288" r:id="rId42"/>
    <p:sldId id="266" r:id="rId43"/>
    <p:sldId id="371" r:id="rId44"/>
    <p:sldId id="403" r:id="rId45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  <p:cmAuthor id="2" name="Charles Smith" initials="CS" lastIdx="3" clrIdx="1">
    <p:extLst>
      <p:ext uri="{19B8F6BF-5375-455C-9EA6-DF929625EA0E}">
        <p15:presenceInfo xmlns:p15="http://schemas.microsoft.com/office/powerpoint/2012/main" userId="1b3e2396226a3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86410" autoAdjust="0"/>
  </p:normalViewPr>
  <p:slideViewPr>
    <p:cSldViewPr snapToGrid="0">
      <p:cViewPr varScale="1">
        <p:scale>
          <a:sx n="58" d="100"/>
          <a:sy n="58" d="100"/>
        </p:scale>
        <p:origin x="68" y="1040"/>
      </p:cViewPr>
      <p:guideLst/>
    </p:cSldViewPr>
  </p:slideViewPr>
  <p:outlineViewPr>
    <p:cViewPr>
      <p:scale>
        <a:sx n="33" d="100"/>
        <a:sy n="33" d="100"/>
      </p:scale>
      <p:origin x="0" y="-23636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16"/>
    </p:cViewPr>
  </p:sorterViewPr>
  <p:notesViewPr>
    <p:cSldViewPr snapToGrid="0">
      <p:cViewPr varScale="1">
        <p:scale>
          <a:sx n="45" d="100"/>
          <a:sy n="45" d="100"/>
        </p:scale>
        <p:origin x="992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5.xml"/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 had any computer programming experience?  Python experience?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9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5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877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08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18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92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defTabSz="471145">
              <a:defRPr/>
            </a:pPr>
            <a:fld id="{A596092B-28C7-44D1-B902-5437B333DFB7}" type="datetime1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7/10/2022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71145">
              <a:defRPr/>
            </a:pPr>
            <a:fld id="{BA791329-992B-4F83-8435-C33B0EC26DB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17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85946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09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40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Non-programmers benefit from an understanding of programming.</a:t>
            </a:r>
          </a:p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Demonstrate: exercises/twenty_questions_dev/iteration_7.py</a:t>
            </a:r>
          </a:p>
          <a:p>
            <a:r>
              <a:rPr lang="en-US" dirty="0"/>
              <a:t>Have the class play/guess.</a:t>
            </a:r>
          </a:p>
          <a:p>
            <a:r>
              <a:rPr lang="en-US" dirty="0"/>
              <a:t>What improvements / extensions to this program?</a:t>
            </a:r>
          </a:p>
          <a:p>
            <a:r>
              <a:rPr lang="en-US" dirty="0"/>
              <a:t>What should we be able to do with programs?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06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07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iteration?</a:t>
            </a:r>
          </a:p>
          <a:p>
            <a:r>
              <a:rPr lang="en-US" dirty="0"/>
              <a:t>Why iterate?</a:t>
            </a:r>
          </a:p>
          <a:p>
            <a:r>
              <a:rPr lang="en-US" dirty="0"/>
              <a:t>Why use file name "iteration_1.py"?  Our first choices were first.py, second.py, ….</a:t>
            </a:r>
          </a:p>
          <a:p>
            <a:r>
              <a:rPr lang="en-US" dirty="0"/>
              <a:t>Any problems with iteration?</a:t>
            </a:r>
          </a:p>
          <a:p>
            <a:endParaRPr lang="en-US" dirty="0"/>
          </a:p>
          <a:p>
            <a:r>
              <a:rPr lang="en-US" dirty="0"/>
              <a:t>What's in a game?</a:t>
            </a:r>
          </a:p>
          <a:p>
            <a:r>
              <a:rPr lang="en-US" dirty="0"/>
              <a:t>  goals</a:t>
            </a:r>
          </a:p>
          <a:p>
            <a:r>
              <a:rPr lang="en-US" dirty="0"/>
              <a:t>  interaction</a:t>
            </a:r>
          </a:p>
          <a:p>
            <a:r>
              <a:rPr lang="en-US" dirty="0"/>
              <a:t>    input</a:t>
            </a:r>
          </a:p>
          <a:p>
            <a:r>
              <a:rPr lang="en-US" dirty="0"/>
              <a:t>    output</a:t>
            </a:r>
          </a:p>
          <a:p>
            <a:r>
              <a:rPr lang="en-US" dirty="0"/>
              <a:t>  beginning, middle, end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60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You're going to do this.</a:t>
            </a:r>
          </a:p>
          <a:p>
            <a:r>
              <a:rPr lang="en-US" dirty="0"/>
              <a:t>I'm showing some hints.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599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get from doing this iteration?</a:t>
            </a:r>
          </a:p>
          <a:p>
            <a:r>
              <a:rPr lang="en-US" dirty="0"/>
              <a:t>  learning</a:t>
            </a:r>
          </a:p>
          <a:p>
            <a:r>
              <a:rPr lang="en-US" dirty="0"/>
              <a:t>  testing</a:t>
            </a:r>
          </a:p>
          <a:p>
            <a:r>
              <a:rPr lang="en-US" dirty="0"/>
              <a:t>  early fun?</a:t>
            </a:r>
          </a:p>
          <a:p>
            <a:r>
              <a:rPr lang="en-US" dirty="0"/>
              <a:t>What does it cost us?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573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take a quick look.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70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We'll try enabling video for speaker(s)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0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6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67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  <a:r>
              <a:rPr lang="en-US" sz="900" dirty="0">
                <a:solidFill>
                  <a:schemeClr val="accent1"/>
                </a:solidFill>
              </a:rPr>
              <a:t>	Session #1  Introduction  Touching on the topic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8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941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31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DE843-3FBF-C28A-A8A1-26C5A155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67F1-3EA0-4026-BE6A-31EE4E1B1DB5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F9ED7-87FD-E79A-1A0B-FF254561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raysmith@alum.mit</a:t>
            </a:r>
            <a:r>
              <a:rPr lang="en-US" dirty="0"/>
              <a:t>.</a:t>
            </a:r>
            <a:r>
              <a:rPr lang="en-US" sz="900" dirty="0">
                <a:solidFill>
                  <a:schemeClr val="accent1"/>
                </a:solidFill>
              </a:rPr>
              <a:t> 	Session #1  Introduction  Touching on the topic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9688D-BCC0-7855-63CD-D6150FC8D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276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70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07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68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7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4779EA-AEA7-43B3-9B65-A77E9A890421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282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44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652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5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055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386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793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973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36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513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932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826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4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6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6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aysmith@alum.mit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Introduction to Programming </a:t>
            </a:r>
            <a:r>
              <a:rPr lang="en-US" sz="4000" dirty="0">
                <a:solidFill>
                  <a:schemeClr val="accent2"/>
                </a:solidFill>
              </a:rPr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raysmith@alum.mit.edu</a:t>
            </a:r>
            <a:r>
              <a:rPr lang="en-US" dirty="0"/>
              <a:t>	</a:t>
            </a:r>
            <a:r>
              <a:rPr lang="en-US" sz="900" dirty="0">
                <a:solidFill>
                  <a:schemeClr val="accent1"/>
                </a:solidFill>
              </a:rPr>
              <a:t>Session #1  Introduction  Touching on the topic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905000"/>
          </a:xfrm>
        </p:spPr>
        <p:txBody>
          <a:bodyPr>
            <a:noAutofit/>
          </a:bodyPr>
          <a:lstStyle/>
          <a:p>
            <a:r>
              <a:rPr lang="en-US" sz="5400" dirty="0"/>
              <a:t>Session #1  Introduction</a:t>
            </a:r>
            <a:br>
              <a:rPr lang="en-US" sz="5400" dirty="0"/>
            </a:br>
            <a:r>
              <a:rPr lang="en-US" sz="5400" dirty="0"/>
              <a:t> Touching on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2612362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Any questions in general?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  <a:r>
              <a:rPr lang="en-US" sz="900" dirty="0">
                <a:solidFill>
                  <a:schemeClr val="accent1"/>
                </a:solidFill>
              </a:rPr>
              <a:t>	Session #1  Introduction  Touching on the topic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4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Computer Programming</a:t>
            </a:r>
            <a:br>
              <a:rPr lang="en-US" dirty="0"/>
            </a:br>
            <a:r>
              <a:rPr lang="en-US" dirty="0"/>
              <a:t> 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</a:t>
            </a:r>
            <a:r>
              <a:rPr lang="en-US" sz="4000" dirty="0">
                <a:solidFill>
                  <a:schemeClr val="accent1"/>
                </a:solidFill>
              </a:rPr>
              <a:t>language</a:t>
            </a:r>
            <a:r>
              <a:rPr lang="en-US" sz="4000" dirty="0"/>
              <a:t>, PYTHON,  is a way</a:t>
            </a:r>
          </a:p>
          <a:p>
            <a:pPr lvl="1"/>
            <a:r>
              <a:rPr lang="en-US" sz="4000" dirty="0">
                <a:solidFill>
                  <a:schemeClr val="accent1"/>
                </a:solidFill>
              </a:rPr>
              <a:t>Popular</a:t>
            </a:r>
            <a:r>
              <a:rPr lang="en-US" sz="4000" dirty="0"/>
              <a:t>, </a:t>
            </a:r>
            <a:r>
              <a:rPr lang="en-US" sz="4000" dirty="0">
                <a:solidFill>
                  <a:schemeClr val="accent1"/>
                </a:solidFill>
              </a:rPr>
              <a:t>Powerful</a:t>
            </a:r>
            <a:r>
              <a:rPr lang="en-US" sz="4000" dirty="0"/>
              <a:t>, and </a:t>
            </a:r>
            <a:r>
              <a:rPr lang="en-US" sz="4000" i="1" dirty="0">
                <a:solidFill>
                  <a:schemeClr val="accent1"/>
                </a:solidFill>
              </a:rPr>
              <a:t>EASY</a:t>
            </a:r>
          </a:p>
          <a:p>
            <a:pPr lvl="1"/>
            <a:r>
              <a:rPr lang="en-US" sz="4000" i="1" dirty="0"/>
              <a:t>Like most human languages</a:t>
            </a:r>
          </a:p>
          <a:p>
            <a:pPr lvl="2"/>
            <a:r>
              <a:rPr lang="en-US" sz="4000" i="1" dirty="0">
                <a:solidFill>
                  <a:schemeClr val="accent1"/>
                </a:solidFill>
              </a:rPr>
              <a:t>Don’t have to know it all to do a 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52E41419-A9A0-4E48-99EF-6542B4AE3C79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  <a:r>
              <a:rPr lang="en-US" sz="900" dirty="0">
                <a:solidFill>
                  <a:schemeClr val="accent1"/>
                </a:solidFill>
              </a:rPr>
              <a:t>	Session #1  Introduction  Touching on the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3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288E-EE6A-458A-A90A-3DBD8190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Python language </a:t>
            </a:r>
            <a:r>
              <a:rPr lang="en-US" sz="3600" dirty="0"/>
              <a:t>– is</a:t>
            </a:r>
            <a:br>
              <a:rPr lang="en-US" sz="3600" dirty="0"/>
            </a:br>
            <a:r>
              <a:rPr lang="en-US" sz="2200" dirty="0"/>
              <a:t>small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9561-2DA1-4279-A25E-16275C3AF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34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Compared to English, Spanish, French</a:t>
            </a:r>
          </a:p>
          <a:p>
            <a:pPr lvl="1"/>
            <a:r>
              <a:rPr lang="en-US" sz="4000" dirty="0"/>
              <a:t>Lot fewer words, punctuation… </a:t>
            </a:r>
          </a:p>
          <a:p>
            <a:pPr lvl="1"/>
            <a:r>
              <a:rPr lang="en-US" sz="4000" dirty="0"/>
              <a:t>Need to be </a:t>
            </a:r>
            <a:r>
              <a:rPr lang="en-US" sz="4000" dirty="0">
                <a:solidFill>
                  <a:schemeClr val="accent1"/>
                </a:solidFill>
              </a:rPr>
              <a:t>precise</a:t>
            </a:r>
          </a:p>
          <a:p>
            <a:pPr lvl="1"/>
            <a:r>
              <a:rPr lang="en-US" sz="4000" dirty="0"/>
              <a:t>Say </a:t>
            </a:r>
            <a:r>
              <a:rPr lang="en-US" sz="4000" dirty="0">
                <a:solidFill>
                  <a:schemeClr val="accent1"/>
                </a:solidFill>
              </a:rPr>
              <a:t>exactly</a:t>
            </a:r>
            <a:r>
              <a:rPr lang="en-US" sz="4000" dirty="0"/>
              <a:t> what you want</a:t>
            </a:r>
          </a:p>
          <a:p>
            <a:pPr lvl="1"/>
            <a:r>
              <a:rPr lang="en-US" sz="4000" dirty="0"/>
              <a:t>Python can't ask you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16A6-17DB-4C72-88F1-E9956ABF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0750-CE21-47F1-8682-AC6661F5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4F4E-2801-42D7-927D-04E80D69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69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Learn by </a:t>
            </a:r>
            <a:r>
              <a:rPr lang="en-US" sz="6600" b="1" dirty="0"/>
              <a:t>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400" dirty="0"/>
              <a:t>Start with readymade programs</a:t>
            </a:r>
            <a:endParaRPr lang="en-US" sz="4400" dirty="0">
              <a:solidFill>
                <a:schemeClr val="accent2"/>
              </a:solidFill>
            </a:endParaRPr>
          </a:p>
          <a:p>
            <a:pPr lvl="1"/>
            <a:r>
              <a:rPr lang="en-US" sz="4400" dirty="0">
                <a:solidFill>
                  <a:schemeClr val="tx1"/>
                </a:solidFill>
              </a:rPr>
              <a:t>Run </a:t>
            </a:r>
            <a:r>
              <a:rPr lang="en-US" sz="4400" dirty="0">
                <a:solidFill>
                  <a:schemeClr val="accent2"/>
                </a:solidFill>
              </a:rPr>
              <a:t>unchanged</a:t>
            </a:r>
            <a:r>
              <a:rPr lang="en-US" sz="4400" dirty="0">
                <a:solidFill>
                  <a:schemeClr val="tx1"/>
                </a:solidFill>
              </a:rPr>
              <a:t> - see results</a:t>
            </a:r>
          </a:p>
          <a:p>
            <a:pPr lvl="1"/>
            <a:r>
              <a:rPr lang="en-US" sz="4400" dirty="0">
                <a:solidFill>
                  <a:schemeClr val="tx1"/>
                </a:solidFill>
              </a:rPr>
              <a:t>Make </a:t>
            </a:r>
            <a:r>
              <a:rPr lang="en-US" sz="4400" dirty="0">
                <a:solidFill>
                  <a:schemeClr val="accent2"/>
                </a:solidFill>
              </a:rPr>
              <a:t>small</a:t>
            </a:r>
            <a:r>
              <a:rPr lang="en-US" sz="4400" dirty="0">
                <a:solidFill>
                  <a:schemeClr val="tx1"/>
                </a:solidFill>
              </a:rPr>
              <a:t> changes</a:t>
            </a:r>
          </a:p>
          <a:p>
            <a:pPr lvl="1"/>
            <a:r>
              <a:rPr lang="en-US" sz="4400" dirty="0">
                <a:solidFill>
                  <a:schemeClr val="tx1"/>
                </a:solidFill>
              </a:rPr>
              <a:t>Run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F8F3720D-B69F-4A94-83B7-6D73A5F7EAD8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02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600" dirty="0">
                <a:solidFill>
                  <a:schemeClr val="accent2"/>
                </a:solidFill>
              </a:rPr>
              <a:t>IDLE</a:t>
            </a:r>
            <a:br>
              <a:rPr lang="en-US" sz="3600" dirty="0">
                <a:solidFill>
                  <a:schemeClr val="accent2"/>
                </a:solidFill>
              </a:rPr>
            </a:br>
            <a:r>
              <a:rPr lang="en-US" sz="3600" dirty="0"/>
              <a:t>Python's built in Learning Tool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4000" dirty="0">
                <a:solidFill>
                  <a:schemeClr val="accent2"/>
                </a:solidFill>
              </a:rPr>
              <a:t>I</a:t>
            </a:r>
            <a:r>
              <a:rPr lang="en-US" sz="4000" dirty="0">
                <a:solidFill>
                  <a:schemeClr val="tx1"/>
                </a:solidFill>
              </a:rPr>
              <a:t>ntegrated</a:t>
            </a:r>
            <a:r>
              <a:rPr lang="en-US" sz="4000" dirty="0">
                <a:solidFill>
                  <a:schemeClr val="accent2"/>
                </a:solidFill>
              </a:rPr>
              <a:t> D</a:t>
            </a:r>
            <a:r>
              <a:rPr lang="en-US" sz="4000" dirty="0">
                <a:solidFill>
                  <a:schemeClr val="tx1"/>
                </a:solidFill>
              </a:rPr>
              <a:t>evelopment and</a:t>
            </a:r>
            <a:r>
              <a:rPr lang="en-US" sz="4000" dirty="0">
                <a:solidFill>
                  <a:schemeClr val="accent2"/>
                </a:solidFill>
              </a:rPr>
              <a:t> L</a:t>
            </a:r>
            <a:r>
              <a:rPr lang="en-US" sz="4000" dirty="0">
                <a:solidFill>
                  <a:schemeClr val="tx1"/>
                </a:solidFill>
              </a:rPr>
              <a:t>earning</a:t>
            </a:r>
            <a:r>
              <a:rPr lang="en-US" sz="4000" dirty="0">
                <a:solidFill>
                  <a:schemeClr val="accent2"/>
                </a:solidFill>
              </a:rPr>
              <a:t> E</a:t>
            </a:r>
            <a:r>
              <a:rPr lang="en-US" sz="4000" dirty="0">
                <a:solidFill>
                  <a:schemeClr val="tx1"/>
                </a:solidFill>
              </a:rPr>
              <a:t>nvironment</a:t>
            </a:r>
          </a:p>
          <a:p>
            <a:pPr lvl="1"/>
            <a:r>
              <a:rPr lang="en-US" sz="4000" dirty="0">
                <a:solidFill>
                  <a:schemeClr val="tx1"/>
                </a:solidFill>
              </a:rPr>
              <a:t>Interactive execution</a:t>
            </a:r>
          </a:p>
          <a:p>
            <a:pPr lvl="1"/>
            <a:r>
              <a:rPr lang="en-US" sz="4000" dirty="0">
                <a:solidFill>
                  <a:schemeClr val="tx1"/>
                </a:solidFill>
              </a:rPr>
              <a:t>Program Edit and Run</a:t>
            </a:r>
          </a:p>
          <a:p>
            <a:pPr lvl="1"/>
            <a:r>
              <a:rPr lang="en-US" sz="4000" dirty="0">
                <a:solidFill>
                  <a:schemeClr val="tx1"/>
                </a:solidFill>
              </a:rPr>
              <a:t>Documentation, Examples, Help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F8F3720D-B69F-4A94-83B7-6D73A5F7EAD8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71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600" dirty="0">
                <a:solidFill>
                  <a:schemeClr val="accent2"/>
                </a:solidFill>
              </a:rPr>
              <a:t>IDLE</a:t>
            </a:r>
            <a:br>
              <a:rPr lang="en-US" sz="3600" dirty="0">
                <a:solidFill>
                  <a:schemeClr val="accent2"/>
                </a:solidFill>
              </a:rPr>
            </a:br>
            <a:r>
              <a:rPr lang="en-US" sz="3600" dirty="0"/>
              <a:t>IDLE Shell – A sandbox for exploration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8631"/>
            <a:ext cx="8596668" cy="432273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Python 3.10.2 …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chemeClr val="tx1"/>
                </a:solidFill>
              </a:rPr>
              <a:t>Type "help", …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chemeClr val="accent3"/>
                </a:solidFill>
              </a:rPr>
              <a:t>&gt;&gt;&gt;</a:t>
            </a:r>
            <a:r>
              <a:rPr lang="en-US" sz="4000" b="1" dirty="0">
                <a:solidFill>
                  <a:schemeClr val="tx1"/>
                </a:solidFill>
              </a:rPr>
              <a:t> 2+2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rgbClr val="0070C0"/>
                </a:solidFill>
              </a:rPr>
              <a:t>4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chemeClr val="accent3"/>
                </a:solidFill>
              </a:rPr>
              <a:t>&gt;&gt;&gt; </a:t>
            </a:r>
            <a:r>
              <a:rPr lang="en-US" sz="4000" b="1" dirty="0">
                <a:solidFill>
                  <a:schemeClr val="tx1"/>
                </a:solidFill>
              </a:rPr>
              <a:t>1**3 + 12**3 == 9**3 + 10**3</a:t>
            </a:r>
          </a:p>
          <a:p>
            <a:pPr marL="457200" lvl="1" indent="0">
              <a:buNone/>
            </a:pPr>
            <a:r>
              <a:rPr lang="en-US" sz="4000" b="1" dirty="0">
                <a:solidFill>
                  <a:srgbClr val="0070C0"/>
                </a:solidFill>
              </a:rPr>
              <a:t>True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F8F3720D-B69F-4A94-83B7-6D73A5F7EAD8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70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/>
              <a:t>IDLE </a:t>
            </a:r>
            <a:r>
              <a:rPr lang="en-US" sz="2800" dirty="0"/>
              <a:t>– </a:t>
            </a:r>
            <a:r>
              <a:rPr lang="en-US" sz="4000" dirty="0"/>
              <a:t>IF/WHEN I change my mind…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3880773"/>
          </a:xfrm>
        </p:spPr>
        <p:txBody>
          <a:bodyPr>
            <a:noAutofit/>
          </a:bodyPr>
          <a:lstStyle/>
          <a:p>
            <a:pPr lvl="1"/>
            <a:r>
              <a:rPr lang="en-US" sz="3400" dirty="0"/>
              <a:t>Redo a line by "up arrow" to line</a:t>
            </a:r>
          </a:p>
          <a:p>
            <a:pPr lvl="2"/>
            <a:r>
              <a:rPr lang="en-US" sz="3000" dirty="0"/>
              <a:t>then press ENTER, then make changes</a:t>
            </a:r>
          </a:p>
          <a:p>
            <a:pPr lvl="1"/>
            <a:r>
              <a:rPr lang="en-US" sz="3800" dirty="0"/>
              <a:t>ALT-P(Cth-P on MAC) will "open" last command for changes</a:t>
            </a:r>
          </a:p>
          <a:p>
            <a:pPr lvl="1"/>
            <a:r>
              <a:rPr lang="en-US" sz="3400" dirty="0"/>
              <a:t>After changing code, press ENTER to execute changed command </a:t>
            </a:r>
            <a:r>
              <a:rPr lang="en-US" sz="3400" dirty="0">
                <a:solidFill>
                  <a:schemeClr val="bg1">
                    <a:lumMod val="75000"/>
                  </a:schemeClr>
                </a:solidFill>
              </a:rPr>
              <a:t>(twice if part of a compound statement)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28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4800" dirty="0"/>
            </a:br>
            <a:r>
              <a:rPr lang="en-US" sz="4800" dirty="0">
                <a:solidFill>
                  <a:srgbClr val="00B050"/>
                </a:solidFill>
              </a:rPr>
              <a:t>Python Code Files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09604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i="1" dirty="0"/>
              <a:t>&gt;&gt;&gt; IDLE shell</a:t>
            </a:r>
          </a:p>
          <a:p>
            <a:r>
              <a:rPr lang="en-US" sz="4400" i="1" dirty="0"/>
              <a:t> </a:t>
            </a:r>
            <a:r>
              <a:rPr lang="en-US" sz="4400" b="1" i="1" dirty="0"/>
              <a:t>GREAT</a:t>
            </a:r>
            <a:r>
              <a:rPr lang="en-US" sz="4400" i="1" dirty="0"/>
              <a:t> for short/simple/one-time testing</a:t>
            </a:r>
          </a:p>
          <a:p>
            <a:r>
              <a:rPr lang="en-US" sz="4400" i="1" dirty="0"/>
              <a:t> </a:t>
            </a:r>
            <a:r>
              <a:rPr lang="en-US" sz="4400" b="1" i="1" dirty="0"/>
              <a:t>NOT</a:t>
            </a:r>
            <a:r>
              <a:rPr lang="en-US" sz="4400" i="1" dirty="0"/>
              <a:t> </a:t>
            </a:r>
            <a:r>
              <a:rPr lang="en-US" sz="4400" b="1" i="1" dirty="0"/>
              <a:t>as GREAT </a:t>
            </a:r>
            <a:r>
              <a:rPr lang="en-US" sz="4400" i="1" dirty="0"/>
              <a:t>for longer/complex/reuse</a:t>
            </a:r>
          </a:p>
          <a:p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773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Quick Look</a:t>
            </a:r>
            <a:br>
              <a:rPr lang="en-US" dirty="0"/>
            </a:br>
            <a:r>
              <a:rPr lang="en-US" dirty="0"/>
              <a:t>Samples to Run Now - Change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57700"/>
            <a:ext cx="8596668" cy="1583662"/>
          </a:xfrm>
        </p:spPr>
        <p:txBody>
          <a:bodyPr>
            <a:no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File  Open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	… /Intro…/my_work/hello_world.py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72035-CDBD-49D8-9B59-8D756533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15" y="1779522"/>
            <a:ext cx="10684043" cy="24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77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9D87-30AB-4A72-9F67-2E7E2EC9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Program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1E8734-63E6-48A2-BD03-0D8EC5AA1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796" y="2160588"/>
            <a:ext cx="6162445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C2D2B-20A7-4D72-B2CF-B5FD5C62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E27BA-8A98-45DB-98B3-69E4633C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8911F-6A99-4D8B-989A-35219FCE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5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3477"/>
            <a:ext cx="9078507" cy="4447886"/>
          </a:xfrm>
        </p:spPr>
        <p:txBody>
          <a:bodyPr/>
          <a:lstStyle/>
          <a:p>
            <a:r>
              <a:rPr lang="en-US" sz="4000" dirty="0"/>
              <a:t>Programming for non-programmers</a:t>
            </a:r>
          </a:p>
          <a:p>
            <a:r>
              <a:rPr lang="en-US" sz="4000" dirty="0"/>
              <a:t>Demonstrate Operations / Methods</a:t>
            </a:r>
          </a:p>
          <a:p>
            <a:r>
              <a:rPr lang="en-US" sz="4000" dirty="0"/>
              <a:t>Enable / Energize new programmers</a:t>
            </a:r>
          </a:p>
          <a:p>
            <a:endParaRPr lang="en-US" sz="4000" dirty="0"/>
          </a:p>
          <a:p>
            <a:r>
              <a:rPr lang="en-US" sz="4000" dirty="0">
                <a:solidFill>
                  <a:schemeClr val="accent2"/>
                </a:solidFill>
              </a:rPr>
              <a:t>Learning</a:t>
            </a:r>
            <a:r>
              <a:rPr lang="en-US" sz="4000" dirty="0"/>
              <a:t> by </a:t>
            </a:r>
            <a:r>
              <a:rPr lang="en-US" sz="4000" dirty="0">
                <a:solidFill>
                  <a:schemeClr val="accent2"/>
                </a:solidFill>
              </a:rPr>
              <a:t>DOING – Have Fun!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17F33E47-61B9-4B4D-8325-8788C9EC3005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>
                <a:hlinkClick r:id="rId3"/>
              </a:rPr>
              <a:t>raysmith@alum.mit.edu</a:t>
            </a:r>
            <a:r>
              <a:rPr lang="en-US" dirty="0"/>
              <a:t>	</a:t>
            </a:r>
            <a:r>
              <a:rPr lang="en-US" sz="900" dirty="0">
                <a:solidFill>
                  <a:schemeClr val="accent1"/>
                </a:solidFill>
              </a:rPr>
              <a:t> Session #1  Introduction  Touching on the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8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Opened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ym typeface="Wingdings" panose="05000000000000000000" pitchFamily="2" charset="2"/>
              </a:rPr>
              <a:t>Run  Run Module</a:t>
            </a:r>
          </a:p>
          <a:p>
            <a:r>
              <a:rPr lang="en-US" sz="3600" dirty="0">
                <a:sym typeface="Wingdings" panose="05000000000000000000" pitchFamily="2" charset="2"/>
              </a:rPr>
              <a:t>Program runs, printing on IDLE console</a:t>
            </a:r>
          </a:p>
          <a:p>
            <a:pPr marL="400050" lvl="1" indent="0" algn="ctr">
              <a:buNone/>
            </a:pPr>
            <a:r>
              <a:rPr lang="en-US" sz="3400" dirty="0">
                <a:solidFill>
                  <a:srgbClr val="00B0F0"/>
                </a:solidFill>
                <a:sym typeface="Wingdings" panose="05000000000000000000" pitchFamily="2" charset="2"/>
              </a:rPr>
              <a:t>Hello World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3830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05C2-FFE7-44CF-98FD-D75BCAC1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Output listed on IDLE Shell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23287E-8D19-49DB-A3AF-AC823AF2B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695" y="2160588"/>
            <a:ext cx="7324647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428F-0400-42F9-A7D2-F45E0777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8448-005F-45C0-9DBA-3F9398CD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F5F0D-C132-4777-B66A-87935E8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01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1616-5323-4BC9-9BA1-16D0561D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Additional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7D9E-20C6-43DA-810A-A7F7DC01E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7201"/>
            <a:ext cx="8596668" cy="431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… /Intro…/my_work/</a:t>
            </a:r>
            <a:endParaRPr lang="en-US" sz="2800" dirty="0">
              <a:solidFill>
                <a:schemeClr val="accent1"/>
              </a:solidFill>
            </a:endParaRPr>
          </a:p>
          <a:p>
            <a:pPr lvl="1"/>
            <a:r>
              <a:rPr lang="en-US" sz="3200" dirty="0">
                <a:solidFill>
                  <a:schemeClr val="accent1"/>
                </a:solidFill>
              </a:rPr>
              <a:t>Don't be square… </a:t>
            </a:r>
            <a:r>
              <a:rPr lang="en-US" sz="3200" dirty="0"/>
              <a:t>square.py, square_loop.py</a:t>
            </a:r>
          </a:p>
          <a:p>
            <a:pPr lvl="1"/>
            <a:r>
              <a:rPr lang="en-US" sz="3200" dirty="0">
                <a:solidFill>
                  <a:schemeClr val="accent1"/>
                </a:solidFill>
              </a:rPr>
              <a:t>Be a star… </a:t>
            </a:r>
            <a:r>
              <a:rPr lang="en-US" sz="3200" dirty="0"/>
              <a:t>spokes.py</a:t>
            </a:r>
          </a:p>
          <a:p>
            <a:pPr lvl="1"/>
            <a:r>
              <a:rPr lang="en-US" sz="3200" dirty="0">
                <a:solidFill>
                  <a:schemeClr val="accent1"/>
                </a:solidFill>
              </a:rPr>
              <a:t>Some input… </a:t>
            </a:r>
            <a:r>
              <a:rPr lang="en-US" sz="3200" dirty="0"/>
              <a:t>some_input.py</a:t>
            </a:r>
          </a:p>
          <a:p>
            <a:pPr lvl="1"/>
            <a:r>
              <a:rPr lang="en-US" sz="3200" dirty="0">
                <a:solidFill>
                  <a:schemeClr val="accent1"/>
                </a:solidFill>
              </a:rPr>
              <a:t>Some time… </a:t>
            </a:r>
            <a:r>
              <a:rPr lang="en-US" sz="3200" dirty="0"/>
              <a:t>sometime.py</a:t>
            </a:r>
          </a:p>
          <a:p>
            <a:pPr lvl="1"/>
            <a:r>
              <a:rPr lang="en-US" sz="3200" dirty="0">
                <a:solidFill>
                  <a:schemeClr val="accent1"/>
                </a:solidFill>
              </a:rPr>
              <a:t>A little dramatics… </a:t>
            </a:r>
            <a:r>
              <a:rPr lang="en-US" sz="3200" dirty="0"/>
              <a:t>starry_night.py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250BF-1F3B-4C08-8BFE-551B946B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A229-1F8C-4AE9-9C33-92C9D363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59B95-D9A4-43FE-9E96-F52D1691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59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lot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Arithmetic</a:t>
            </a:r>
            <a:r>
              <a:rPr lang="en-US" dirty="0"/>
              <a:t>:</a:t>
            </a:r>
          </a:p>
          <a:p>
            <a:pPr lvl="1"/>
            <a:r>
              <a:rPr lang="en-US" sz="3200" dirty="0"/>
              <a:t>1 2 3 4 5 6 7 8 9 10... 3.1415</a:t>
            </a:r>
          </a:p>
          <a:p>
            <a:pPr lvl="1"/>
            <a:r>
              <a:rPr lang="en-US" sz="3400" b="1" dirty="0"/>
              <a:t>+</a:t>
            </a:r>
            <a:r>
              <a:rPr lang="en-US" sz="3400" dirty="0"/>
              <a:t> add, </a:t>
            </a:r>
            <a:r>
              <a:rPr lang="en-US" sz="3400" b="1" dirty="0"/>
              <a:t>-</a:t>
            </a:r>
            <a:r>
              <a:rPr lang="en-US" sz="3400" dirty="0"/>
              <a:t> subtract, </a:t>
            </a:r>
            <a:r>
              <a:rPr lang="en-US" sz="3400" b="1" dirty="0"/>
              <a:t>*</a:t>
            </a:r>
            <a:r>
              <a:rPr lang="en-US" sz="3400" dirty="0"/>
              <a:t> multiply, </a:t>
            </a:r>
            <a:r>
              <a:rPr lang="en-US" sz="3400" b="1" dirty="0"/>
              <a:t>/</a:t>
            </a:r>
            <a:r>
              <a:rPr lang="en-US" sz="3400" dirty="0"/>
              <a:t> divide</a:t>
            </a:r>
          </a:p>
          <a:p>
            <a:pPr lvl="1"/>
            <a:r>
              <a:rPr lang="en-US" sz="3400" b="1" dirty="0"/>
              <a:t>=</a:t>
            </a:r>
            <a:r>
              <a:rPr lang="en-US" sz="3400" dirty="0"/>
              <a:t> assign one thing to another</a:t>
            </a:r>
          </a:p>
          <a:p>
            <a:pPr lvl="1"/>
            <a:r>
              <a:rPr lang="en-US" sz="3400" b="1" dirty="0"/>
              <a:t>&gt;</a:t>
            </a:r>
            <a:r>
              <a:rPr lang="en-US" sz="3400" dirty="0"/>
              <a:t> greater, </a:t>
            </a:r>
            <a:r>
              <a:rPr lang="en-US" sz="3400" b="1" dirty="0"/>
              <a:t>&lt;</a:t>
            </a:r>
            <a:r>
              <a:rPr lang="en-US" sz="3400" dirty="0"/>
              <a:t> less, </a:t>
            </a:r>
            <a:r>
              <a:rPr lang="en-US" sz="3400" b="1" dirty="0"/>
              <a:t>==</a:t>
            </a:r>
            <a:r>
              <a:rPr lang="en-US" sz="3400" dirty="0"/>
              <a:t> equal (</a:t>
            </a:r>
            <a:r>
              <a:rPr lang="en-US" sz="3400" b="1" dirty="0"/>
              <a:t>=</a:t>
            </a:r>
            <a:r>
              <a:rPr lang="en-US" sz="3400" dirty="0"/>
              <a:t> was taken)</a:t>
            </a:r>
          </a:p>
          <a:p>
            <a:pPr lvl="1"/>
            <a:r>
              <a:rPr lang="en-US" sz="3400" i="1" dirty="0"/>
              <a:t>name</a:t>
            </a:r>
            <a:r>
              <a:rPr lang="en-US" sz="3400" b="1" dirty="0"/>
              <a:t>()</a:t>
            </a:r>
            <a:r>
              <a:rPr lang="en-US" sz="3400" dirty="0"/>
              <a:t> – functions do something</a:t>
            </a:r>
          </a:p>
          <a:p>
            <a:pPr marL="1828800" lvl="4" indent="0">
              <a:buNone/>
            </a:pPr>
            <a:r>
              <a:rPr lang="en-US" sz="2800" dirty="0"/>
              <a:t>may return a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1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lot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Key words</a:t>
            </a:r>
            <a:r>
              <a:rPr lang="en-US" dirty="0"/>
              <a:t>: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if</a:t>
            </a:r>
            <a:r>
              <a:rPr lang="en-US" sz="3200" dirty="0"/>
              <a:t>  - choose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else</a:t>
            </a:r>
            <a:r>
              <a:rPr lang="en-US" sz="3200" dirty="0"/>
              <a:t> – or not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while</a:t>
            </a:r>
            <a:r>
              <a:rPr lang="en-US" sz="3200" dirty="0"/>
              <a:t> – do while something is true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for</a:t>
            </a:r>
            <a:r>
              <a:rPr lang="en-US" sz="3200" dirty="0"/>
              <a:t> – do for a list of items</a:t>
            </a:r>
          </a:p>
          <a:p>
            <a:pPr lvl="1"/>
            <a:r>
              <a:rPr lang="en-US" sz="3200" dirty="0">
                <a:solidFill>
                  <a:srgbClr val="7030A0"/>
                </a:solidFill>
              </a:rPr>
              <a:t>print</a:t>
            </a:r>
            <a:r>
              <a:rPr lang="en-US" sz="3200" dirty="0"/>
              <a:t> – print things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0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lot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Key words - </a:t>
            </a:r>
            <a:r>
              <a:rPr lang="en-US" sz="1600" dirty="0"/>
              <a:t>continued</a:t>
            </a:r>
          </a:p>
          <a:p>
            <a:pPr lvl="1"/>
            <a:r>
              <a:rPr lang="en-US" sz="3600" dirty="0">
                <a:solidFill>
                  <a:schemeClr val="accent3"/>
                </a:solidFill>
              </a:rPr>
              <a:t>in</a:t>
            </a:r>
            <a:r>
              <a:rPr lang="en-US" sz="3600" dirty="0"/>
              <a:t> – within a list or string</a:t>
            </a:r>
          </a:p>
          <a:p>
            <a:pPr lvl="1"/>
            <a:r>
              <a:rPr lang="en-US" sz="3400" dirty="0">
                <a:solidFill>
                  <a:schemeClr val="accent3"/>
                </a:solidFill>
              </a:rPr>
              <a:t>import</a:t>
            </a:r>
            <a:r>
              <a:rPr lang="en-US" sz="3400" dirty="0"/>
              <a:t> – bring in from elsewhere</a:t>
            </a:r>
          </a:p>
          <a:p>
            <a:pPr lvl="1"/>
            <a:r>
              <a:rPr lang="en-US" sz="3400" dirty="0">
                <a:solidFill>
                  <a:schemeClr val="accent3"/>
                </a:solidFill>
              </a:rPr>
              <a:t>from</a:t>
            </a:r>
            <a:r>
              <a:rPr lang="en-US" sz="3400" dirty="0"/>
              <a:t> – where we got something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68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lot</a:t>
            </a:r>
            <a:r>
              <a:rPr lang="en-US" dirty="0"/>
              <a:t> in </a:t>
            </a:r>
            <a:r>
              <a:rPr lang="en-US" b="1" dirty="0"/>
              <a:t>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Punctuation:</a:t>
            </a:r>
          </a:p>
          <a:p>
            <a:pPr lvl="1"/>
            <a:r>
              <a:rPr lang="en-US" sz="3400" dirty="0"/>
              <a:t>Indentation – groups process indented</a:t>
            </a:r>
            <a:endParaRPr lang="en-US" dirty="0"/>
          </a:p>
          <a:p>
            <a:pPr lvl="1"/>
            <a:r>
              <a:rPr lang="en-US" sz="3400" b="1" dirty="0"/>
              <a:t>[</a:t>
            </a:r>
            <a:r>
              <a:rPr lang="en-US" sz="3400" dirty="0"/>
              <a:t> stuff </a:t>
            </a:r>
            <a:r>
              <a:rPr lang="en-US" sz="3400" b="1" dirty="0"/>
              <a:t>]</a:t>
            </a:r>
            <a:r>
              <a:rPr lang="en-US" sz="3400" dirty="0"/>
              <a:t> – grouping items</a:t>
            </a:r>
          </a:p>
          <a:p>
            <a:pPr lvl="1"/>
            <a:r>
              <a:rPr lang="en-US" sz="3400" b="1" dirty="0"/>
              <a:t>(</a:t>
            </a:r>
            <a:r>
              <a:rPr lang="en-US" sz="3400" dirty="0"/>
              <a:t> stuff </a:t>
            </a:r>
            <a:r>
              <a:rPr lang="en-US" sz="3400" b="1" dirty="0"/>
              <a:t>)</a:t>
            </a:r>
            <a:r>
              <a:rPr lang="en-US" sz="3400" dirty="0"/>
              <a:t> – grouping items</a:t>
            </a:r>
          </a:p>
          <a:p>
            <a:pPr lvl="1"/>
            <a:r>
              <a:rPr lang="en-US" sz="3400" b="1" dirty="0"/>
              <a:t>"</a:t>
            </a:r>
            <a:r>
              <a:rPr lang="en-US" sz="3400" dirty="0">
                <a:solidFill>
                  <a:schemeClr val="accent2"/>
                </a:solidFill>
              </a:rPr>
              <a:t>stuff here is taken literally</a:t>
            </a:r>
            <a:r>
              <a:rPr lang="en-US" sz="3400" b="1" dirty="0"/>
              <a:t>"</a:t>
            </a:r>
          </a:p>
          <a:p>
            <a:pPr lvl="1"/>
            <a:r>
              <a:rPr lang="en-US" sz="3400" b="1" dirty="0">
                <a:solidFill>
                  <a:schemeClr val="accent2"/>
                </a:solidFill>
              </a:rPr>
              <a:t>'</a:t>
            </a:r>
            <a:r>
              <a:rPr lang="en-US" sz="3400" dirty="0">
                <a:solidFill>
                  <a:schemeClr val="accent2"/>
                </a:solidFill>
              </a:rPr>
              <a:t>The same here as in "here" </a:t>
            </a:r>
            <a:r>
              <a:rPr lang="en-US" sz="3400" b="1" dirty="0"/>
              <a:t>'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03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>
                <a:solidFill>
                  <a:schemeClr val="accent2"/>
                </a:solidFill>
              </a:rPr>
              <a:t>Different</a:t>
            </a:r>
            <a:r>
              <a:rPr lang="en-US" b="1" dirty="0"/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chemeClr val="accent2"/>
                </a:solidFill>
              </a:rPr>
              <a:t>New</a:t>
            </a:r>
            <a:r>
              <a:rPr lang="en-US" dirty="0"/>
              <a:t> in </a:t>
            </a:r>
            <a:r>
              <a:rPr lang="en-US" b="1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Punctuation:</a:t>
            </a:r>
          </a:p>
          <a:p>
            <a:pPr lvl="1"/>
            <a:r>
              <a:rPr lang="en-US" sz="3400" b="1" dirty="0"/>
              <a:t>#</a:t>
            </a:r>
            <a:r>
              <a:rPr lang="en-US" sz="3400" dirty="0"/>
              <a:t> - </a:t>
            </a:r>
            <a:r>
              <a:rPr lang="en-US" sz="3400" dirty="0">
                <a:solidFill>
                  <a:srgbClr val="FF0000"/>
                </a:solidFill>
              </a:rPr>
              <a:t>python</a:t>
            </a:r>
            <a:r>
              <a:rPr lang="en-US" sz="3400" dirty="0"/>
              <a:t> </a:t>
            </a:r>
            <a:r>
              <a:rPr lang="en-US" sz="3400" dirty="0">
                <a:solidFill>
                  <a:schemeClr val="tx1"/>
                </a:solidFill>
              </a:rPr>
              <a:t>disregards to end of line</a:t>
            </a:r>
          </a:p>
          <a:p>
            <a:pPr lvl="1"/>
            <a:r>
              <a:rPr lang="en-US" sz="3400" b="1" dirty="0"/>
              <a:t>=</a:t>
            </a:r>
            <a:r>
              <a:rPr lang="en-US" sz="3400" dirty="0"/>
              <a:t> - assign value from right to left</a:t>
            </a:r>
          </a:p>
          <a:p>
            <a:pPr lvl="1"/>
            <a:r>
              <a:rPr lang="en-US" sz="3400" b="1" dirty="0"/>
              <a:t>==</a:t>
            </a:r>
            <a:r>
              <a:rPr lang="en-US" sz="3400" dirty="0"/>
              <a:t> - test for equality (not big change)</a:t>
            </a:r>
          </a:p>
          <a:p>
            <a:pPr lvl="1"/>
            <a:r>
              <a:rPr lang="en-US" sz="3400" dirty="0"/>
              <a:t>Indentation level is VERY IMPORTANT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54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to </a:t>
            </a:r>
            <a:r>
              <a:rPr lang="en-US" b="1" dirty="0"/>
              <a:t>Python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Punctuation:</a:t>
            </a:r>
          </a:p>
          <a:p>
            <a:pPr lvl="1"/>
            <a:r>
              <a:rPr lang="en-US" sz="3400" b="1" dirty="0"/>
              <a:t>"</a:t>
            </a:r>
            <a:r>
              <a:rPr lang="en-US" sz="3400" b="1" dirty="0">
                <a:solidFill>
                  <a:schemeClr val="accent1"/>
                </a:solidFill>
              </a:rPr>
              <a:t>limited to ONE line</a:t>
            </a:r>
            <a:r>
              <a:rPr lang="en-US" sz="3400" b="1" dirty="0"/>
              <a:t>"</a:t>
            </a:r>
          </a:p>
          <a:p>
            <a:pPr lvl="1"/>
            <a:r>
              <a:rPr lang="en-US" sz="3400" b="1" dirty="0"/>
              <a:t>'</a:t>
            </a:r>
            <a:r>
              <a:rPr lang="en-US" sz="3400" b="1" dirty="0">
                <a:solidFill>
                  <a:schemeClr val="accent1"/>
                </a:solidFill>
              </a:rPr>
              <a:t>limited to ONE line</a:t>
            </a:r>
            <a:r>
              <a:rPr lang="en-US" sz="3400" b="1" dirty="0"/>
              <a:t>'</a:t>
            </a:r>
          </a:p>
          <a:p>
            <a:pPr lvl="1"/>
            <a:r>
              <a:rPr lang="en-US" sz="3400" b="1" dirty="0"/>
              <a:t>""" </a:t>
            </a:r>
            <a:r>
              <a:rPr lang="en-US" sz="3400" b="1" dirty="0">
                <a:solidFill>
                  <a:schemeClr val="accent2"/>
                </a:solidFill>
              </a:rPr>
              <a:t>Triple double quote </a:t>
            </a:r>
            <a:r>
              <a:rPr lang="en-US" sz="3400" dirty="0">
                <a:solidFill>
                  <a:schemeClr val="accent2"/>
                </a:solidFill>
              </a:rPr>
              <a:t>Starts a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chemeClr val="accent2"/>
                </a:solidFill>
              </a:rPr>
              <a:t> 		multi-line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chemeClr val="accent2"/>
                </a:solidFill>
              </a:rPr>
              <a:t>		 string </a:t>
            </a:r>
            <a:r>
              <a:rPr lang="en-US" sz="3400" b="1" dirty="0"/>
              <a:t>"""</a:t>
            </a:r>
          </a:p>
          <a:p>
            <a:pPr lvl="1"/>
            <a:r>
              <a:rPr lang="en-US" sz="3400" b="1" dirty="0"/>
              <a:t>'''</a:t>
            </a:r>
            <a:r>
              <a:rPr lang="en-US" sz="3400" dirty="0">
                <a:solidFill>
                  <a:schemeClr val="accent2"/>
                </a:solidFill>
              </a:rPr>
              <a:t>Same for </a:t>
            </a:r>
            <a:r>
              <a:rPr lang="en-US" sz="3400" b="1" dirty="0">
                <a:solidFill>
                  <a:schemeClr val="accent2"/>
                </a:solidFill>
              </a:rPr>
              <a:t>triple single quote</a:t>
            </a:r>
            <a:r>
              <a:rPr lang="en-US" sz="3400" b="1" dirty="0"/>
              <a:t>'''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7/10/2022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684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to </a:t>
            </a:r>
            <a:r>
              <a:rPr lang="en-US" b="1" dirty="0"/>
              <a:t>Python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400" dirty="0"/>
              <a:t>indention:</a:t>
            </a:r>
          </a:p>
          <a:p>
            <a:pPr marL="1314450" lvl="3" indent="0">
              <a:buNone/>
            </a:pPr>
            <a:r>
              <a:rPr lang="en-US" sz="3000" dirty="0"/>
              <a:t>Things indented</a:t>
            </a:r>
          </a:p>
          <a:p>
            <a:pPr marL="1314450" lvl="3" indent="0">
              <a:buNone/>
            </a:pPr>
            <a:r>
              <a:rPr lang="en-US" sz="3000" dirty="0"/>
              <a:t>to the </a:t>
            </a:r>
            <a:r>
              <a:rPr lang="en-US" sz="3000" dirty="0">
                <a:solidFill>
                  <a:schemeClr val="accent2"/>
                </a:solidFill>
              </a:rPr>
              <a:t>same</a:t>
            </a:r>
            <a:r>
              <a:rPr lang="en-US" sz="3000" dirty="0"/>
              <a:t> level</a:t>
            </a:r>
          </a:p>
          <a:p>
            <a:pPr marL="1314450" lvl="3" indent="0">
              <a:buNone/>
            </a:pPr>
            <a:r>
              <a:rPr lang="en-US" sz="3000" dirty="0"/>
              <a:t>are executed </a:t>
            </a:r>
            <a:r>
              <a:rPr lang="en-US" sz="3000" dirty="0">
                <a:solidFill>
                  <a:schemeClr val="accent2"/>
                </a:solidFill>
              </a:rPr>
              <a:t>together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1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Many years of Programming – engineering, scientific, financial</a:t>
            </a:r>
          </a:p>
          <a:p>
            <a:r>
              <a:rPr lang="en-US" sz="3600" dirty="0"/>
              <a:t>Commercial, Scientific, Systems</a:t>
            </a:r>
          </a:p>
          <a:p>
            <a:r>
              <a:rPr lang="en-US" sz="3600" dirty="0"/>
              <a:t>Languages – C, C++, Perl, Java, Python, Assembly</a:t>
            </a:r>
          </a:p>
          <a:p>
            <a:r>
              <a:rPr lang="en-US" sz="3600" dirty="0"/>
              <a:t>NEW Areas - Games for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B428F5A7-20F3-4981-866F-DD0AA3B623E8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  <a:r>
              <a:rPr lang="en-US" sz="900" dirty="0">
                <a:solidFill>
                  <a:schemeClr val="accent1"/>
                </a:solidFill>
              </a:rPr>
              <a:t> 	Session #1  Introduction  Touching on the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in </a:t>
            </a:r>
            <a:r>
              <a:rPr lang="en-US" b="1" dirty="0"/>
              <a:t>Python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variables:</a:t>
            </a:r>
          </a:p>
          <a:p>
            <a:pPr lvl="1"/>
            <a:r>
              <a:rPr lang="en-US" sz="3400" dirty="0"/>
              <a:t>named place in which you can store stuff, e.g. number, string</a:t>
            </a:r>
          </a:p>
          <a:p>
            <a:pPr lvl="1"/>
            <a:r>
              <a:rPr lang="en-US" sz="3400" dirty="0"/>
              <a:t>names start with a-z_ followed by any number of 0-9,a-z,_ letters</a:t>
            </a:r>
          </a:p>
          <a:p>
            <a:pPr lvl="1"/>
            <a:r>
              <a:rPr lang="en-US" sz="3400" dirty="0"/>
              <a:t>Initialized by </a:t>
            </a:r>
            <a:r>
              <a:rPr lang="en-US" sz="3400" i="1" dirty="0"/>
              <a:t>variable_name </a:t>
            </a:r>
            <a:r>
              <a:rPr lang="en-US" sz="3400" dirty="0"/>
              <a:t>= </a:t>
            </a:r>
            <a:r>
              <a:rPr lang="en-US" sz="3400" i="1" dirty="0"/>
              <a:t>value</a:t>
            </a:r>
          </a:p>
          <a:p>
            <a:pPr marL="1371600" lvl="3" indent="0">
              <a:buNone/>
            </a:pPr>
            <a:r>
              <a:rPr lang="en-US" sz="3000" i="1" dirty="0"/>
              <a:t>min_value = 10</a:t>
            </a:r>
          </a:p>
          <a:p>
            <a:pPr marL="1371600" lvl="3" indent="0">
              <a:buNone/>
            </a:pPr>
            <a:r>
              <a:rPr lang="en-US" sz="3000" i="1" dirty="0"/>
              <a:t>max_value = min_value + 15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7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 </a:t>
            </a:r>
            <a:r>
              <a:rPr lang="en-US" dirty="0"/>
              <a:t>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in </a:t>
            </a:r>
            <a:r>
              <a:rPr lang="en-US" b="1" dirty="0"/>
              <a:t>Python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lists:</a:t>
            </a:r>
          </a:p>
          <a:p>
            <a:pPr lvl="1"/>
            <a:r>
              <a:rPr lang="en-US" sz="3400" dirty="0"/>
              <a:t>A group of things, numbers, strings, other lists</a:t>
            </a:r>
          </a:p>
          <a:p>
            <a:pPr lvl="1"/>
            <a:r>
              <a:rPr lang="en-US" sz="3400" dirty="0"/>
              <a:t>Created by: </a:t>
            </a:r>
            <a:r>
              <a:rPr lang="en-US" sz="3400" b="1" dirty="0"/>
              <a:t>[</a:t>
            </a:r>
            <a:r>
              <a:rPr lang="en-US" sz="3400" dirty="0"/>
              <a:t> </a:t>
            </a:r>
            <a:r>
              <a:rPr lang="en-US" sz="3400" i="1" dirty="0"/>
              <a:t>comma separated list </a:t>
            </a:r>
            <a:r>
              <a:rPr lang="en-US" sz="3400" b="1" dirty="0"/>
              <a:t>]</a:t>
            </a:r>
          </a:p>
          <a:p>
            <a:pPr lvl="2"/>
            <a:r>
              <a:rPr lang="en-US" sz="3200" dirty="0"/>
              <a:t>Example: colors = </a:t>
            </a:r>
            <a:r>
              <a:rPr lang="en-US" sz="3200" b="1" dirty="0"/>
              <a:t>[</a:t>
            </a:r>
            <a:r>
              <a:rPr lang="en-US" sz="3200" dirty="0"/>
              <a:t>"red", "orange", "yellow" </a:t>
            </a:r>
            <a:r>
              <a:rPr lang="en-US" sz="3200" b="1" dirty="0"/>
              <a:t>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674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F95E-DF5D-4B66-8E37-A74A997B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samples of basics</a:t>
            </a:r>
            <a:br>
              <a:rPr lang="en-US" dirty="0"/>
            </a:br>
            <a:r>
              <a:rPr lang="en-US" dirty="0"/>
              <a:t>see …Intro…/exercises/*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2D6D-EBD4-4465-B59E-6AF4E677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exercises/</a:t>
            </a:r>
            <a:r>
              <a:rPr lang="en-US" sz="3200" dirty="0" err="1"/>
              <a:t>if_statement</a:t>
            </a:r>
            <a:r>
              <a:rPr lang="en-US" sz="3200" dirty="0"/>
              <a:t>/*</a:t>
            </a:r>
          </a:p>
          <a:p>
            <a:pPr lvl="1"/>
            <a:r>
              <a:rPr lang="en-US" sz="3600" dirty="0">
                <a:solidFill>
                  <a:schemeClr val="accent3"/>
                </a:solidFill>
              </a:rPr>
              <a:t>if</a:t>
            </a:r>
            <a:r>
              <a:rPr lang="en-US" sz="3600" dirty="0"/>
              <a:t> - if.py</a:t>
            </a:r>
          </a:p>
          <a:p>
            <a:pPr lvl="1"/>
            <a:r>
              <a:rPr lang="en-US" sz="3600" dirty="0">
                <a:solidFill>
                  <a:schemeClr val="accent3"/>
                </a:solidFill>
              </a:rPr>
              <a:t>else </a:t>
            </a:r>
            <a:r>
              <a:rPr lang="en-US" sz="3600" dirty="0">
                <a:solidFill>
                  <a:schemeClr val="tx1"/>
                </a:solidFill>
              </a:rPr>
              <a:t>-</a:t>
            </a:r>
            <a:r>
              <a:rPr lang="en-US" sz="3600" dirty="0">
                <a:solidFill>
                  <a:schemeClr val="accent3"/>
                </a:solidFill>
              </a:rPr>
              <a:t> </a:t>
            </a:r>
            <a:r>
              <a:rPr lang="en-US" sz="3600" dirty="0"/>
              <a:t>if_else.py</a:t>
            </a:r>
          </a:p>
          <a:p>
            <a:pPr lvl="1"/>
            <a:r>
              <a:rPr lang="en-US" sz="3600" dirty="0">
                <a:solidFill>
                  <a:schemeClr val="accent3"/>
                </a:solidFill>
              </a:rPr>
              <a:t>elif </a:t>
            </a:r>
            <a:r>
              <a:rPr lang="en-US" sz="3600" dirty="0">
                <a:solidFill>
                  <a:schemeClr val="tx1"/>
                </a:solidFill>
              </a:rPr>
              <a:t>-</a:t>
            </a:r>
            <a:r>
              <a:rPr lang="en-US" sz="3600" dirty="0">
                <a:solidFill>
                  <a:schemeClr val="accent3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if_elif_else.py</a:t>
            </a:r>
          </a:p>
          <a:p>
            <a:pPr lvl="1"/>
            <a:endParaRPr lang="en-US" sz="2200" dirty="0">
              <a:solidFill>
                <a:schemeClr val="accent3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C79A4-F1D6-4C6A-98C9-45D8E149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9218-A60F-4693-A3BB-3771B198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4E56-738A-463E-A300-3A2FD0AF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14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F95E-DF5D-4B66-8E37-A74A997B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examples of basics</a:t>
            </a:r>
            <a:br>
              <a:rPr lang="en-US" dirty="0"/>
            </a:br>
            <a:r>
              <a:rPr lang="en-US" dirty="0"/>
              <a:t>see …Intro…/exercises/*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2D6D-EBD4-4465-B59E-6AF4E677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3"/>
                </a:solidFill>
              </a:rPr>
              <a:t>while</a:t>
            </a:r>
            <a:r>
              <a:rPr lang="en-US" sz="2400" dirty="0"/>
              <a:t> – exercises/</a:t>
            </a:r>
            <a:r>
              <a:rPr lang="en-US" sz="2400" dirty="0" err="1"/>
              <a:t>while_statement</a:t>
            </a:r>
            <a:r>
              <a:rPr lang="en-US" sz="2400" dirty="0"/>
              <a:t>/</a:t>
            </a:r>
          </a:p>
          <a:p>
            <a:pPr lvl="1"/>
            <a:r>
              <a:rPr lang="en-US" sz="2200" dirty="0"/>
              <a:t>while_1.py, while_nested_simple.py, while_nested.py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for</a:t>
            </a:r>
            <a:r>
              <a:rPr lang="en-US" sz="2400" dirty="0"/>
              <a:t> – exercises/</a:t>
            </a:r>
            <a:r>
              <a:rPr lang="en-US" sz="2400" dirty="0" err="1"/>
              <a:t>for_statement</a:t>
            </a:r>
            <a:r>
              <a:rPr lang="en-US" sz="2400" dirty="0"/>
              <a:t>/</a:t>
            </a:r>
          </a:p>
          <a:p>
            <a:pPr lvl="1"/>
            <a:r>
              <a:rPr lang="en-US" sz="2200" dirty="0"/>
              <a:t>for_1.py, for_2.py, for_3.py</a:t>
            </a:r>
          </a:p>
          <a:p>
            <a:pPr lvl="1"/>
            <a:r>
              <a:rPr lang="en-US" sz="2200" dirty="0"/>
              <a:t>for_range_beg_end.py, for_range_beg_end_by.py</a:t>
            </a:r>
          </a:p>
          <a:p>
            <a:r>
              <a:rPr lang="en-US" sz="2400" dirty="0"/>
              <a:t>List – exercises/lists</a:t>
            </a:r>
          </a:p>
          <a:p>
            <a:pPr lvl="1"/>
            <a:r>
              <a:rPr lang="en-US" sz="2200" dirty="0"/>
              <a:t>colors.py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C79A4-F1D6-4C6A-98C9-45D8E149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9218-A60F-4693-A3BB-3771B198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4E56-738A-463E-A300-3A2FD0AF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917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Course Project</a:t>
            </a:r>
            <a:br>
              <a:rPr lang="en-US" dirty="0"/>
            </a:br>
            <a:r>
              <a:rPr lang="en-US" dirty="0"/>
              <a:t>A Real Life Program YOU Will Create:</a:t>
            </a:r>
            <a:br>
              <a:rPr lang="en-US" dirty="0"/>
            </a:br>
            <a:r>
              <a:rPr lang="en-US" dirty="0"/>
              <a:t>Twenty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900" dirty="0"/>
              <a:t>… I’m thinking of a number …</a:t>
            </a:r>
          </a:p>
          <a:p>
            <a:pPr lvl="2"/>
            <a:r>
              <a:rPr lang="en-US" sz="3900" dirty="0"/>
              <a:t>Program loops:</a:t>
            </a:r>
          </a:p>
          <a:p>
            <a:pPr lvl="3"/>
            <a:r>
              <a:rPr lang="en-US" sz="3700" dirty="0"/>
              <a:t>Player guesses</a:t>
            </a:r>
          </a:p>
          <a:p>
            <a:pPr lvl="3"/>
            <a:r>
              <a:rPr lang="en-US" sz="3700" dirty="0"/>
              <a:t>Program tells if higher/lower/equal</a:t>
            </a:r>
          </a:p>
          <a:p>
            <a:pPr lvl="2"/>
            <a:r>
              <a:rPr lang="en-US" sz="3900" dirty="0"/>
              <a:t>Program offers to play again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05BC9A31-B982-4DAD-8F8D-6FACB88C79AA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94132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0D4-DE04-448F-BC0A-83C6A34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5467"/>
            <a:ext cx="9905998" cy="550333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Output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BF72-B827-4F00-BF81-005BD03E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94662273-5966-4B9D-83DB-14F68B7746FA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C101B-CD14-480D-A837-231668D3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DE371C-8ED9-4708-ABE7-62A29170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7BA33B-8F45-4F71-B543-247DB5B4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1514"/>
            <a:ext cx="9755970" cy="606815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thinking of a number between 1 and 20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you guess it?  Remember to press the ENTER key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enter your guess.  Good Luck!</a:t>
            </a:r>
          </a:p>
          <a:p>
            <a:pPr marL="0" indent="0">
              <a:buNone/>
            </a:pPr>
            <a:endParaRPr lang="en-US" sz="9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Guess:</a:t>
            </a:r>
            <a:r>
              <a:rPr lang="en-US" sz="9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Number: </a:t>
            </a:r>
            <a:r>
              <a:rPr lang="en-US" sz="9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Sorry your input of </a:t>
            </a:r>
            <a:r>
              <a:rPr lang="en-US" sz="9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too high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Guess:</a:t>
            </a:r>
            <a:r>
              <a:rPr lang="en-US" sz="9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Number: </a:t>
            </a:r>
            <a:r>
              <a:rPr lang="en-US" sz="9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Congratulations </a:t>
            </a:r>
            <a:r>
              <a:rPr lang="en-US" sz="9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my number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 a new game?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N to quit: </a:t>
            </a:r>
            <a:r>
              <a:rPr lang="en-US" sz="9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 you next time.</a:t>
            </a:r>
          </a:p>
        </p:txBody>
      </p:sp>
    </p:spTree>
    <p:extLst>
      <p:ext uri="{BB962C8B-B14F-4D97-AF65-F5344CB8AC3E}">
        <p14:creationId xmlns:p14="http://schemas.microsoft.com/office/powerpoint/2010/main" val="1343744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Twenty Questions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Programing </a:t>
            </a:r>
            <a:r>
              <a:rPr lang="en-US" sz="4300" dirty="0">
                <a:sym typeface="Wingdings" panose="05000000000000000000" pitchFamily="2" charset="2"/>
              </a:rPr>
              <a:t> </a:t>
            </a:r>
            <a:r>
              <a:rPr lang="en-US" sz="4300" dirty="0"/>
              <a:t>Iteration - improve along the way</a:t>
            </a:r>
          </a:p>
          <a:p>
            <a:r>
              <a:rPr lang="en-US" sz="4300" dirty="0"/>
              <a:t>Simplification also helps the user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05BC9A31-B982-4DAD-8F8D-6FACB88C79AA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94480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4D0E-68EA-49C5-894B-97B4A123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 – Twenty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02201-8F6C-462B-896E-346551A78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exercises/</a:t>
            </a:r>
            <a:r>
              <a:rPr lang="en-US" sz="2800" dirty="0" err="1"/>
              <a:t>twenty_questions_dev</a:t>
            </a:r>
            <a:r>
              <a:rPr lang="en-US" sz="2800" dirty="0"/>
              <a:t>/</a:t>
            </a:r>
          </a:p>
          <a:p>
            <a:pPr lvl="1"/>
            <a:r>
              <a:rPr lang="en-US" sz="3200" dirty="0"/>
              <a:t>iteration_1.py – loop prompting user</a:t>
            </a:r>
          </a:p>
          <a:p>
            <a:pPr lvl="1"/>
            <a:r>
              <a:rPr lang="en-US" sz="3200" dirty="0"/>
              <a:t>iteration_2.py – check for match</a:t>
            </a:r>
          </a:p>
          <a:p>
            <a:pPr marL="457200" lvl="1" indent="0">
              <a:buNone/>
            </a:pPr>
            <a:r>
              <a:rPr lang="en-US" sz="3200" dirty="0"/>
              <a:t>…</a:t>
            </a:r>
          </a:p>
          <a:p>
            <a:pPr lvl="1"/>
            <a:r>
              <a:rPr lang="en-US" sz="3200" dirty="0"/>
              <a:t>iteration_6.py  - multiple game support</a:t>
            </a:r>
          </a:p>
          <a:p>
            <a:pPr lvl="1"/>
            <a:r>
              <a:rPr lang="en-US" sz="3200" dirty="0"/>
              <a:t>iteration_7.py – protect against typos</a:t>
            </a:r>
          </a:p>
          <a:p>
            <a:pPr lvl="1"/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F6FE7-AC68-497D-8F0A-F0EA666ED7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72459-7748-45A8-94E2-177AFEE1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A92CF-AD96-4707-814E-2B6337B5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97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99354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new file named “</a:t>
            </a:r>
            <a:r>
              <a:rPr lang="en-US" sz="3600" b="1" dirty="0"/>
              <a:t>iteration_1.py</a:t>
            </a:r>
            <a:r>
              <a:rPr lang="en-US" sz="3600" dirty="0"/>
              <a:t>”</a:t>
            </a:r>
          </a:p>
          <a:p>
            <a:r>
              <a:rPr lang="en-US" sz="3600" dirty="0"/>
              <a:t>Do the smallest part</a:t>
            </a:r>
          </a:p>
          <a:p>
            <a:pPr marL="457200" lvl="1" indent="0">
              <a:buNone/>
            </a:pPr>
            <a:r>
              <a:rPr lang="en-US" sz="3400" dirty="0"/>
              <a:t>Loop</a:t>
            </a:r>
          </a:p>
          <a:p>
            <a:pPr marL="914400" lvl="2" indent="0">
              <a:buNone/>
            </a:pPr>
            <a:r>
              <a:rPr lang="en-US" sz="3200" dirty="0"/>
              <a:t>Ask number, get input</a:t>
            </a:r>
          </a:p>
          <a:p>
            <a:pPr marL="914400" lvl="2" indent="0">
              <a:buNone/>
            </a:pPr>
            <a:r>
              <a:rPr lang="en-US" sz="3200" dirty="0"/>
              <a:t>Print number entered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22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1 -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/>
              <a:t>Place comments describing task</a:t>
            </a:r>
          </a:p>
          <a:p>
            <a:pPr lvl="1"/>
            <a:r>
              <a:rPr lang="en-US" sz="4000" dirty="0"/>
              <a:t>Use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True:</a:t>
            </a:r>
          </a:p>
          <a:p>
            <a:pPr lvl="1"/>
            <a:r>
              <a:rPr lang="en-US" sz="4000" dirty="0">
                <a:latin typeface="+mj-lt"/>
                <a:cs typeface="Courier New" panose="02070309020205020404" pitchFamily="49" charset="0"/>
              </a:rPr>
              <a:t>What variables?</a:t>
            </a:r>
          </a:p>
          <a:p>
            <a:pPr lvl="1"/>
            <a:r>
              <a:rPr lang="en-US" sz="4000" dirty="0">
                <a:latin typeface="+mj-lt"/>
                <a:cs typeface="Courier New" panose="02070309020205020404" pitchFamily="49" charset="0"/>
              </a:rPr>
              <a:t>Use  string = </a:t>
            </a:r>
            <a:r>
              <a:rPr lang="en-US" sz="4000" b="1" dirty="0">
                <a:latin typeface="+mj-lt"/>
                <a:cs typeface="Courier New" panose="02070309020205020404" pitchFamily="49" charset="0"/>
              </a:rPr>
              <a:t>input</a:t>
            </a:r>
            <a:r>
              <a:rPr lang="en-US" sz="4000" dirty="0">
                <a:latin typeface="+mj-lt"/>
                <a:cs typeface="Courier New" panose="02070309020205020404" pitchFamily="49" charset="0"/>
              </a:rPr>
              <a:t>("…")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1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Online Class – Using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any background noise, please mute – minimizes cumulative noise</a:t>
            </a:r>
          </a:p>
          <a:p>
            <a:r>
              <a:rPr lang="en-US" sz="3600" dirty="0"/>
              <a:t>Disable own video – too many reduces clarity- Unless </a:t>
            </a:r>
            <a:r>
              <a:rPr lang="en-US" sz="3600" dirty="0">
                <a:solidFill>
                  <a:srgbClr val="0070C0"/>
                </a:solidFill>
              </a:rPr>
              <a:t>ASKING A QUESTION</a:t>
            </a:r>
          </a:p>
          <a:p>
            <a:r>
              <a:rPr lang="en-US" sz="3600" dirty="0"/>
              <a:t>Can question via Chat – can be to ALL</a:t>
            </a:r>
          </a:p>
          <a:p>
            <a:r>
              <a:rPr lang="en-US" sz="3600" dirty="0"/>
              <a:t>Expecting Response: Start "QUESTION:"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17F33E47-61B9-4B4D-8325-8788C9EC3005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  <a:r>
              <a:rPr lang="en-US" sz="900" dirty="0">
                <a:solidFill>
                  <a:schemeClr val="accent1"/>
                </a:solidFill>
              </a:rPr>
              <a:t>	Session #1  Introduction  Touching on the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09C7-F731-4614-B275-F460BC9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 – Code /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3904B-0EB9-4A58-85A9-47D961AF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602" y="1552258"/>
            <a:ext cx="5316234" cy="3541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FB9E1-AC1B-41A1-88E0-D6B4C531C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1209675"/>
            <a:ext cx="8486775" cy="54673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E999-338B-410B-B115-DBC6792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E23F3936-AFA8-453C-AA83-20BED14AE09C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FF52-CAD4-4FC1-A501-5690BF62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6BBAA-F311-4F1A-B091-0F013F5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912655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HOMEWORK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" y="1942512"/>
            <a:ext cx="10685018" cy="4110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rebuchet MS" panose="020B0603020202020204"/>
                <a:ea typeface="+mj-ea"/>
                <a:cs typeface="+mj-cs"/>
              </a:rPr>
              <a:t>presentation/Class_1_Introduction/homework/Introduction.docx</a:t>
            </a:r>
            <a:endParaRPr lang="en-US" sz="2800" dirty="0">
              <a:solidFill>
                <a:schemeClr val="tx1"/>
              </a:solidFill>
            </a:endParaRPr>
          </a:p>
          <a:p>
            <a:pPr marL="800100" lvl="1"/>
            <a:r>
              <a:rPr lang="en-US" sz="4000" dirty="0"/>
              <a:t>For your benefit / fun</a:t>
            </a:r>
          </a:p>
          <a:p>
            <a:pPr marL="800100" lvl="1"/>
            <a:r>
              <a:rPr lang="en-US" sz="4000" dirty="0"/>
              <a:t>As much / little as you can</a:t>
            </a:r>
          </a:p>
          <a:p>
            <a:pPr marL="800100" lvl="1"/>
            <a:r>
              <a:rPr lang="en-US" sz="4000" dirty="0"/>
              <a:t>Contact me if problems / questions</a:t>
            </a:r>
          </a:p>
          <a:p>
            <a:pPr marL="800100" lvl="1"/>
            <a:r>
              <a:rPr lang="en-US" sz="4000" dirty="0"/>
              <a:t>Have fun!</a:t>
            </a:r>
          </a:p>
          <a:p>
            <a:pPr marL="400050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6221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A7119916-CD40-456D-ABE3-55F8822671F7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 Session Structure – Each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200" dirty="0"/>
              <a:t>Lecture and practice: 1.5 Hours</a:t>
            </a:r>
          </a:p>
          <a:p>
            <a:pPr lvl="3"/>
            <a:r>
              <a:rPr lang="en-US" sz="3000" dirty="0"/>
              <a:t>Follow-up Questions: .5 Hours</a:t>
            </a:r>
          </a:p>
          <a:p>
            <a:pPr lvl="2"/>
            <a:r>
              <a:rPr lang="en-US" sz="3200" dirty="0"/>
              <a:t>Similar to Programming – This Course</a:t>
            </a:r>
            <a:endParaRPr lang="en-US" sz="3000" dirty="0"/>
          </a:p>
          <a:p>
            <a:pPr lvl="3"/>
            <a:r>
              <a:rPr lang="en-US" sz="3000" dirty="0"/>
              <a:t>Skips, Repeats / Revisits </a:t>
            </a:r>
          </a:p>
          <a:p>
            <a:pPr lvl="2"/>
            <a:r>
              <a:rPr lang="en-US" sz="3400" dirty="0"/>
              <a:t>Student Guideline:</a:t>
            </a:r>
          </a:p>
          <a:p>
            <a:pPr lvl="3"/>
            <a:r>
              <a:rPr lang="en-US" sz="2800" dirty="0"/>
              <a:t>If you know it – Have Patience</a:t>
            </a:r>
          </a:p>
          <a:p>
            <a:pPr lvl="3"/>
            <a:r>
              <a:rPr lang="en-US" sz="2800" dirty="0"/>
              <a:t>If </a:t>
            </a:r>
            <a:r>
              <a:rPr lang="en-US" sz="2800" b="1" dirty="0">
                <a:solidFill>
                  <a:srgbClr val="002060"/>
                </a:solidFill>
              </a:rPr>
              <a:t>confused</a:t>
            </a:r>
            <a:r>
              <a:rPr lang="en-US" sz="2800" dirty="0"/>
              <a:t> / </a:t>
            </a:r>
            <a:r>
              <a:rPr lang="en-US" sz="2800" b="1" dirty="0">
                <a:solidFill>
                  <a:srgbClr val="002060"/>
                </a:solidFill>
              </a:rPr>
              <a:t>unsure</a:t>
            </a:r>
            <a:r>
              <a:rPr lang="en-US" sz="2800" dirty="0"/>
              <a:t> – </a:t>
            </a:r>
            <a:r>
              <a:rPr lang="en-US" sz="2800" b="1" dirty="0">
                <a:solidFill>
                  <a:srgbClr val="002060"/>
                </a:solidFill>
              </a:rPr>
              <a:t>ASK A QUESTION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/>
          <a:lstStyle/>
          <a:p>
            <a:r>
              <a:rPr lang="en-US" dirty="0"/>
              <a:t>raysmith@alum.mit.edu</a:t>
            </a:r>
            <a:r>
              <a:rPr lang="en-US" sz="900" dirty="0">
                <a:solidFill>
                  <a:schemeClr val="accent1"/>
                </a:solidFill>
              </a:rPr>
              <a:t>	Session #1  Introduction  Touching on the topic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(An Estimate)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i="1" dirty="0"/>
              <a:t>Course Introduction – Up to here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400" i="1" dirty="0"/>
              <a:t>Introduction</a:t>
            </a: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200" i="1" dirty="0"/>
              <a:t>Touching on the topic through simple examples</a:t>
            </a: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200" i="1" dirty="0"/>
              <a:t>A Very Brief look at Python Language, Programming Environment</a:t>
            </a: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200" i="1" dirty="0"/>
              <a:t>Course Project – Start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918655">
                  <a:lumMod val="60000"/>
                  <a:lumOff val="4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lvl="1"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First Homework</a:t>
            </a: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2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(An Estimate)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90C226"/>
              </a:buClr>
              <a:defRPr/>
            </a:pP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Ideas, Tools, Functions</a:t>
            </a:r>
          </a:p>
          <a:p>
            <a:pPr lvl="1">
              <a:buClr>
                <a:srgbClr val="90C226"/>
              </a:buClr>
              <a:defRPr/>
            </a:pPr>
            <a:r>
              <a:rPr lang="en-US" sz="22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Programming Concepts</a:t>
            </a:r>
          </a:p>
          <a:p>
            <a:pPr lvl="1">
              <a:buClr>
                <a:srgbClr val="90C226"/>
              </a:buClr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Functions</a:t>
            </a:r>
          </a:p>
          <a:p>
            <a:pPr lvl="1">
              <a:buClr>
                <a:srgbClr val="90C226"/>
              </a:buClr>
              <a:defRPr/>
            </a:pPr>
            <a:r>
              <a:rPr lang="en-US" sz="22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Python Quick Review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3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</a:t>
            </a:r>
            <a:r>
              <a:rPr lang="en-US" sz="1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More Review of Python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918655">
                  <a:lumMod val="60000"/>
                  <a:lumOff val="40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lvl="1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2200" i="1" dirty="0"/>
              <a:t>More on program development … Iteration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lvl="1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2200" i="1" dirty="0"/>
              <a:t>Functions</a:t>
            </a:r>
            <a:endParaRPr lang="en-US" sz="2400" i="1" dirty="0"/>
          </a:p>
          <a:p>
            <a:pPr defTabSz="457200">
              <a:lnSpc>
                <a:spcPct val="100000"/>
              </a:lnSpc>
              <a:buClr>
                <a:srgbClr val="90C226"/>
              </a:buClr>
              <a:buSzPct val="80000"/>
              <a:defRPr/>
            </a:pPr>
            <a:r>
              <a:rPr lang="en-US" sz="2600" i="1" dirty="0"/>
              <a:t>Functions Why and How</a:t>
            </a:r>
          </a:p>
          <a:p>
            <a:pPr lvl="1" defTabSz="457200">
              <a:lnSpc>
                <a:spcPct val="100000"/>
              </a:lnSpc>
              <a:buClr>
                <a:srgbClr val="90C226"/>
              </a:buClr>
              <a:buSzPct val="80000"/>
              <a:defRPr/>
            </a:pPr>
            <a:r>
              <a:rPr lang="en-US" sz="2400" i="1" dirty="0"/>
              <a:t>Extended examples</a:t>
            </a:r>
          </a:p>
          <a:p>
            <a:pPr lvl="1" defTabSz="457200">
              <a:lnSpc>
                <a:spcPct val="100000"/>
              </a:lnSpc>
              <a:buClr>
                <a:srgbClr val="90C226"/>
              </a:buClr>
              <a:buSzPct val="80000"/>
              <a:defRPr/>
            </a:pPr>
            <a:r>
              <a:rPr lang="en-US" sz="2400" i="1" dirty="0"/>
              <a:t>More on Strings</a:t>
            </a:r>
          </a:p>
          <a:p>
            <a:pPr defTabSz="457200">
              <a:lnSpc>
                <a:spcPct val="100000"/>
              </a:lnSpc>
              <a:buClr>
                <a:srgbClr val="90C226"/>
              </a:buClr>
              <a:buSzPct val="80000"/>
              <a:defRPr/>
            </a:pPr>
            <a:r>
              <a:rPr lang="en-US" sz="2600" i="1" dirty="0"/>
              <a:t>Classes and More</a:t>
            </a:r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1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</a:t>
            </a:r>
            <a:r>
              <a:rPr lang="en-US" sz="1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Files</a:t>
            </a:r>
          </a:p>
          <a:p>
            <a:pPr lvl="1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2200" i="1" dirty="0"/>
              <a:t>File I/O</a:t>
            </a:r>
          </a:p>
          <a:p>
            <a:pPr lvl="1" defTabSz="457200">
              <a:lnSpc>
                <a:spcPct val="100000"/>
              </a:lnSpc>
              <a:spcBef>
                <a:spcPts val="1000"/>
              </a:spcBef>
              <a:buClr>
                <a:srgbClr val="90C226"/>
              </a:buClr>
              <a:buSzPct val="80000"/>
              <a:defRPr/>
            </a:pPr>
            <a:r>
              <a:rPr lang="en-US" sz="2200" i="1" dirty="0"/>
              <a:t>system module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106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Graphics – Just a  Touch</a:t>
            </a:r>
          </a:p>
          <a:p>
            <a:pPr lvl="1"/>
            <a:r>
              <a:rPr lang="en-US" sz="2200" i="1" dirty="0"/>
              <a:t>Tk</a:t>
            </a:r>
          </a:p>
          <a:p>
            <a:r>
              <a:rPr lang="en-US" sz="2400" i="1" dirty="0"/>
              <a:t>More if possible</a:t>
            </a:r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7/10/2022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879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58776</TotalTime>
  <Words>2569</Words>
  <Application>Microsoft Office PowerPoint</Application>
  <PresentationFormat>Widescreen</PresentationFormat>
  <Paragraphs>513</Paragraphs>
  <Slides>42</Slides>
  <Notes>26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Gill Sans MT</vt:lpstr>
      <vt:lpstr>Trebuchet MS</vt:lpstr>
      <vt:lpstr>Wingdings</vt:lpstr>
      <vt:lpstr>Wingdings 3</vt:lpstr>
      <vt:lpstr>Facet</vt:lpstr>
      <vt:lpstr>Gallery</vt:lpstr>
      <vt:lpstr>1_Office Theme</vt:lpstr>
      <vt:lpstr>Introduction to Programming Using Python </vt:lpstr>
      <vt:lpstr>Course Objectives</vt:lpstr>
      <vt:lpstr>Instructor – Ray Smith raysmith@alum.mit.edu</vt:lpstr>
      <vt:lpstr>Our Online Class – Using Zoom</vt:lpstr>
      <vt:lpstr>Class Session Structure – Each Week</vt:lpstr>
      <vt:lpstr>Course Outline (An Estimate)</vt:lpstr>
      <vt:lpstr>Course Outline (An Estimate)</vt:lpstr>
      <vt:lpstr>Course Outline - continued</vt:lpstr>
      <vt:lpstr>Course Outline - continued</vt:lpstr>
      <vt:lpstr>Session #1  Introduction  Touching on the topic</vt:lpstr>
      <vt:lpstr>Computer Programming  Telling the Computer What to Do</vt:lpstr>
      <vt:lpstr>The Python language – is small </vt:lpstr>
      <vt:lpstr>Learn by DOING</vt:lpstr>
      <vt:lpstr>IDLE Python's built in Learning Tool</vt:lpstr>
      <vt:lpstr>IDLE IDLE Shell – A sandbox for exploration</vt:lpstr>
      <vt:lpstr>IDLE – IF/WHEN I change my mind…</vt:lpstr>
      <vt:lpstr> Python Code Files </vt:lpstr>
      <vt:lpstr>A Quick Look Samples to Run Now - Change Later</vt:lpstr>
      <vt:lpstr>First Program</vt:lpstr>
      <vt:lpstr>Run Opened Program</vt:lpstr>
      <vt:lpstr>Output listed on IDLE Shell</vt:lpstr>
      <vt:lpstr>Additional Samples</vt:lpstr>
      <vt:lpstr>Python  English A lot in common</vt:lpstr>
      <vt:lpstr>Python  English A lot in common</vt:lpstr>
      <vt:lpstr>Python  English A lot in common</vt:lpstr>
      <vt:lpstr>Python  English A lot in common</vt:lpstr>
      <vt:lpstr>Python  English Different / New in Python</vt:lpstr>
      <vt:lpstr>Python  English Different / New to Python</vt:lpstr>
      <vt:lpstr>Python  English Different / New to Python</vt:lpstr>
      <vt:lpstr>Python  English Different / New in Python</vt:lpstr>
      <vt:lpstr>Python  English Different / New in Python</vt:lpstr>
      <vt:lpstr>Some samples of basics see …Intro…/exercises/*</vt:lpstr>
      <vt:lpstr>Some examples of basics see …Intro…/exercises/*</vt:lpstr>
      <vt:lpstr>Course Project A Real Life Program YOU Will Create: Twenty Questions</vt:lpstr>
      <vt:lpstr>Sample Output</vt:lpstr>
      <vt:lpstr>Twenty Questions - continued</vt:lpstr>
      <vt:lpstr>Class Project – Twenty Questions</vt:lpstr>
      <vt:lpstr>Guessing Game – Iteration 1</vt:lpstr>
      <vt:lpstr>Guessing Game – Iteration 1 - Hints</vt:lpstr>
      <vt:lpstr>The First Iteration – Code / Output</vt:lpstr>
      <vt:lpstr>HOMEWORK 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379</cp:revision>
  <cp:lastPrinted>2022-07-02T21:33:43Z</cp:lastPrinted>
  <dcterms:created xsi:type="dcterms:W3CDTF">2018-08-14T15:38:09Z</dcterms:created>
  <dcterms:modified xsi:type="dcterms:W3CDTF">2022-07-10T21:40:53Z</dcterms:modified>
</cp:coreProperties>
</file>