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5" r:id="rId3"/>
    <p:sldId id="277" r:id="rId4"/>
    <p:sldId id="270" r:id="rId5"/>
    <p:sldId id="356" r:id="rId6"/>
    <p:sldId id="401" r:id="rId7"/>
    <p:sldId id="373" r:id="rId8"/>
    <p:sldId id="409" r:id="rId9"/>
    <p:sldId id="410" r:id="rId10"/>
    <p:sldId id="362" r:id="rId11"/>
    <p:sldId id="424" r:id="rId12"/>
    <p:sldId id="364" r:id="rId13"/>
    <p:sldId id="405" r:id="rId14"/>
    <p:sldId id="406" r:id="rId15"/>
    <p:sldId id="407" r:id="rId16"/>
    <p:sldId id="408" r:id="rId17"/>
    <p:sldId id="411" r:id="rId18"/>
    <p:sldId id="413" r:id="rId19"/>
    <p:sldId id="412" r:id="rId20"/>
    <p:sldId id="415" r:id="rId21"/>
    <p:sldId id="414" r:id="rId22"/>
    <p:sldId id="416" r:id="rId23"/>
    <p:sldId id="417" r:id="rId24"/>
    <p:sldId id="419" r:id="rId25"/>
    <p:sldId id="420" r:id="rId26"/>
    <p:sldId id="418" r:id="rId27"/>
    <p:sldId id="369" r:id="rId28"/>
    <p:sldId id="421" r:id="rId29"/>
    <p:sldId id="422" r:id="rId30"/>
    <p:sldId id="257" r:id="rId31"/>
    <p:sldId id="259" r:id="rId32"/>
    <p:sldId id="298" r:id="rId33"/>
    <p:sldId id="302" r:id="rId34"/>
    <p:sldId id="423" r:id="rId35"/>
    <p:sldId id="391" r:id="rId36"/>
    <p:sldId id="384" r:id="rId37"/>
    <p:sldId id="388" r:id="rId38"/>
    <p:sldId id="428" r:id="rId39"/>
    <p:sldId id="427" r:id="rId40"/>
    <p:sldId id="403" r:id="rId4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73" d="100"/>
          <a:sy n="73" d="100"/>
        </p:scale>
        <p:origin x="44" y="1368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5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Overview to 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 (we use it)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9DBE-9F68-4562-9784-2780936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Arithmetic 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7879-BA36-4232-BE21-C2EB2090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+ 2, 123+321, 10**100</a:t>
            </a:r>
          </a:p>
          <a:p>
            <a:pPr marL="0" indent="0">
              <a:buNone/>
            </a:pPr>
            <a:r>
              <a:rPr lang="en-US" sz="3600" dirty="0"/>
              <a:t>99999999999999999999999+1</a:t>
            </a:r>
          </a:p>
          <a:p>
            <a:pPr marL="0" indent="0">
              <a:buNone/>
            </a:pPr>
            <a:r>
              <a:rPr lang="en-US" sz="3400" dirty="0"/>
              <a:t>60*60*24*365 </a:t>
            </a:r>
            <a:r>
              <a:rPr lang="en-US" sz="3200" dirty="0"/>
              <a:t># seconds in a  year</a:t>
            </a:r>
          </a:p>
          <a:p>
            <a:pPr marL="457200" lvl="1" indent="0">
              <a:buNone/>
            </a:pPr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3DD-BACB-4777-BD37-A2D7C4D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6203-195E-4903-9E03-259CBC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5721-3EB6-4FD9-9E58-C6EEB17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5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/…overview/samples/01_intro/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    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/Introduction…/presentation/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	Class_1…/samples/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2600" dirty="0"/>
              <a:t>Don't be square – square.py, square_loop.py</a:t>
            </a:r>
          </a:p>
          <a:p>
            <a:pPr lvl="1"/>
            <a:r>
              <a:rPr lang="en-US" sz="2600" dirty="0"/>
              <a:t>Be a star… spokes.py</a:t>
            </a:r>
          </a:p>
          <a:p>
            <a:pPr lvl="1"/>
            <a:r>
              <a:rPr lang="en-US" sz="2600" dirty="0"/>
              <a:t>Some input… some_input.py</a:t>
            </a:r>
          </a:p>
          <a:p>
            <a:pPr lvl="1"/>
            <a:r>
              <a:rPr lang="en-US" sz="2600" dirty="0"/>
              <a:t>Some time… sometime.py</a:t>
            </a:r>
          </a:p>
          <a:p>
            <a:pPr lvl="1"/>
            <a:r>
              <a:rPr lang="en-US" sz="2600" dirty="0"/>
              <a:t>A little dramatics… 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do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 or test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>
            <a:normAutofit/>
          </a:bodyPr>
          <a:lstStyle/>
          <a:p>
            <a:r>
              <a:rPr lang="en-US" sz="4000" dirty="0"/>
              <a:t> Short - One Session Introduction</a:t>
            </a:r>
          </a:p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chemeClr val="accent4"/>
                </a:solidFill>
              </a:rPr>
              <a:t>disregard to end of line as a comment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left to right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b="1" dirty="0"/>
              <a:t>"""</a:t>
            </a:r>
            <a:r>
              <a:rPr lang="en-US" sz="3400" dirty="0">
                <a:solidFill>
                  <a:schemeClr val="accent2"/>
                </a:solidFill>
              </a:rPr>
              <a:t>Starts a possibly multi-line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this triple single quote</a:t>
            </a:r>
            <a:r>
              <a:rPr lang="en-US" sz="3400" b="1" dirty="0"/>
              <a:t>'''</a:t>
            </a:r>
          </a:p>
          <a:p>
            <a:pPr lvl="1"/>
            <a:r>
              <a:rPr lang="en-US" sz="3400" dirty="0"/>
              <a:t>indented: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same level</a:t>
            </a:r>
          </a:p>
          <a:p>
            <a:pPr marL="1314450" lvl="3" indent="0">
              <a:buNone/>
            </a:pPr>
            <a:r>
              <a:rPr lang="en-US" sz="3000" dirty="0"/>
              <a:t>are executed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</a:t>
            </a:r>
            <a:r>
              <a:rPr lang="en-US" sz="3400" b="1" dirty="0"/>
              <a:t>place</a:t>
            </a:r>
            <a:r>
              <a:rPr lang="en-US" sz="3400" dirty="0"/>
              <a:t>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/>
              <a:t>min_value = 10</a:t>
            </a:r>
          </a:p>
          <a:p>
            <a:pPr marL="1371600" lvl="3" indent="0">
              <a:buNone/>
            </a:pPr>
            <a:r>
              <a:rPr lang="en-US" sz="3000" i="1" dirty="0"/>
              <a:t>max_value = min_value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If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3"/>
                </a:solidFill>
              </a:rPr>
              <a:t>if.py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while</a:t>
            </a:r>
            <a:r>
              <a:rPr lang="en-US" sz="3600" dirty="0"/>
              <a:t> </a:t>
            </a:r>
          </a:p>
          <a:p>
            <a:pPr marL="457200" lvl="1" indent="0">
              <a:buNone/>
            </a:pPr>
            <a:r>
              <a:rPr lang="en-US" sz="3600" dirty="0"/>
              <a:t>while_1.py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for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for_1.py</a:t>
            </a:r>
          </a:p>
          <a:p>
            <a:pPr marL="457200" lvl="1" indent="0">
              <a:buNone/>
            </a:pPr>
            <a:r>
              <a:rPr lang="en-US" sz="3600" dirty="0"/>
              <a:t>for_range_beg_end.py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</a:t>
            </a:r>
            <a:r>
              <a:rPr lang="en-US" sz="4000" b="1" dirty="0"/>
              <a:t>-</a:t>
            </a:r>
            <a:r>
              <a:rPr lang="en-US" sz="2200" dirty="0"/>
              <a:t> </a:t>
            </a:r>
            <a:r>
              <a:rPr lang="en-US" sz="4000" dirty="0"/>
              <a:t>Ordered group</a:t>
            </a:r>
            <a:br>
              <a:rPr lang="en-US" sz="2200" dirty="0"/>
            </a:br>
            <a:r>
              <a:rPr lang="en-US" sz="2200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lists1.py – setup, appending, printing, traversing</a:t>
            </a:r>
          </a:p>
          <a:p>
            <a:r>
              <a:rPr lang="en-US" sz="2800" dirty="0"/>
              <a:t>colors.py – traversing (iterating through)</a:t>
            </a:r>
          </a:p>
          <a:p>
            <a:r>
              <a:rPr lang="en-US" sz="2800" dirty="0"/>
              <a:t>list_range.py – using range() for list of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press peddle – forward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3B9C-4877-471F-BB39-F71A1915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B61F-B46F-4E4A-BDCC-4AFF99FC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spokes_function.py</a:t>
            </a:r>
          </a:p>
          <a:p>
            <a:r>
              <a:rPr lang="en-US" sz="3600" dirty="0"/>
              <a:t>square_list.py – make square</a:t>
            </a:r>
          </a:p>
          <a:p>
            <a:pPr lvl="1"/>
            <a:r>
              <a:rPr lang="en-US" sz="3400" dirty="0"/>
              <a:t>Parameters</a:t>
            </a:r>
          </a:p>
          <a:p>
            <a:pPr lvl="1"/>
            <a:r>
              <a:rPr lang="en-US" sz="3400" dirty="0"/>
              <a:t>Default values</a:t>
            </a:r>
          </a:p>
          <a:p>
            <a:pPr lvl="1"/>
            <a:r>
              <a:rPr lang="en-US" sz="3400" dirty="0"/>
              <a:t>Document</a:t>
            </a:r>
          </a:p>
          <a:p>
            <a:r>
              <a:rPr lang="en-US" sz="3600" dirty="0"/>
              <a:t>bouncing_balls.py – a bit more…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C1DF-D095-40E2-8A80-A3A31D2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DE5-A4F6-4DC2-AB45-D0C822A7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3B2B-C371-4FE7-BC3A-8A16945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Address: number, street, state</a:t>
            </a:r>
          </a:p>
          <a:p>
            <a:pPr lvl="1"/>
            <a:endParaRPr lang="en-US" sz="3400" dirty="0"/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Function: group actions performed as a unit</a:t>
            </a:r>
          </a:p>
          <a:p>
            <a:r>
              <a:rPr lang="en-US" sz="3600" dirty="0"/>
              <a:t>Class: group </a:t>
            </a:r>
            <a:r>
              <a:rPr lang="en-US" sz="3600" b="1" dirty="0"/>
              <a:t>function </a:t>
            </a:r>
            <a:r>
              <a:rPr lang="en-US" sz="3600" dirty="0"/>
              <a:t>plus </a:t>
            </a:r>
            <a:r>
              <a:rPr lang="en-US" sz="3600" b="1" dirty="0"/>
              <a:t>data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/>
          </a:bodyPr>
          <a:lstStyle/>
          <a:p>
            <a:r>
              <a:rPr lang="en-US" sz="3600" dirty="0"/>
              <a:t>__init__, __str__, __...</a:t>
            </a:r>
          </a:p>
          <a:p>
            <a:pPr lvl="1"/>
            <a:r>
              <a:rPr lang="en-US" sz="3400" dirty="0"/>
              <a:t> - You write them, Python calls them</a:t>
            </a:r>
          </a:p>
          <a:p>
            <a:pPr marL="457200" lvl="1" indent="0">
              <a:buNone/>
            </a:pPr>
            <a:endParaRPr lang="en-US" sz="3400" dirty="0"/>
          </a:p>
          <a:p>
            <a:pPr lvl="1"/>
            <a:r>
              <a:rPr lang="en-US" sz="3400" dirty="0"/>
              <a:t>__init__ - called when </a:t>
            </a:r>
            <a:r>
              <a:rPr lang="en-US" sz="3400" i="1" dirty="0"/>
              <a:t>ClassName</a:t>
            </a:r>
            <a:r>
              <a:rPr lang="en-US" sz="3400" dirty="0"/>
              <a:t>(…) to setup object</a:t>
            </a:r>
          </a:p>
          <a:p>
            <a:pPr lvl="1"/>
            <a:r>
              <a:rPr lang="en-US" sz="3400" dirty="0"/>
              <a:t>__str__ - called when object used as a string .e.g., print(</a:t>
            </a:r>
            <a:r>
              <a:rPr lang="en-US" sz="3400" i="1" dirty="0"/>
              <a:t>your_obj</a:t>
            </a:r>
            <a:r>
              <a:rPr lang="en-US" sz="34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34B-0D0F-4B2F-A893-737971D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/ Object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2F2-7F74-4A57-9659-272F2D4E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rectangle_simp.py – Rectangle (shortened)</a:t>
            </a:r>
          </a:p>
          <a:p>
            <a:r>
              <a:rPr lang="en-US" sz="3600" dirty="0"/>
              <a:t>square_simp.py – based on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5163-A307-467B-8281-481AD00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0D75-335C-48DB-8C20-65C961CD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998-CA35-465C-89E6-E712A72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clarity- Unless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Similar to Programming – This Session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72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 a Story</a:t>
            </a:r>
            <a:br>
              <a:rPr lang="en-US" dirty="0"/>
            </a:br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5189"/>
            <a:ext cx="8596668" cy="3716173"/>
          </a:xfrm>
        </p:spPr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3400" dirty="0"/>
              <a:t>A lot fewer words, punctuation… </a:t>
            </a:r>
          </a:p>
          <a:p>
            <a:pPr lvl="1"/>
            <a:r>
              <a:rPr lang="en-US" sz="3400" dirty="0"/>
              <a:t>Need to be precise</a:t>
            </a:r>
          </a:p>
          <a:p>
            <a:pPr lvl="1"/>
            <a:r>
              <a:rPr lang="en-US" sz="3400" dirty="0"/>
              <a:t>Say exactly what you want</a:t>
            </a:r>
          </a:p>
          <a:p>
            <a:pPr lvl="1"/>
            <a:r>
              <a:rPr lang="en-US" sz="34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Start with ready-made programs</a:t>
            </a:r>
            <a:endParaRPr lang="en-US" sz="3600" dirty="0">
              <a:solidFill>
                <a:schemeClr val="accent2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</a:t>
            </a:r>
            <a:r>
              <a:rPr lang="en-US" sz="3600" dirty="0">
                <a:solidFill>
                  <a:schemeClr val="accent2"/>
                </a:solidFill>
              </a:rPr>
              <a:t>unchanged</a:t>
            </a:r>
            <a:r>
              <a:rPr lang="en-US" sz="3600" dirty="0">
                <a:solidFill>
                  <a:schemeClr val="tx1"/>
                </a:solidFill>
              </a:rPr>
              <a:t> and see results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Make </a:t>
            </a:r>
            <a:r>
              <a:rPr lang="en-US" sz="3600" dirty="0">
                <a:solidFill>
                  <a:schemeClr val="accent2"/>
                </a:solidFill>
              </a:rPr>
              <a:t>small</a:t>
            </a:r>
            <a:r>
              <a:rPr lang="en-US" sz="36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58717</TotalTime>
  <Words>2381</Words>
  <Application>Microsoft Office PowerPoint</Application>
  <PresentationFormat>Widescreen</PresentationFormat>
  <Paragraphs>461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Trebuchet MS</vt:lpstr>
      <vt:lpstr>Wingdings 3</vt:lpstr>
      <vt:lpstr>Facet</vt:lpstr>
      <vt:lpstr>Overview to Introduction to Programming Using Python </vt:lpstr>
      <vt:lpstr>Session Objectives</vt:lpstr>
      <vt:lpstr>Instructor – Ray Smith raysmith@alum.mit.edu</vt:lpstr>
      <vt:lpstr>Our Online Class – Using Zoom</vt:lpstr>
      <vt:lpstr>Session Structure</vt:lpstr>
      <vt:lpstr>Introduction  Touching on the topic</vt:lpstr>
      <vt:lpstr>Computer Programming  Telling  a Story Telling the Computer What to Do</vt:lpstr>
      <vt:lpstr>The Python language – is small </vt:lpstr>
      <vt:lpstr>Learn by DOING</vt:lpstr>
      <vt:lpstr>IDLE Python's built in tool</vt:lpstr>
      <vt:lpstr>IDLE – Arithmetic Galore</vt:lpstr>
      <vt:lpstr>IDLE – IF/WHEN I change my mind…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</vt:lpstr>
      <vt:lpstr>Lists - Ordered group    </vt:lpstr>
      <vt:lpstr>range() – sequence – like a list of numbers</vt:lpstr>
      <vt:lpstr>List / Range Samples</vt:lpstr>
      <vt:lpstr>Programming Concepts </vt:lpstr>
      <vt:lpstr>Like Computer Programming,  They do / have</vt:lpstr>
      <vt:lpstr>Functions – Divide and Conquer</vt:lpstr>
      <vt:lpstr>Functions (you write) – Example</vt:lpstr>
      <vt:lpstr>Function Samples</vt:lpstr>
      <vt:lpstr>Classes – Programmer Defined Objects</vt:lpstr>
      <vt:lpstr>Classes – Structure – Object Oriented</vt:lpstr>
      <vt:lpstr>Classes – definition</vt:lpstr>
      <vt:lpstr>Classes – definition - continued</vt:lpstr>
      <vt:lpstr>Class / Object Examples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380</cp:revision>
  <cp:lastPrinted>2021-09-01T20:08:48Z</cp:lastPrinted>
  <dcterms:created xsi:type="dcterms:W3CDTF">2018-08-14T15:38:09Z</dcterms:created>
  <dcterms:modified xsi:type="dcterms:W3CDTF">2023-10-09T15:53:14Z</dcterms:modified>
</cp:coreProperties>
</file>