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notesMasterIdLst>
    <p:notesMasterId r:id="rId23"/>
  </p:notesMasterIdLst>
  <p:handoutMasterIdLst>
    <p:handoutMasterId r:id="rId24"/>
  </p:handoutMasterIdLst>
  <p:sldIdLst>
    <p:sldId id="256" r:id="rId2"/>
    <p:sldId id="277" r:id="rId3"/>
    <p:sldId id="355" r:id="rId4"/>
    <p:sldId id="270" r:id="rId5"/>
    <p:sldId id="356" r:id="rId6"/>
    <p:sldId id="357" r:id="rId7"/>
    <p:sldId id="358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6" r:id="rId16"/>
    <p:sldId id="367" r:id="rId17"/>
    <p:sldId id="368" r:id="rId18"/>
    <p:sldId id="372" r:id="rId19"/>
    <p:sldId id="369" r:id="rId20"/>
    <p:sldId id="371" r:id="rId21"/>
    <p:sldId id="370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arles Smith" initials="" lastIdx="0" clrIdx="0"/>
  <p:cmAuthor id="2" name="Charles Smith" initials="CS" lastIdx="3" clrIdx="1">
    <p:extLst>
      <p:ext uri="{19B8F6BF-5375-455C-9EA6-DF929625EA0E}">
        <p15:presenceInfo xmlns:p15="http://schemas.microsoft.com/office/powerpoint/2012/main" userId="1b3e2396226a364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64" autoAdjust="0"/>
    <p:restoredTop sz="86410" autoAdjust="0"/>
  </p:normalViewPr>
  <p:slideViewPr>
    <p:cSldViewPr snapToGrid="0">
      <p:cViewPr varScale="1">
        <p:scale>
          <a:sx n="103" d="100"/>
          <a:sy n="103" d="100"/>
        </p:scale>
        <p:origin x="1036" y="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32"/>
    </p:cViewPr>
  </p:sorterViewPr>
  <p:notesViewPr>
    <p:cSldViewPr snapToGrid="0">
      <p:cViewPr varScale="1">
        <p:scale>
          <a:sx n="93" d="100"/>
          <a:sy n="93" d="100"/>
        </p:scale>
        <p:origin x="3520" y="9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EC30C04-DA98-43A8-9179-8EFB5DC8AA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7B426F-EE3F-4C9A-96FF-0138D3773D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D9A7DC-F1CD-4708-A473-876A4B3B8934}" type="datetime1">
              <a:rPr lang="en-US" smtClean="0"/>
              <a:t>3/5/2021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3F653D-AA42-4543-8859-17FE42335B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8ACFE-76DD-4178-A6EF-A2913508AE3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8DB299-B29B-4052-B9CA-268EF895069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092935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Introduction to Programming using Python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791329-992B-4F83-8435-C33B0EC26DB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5191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61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would you like to know about me?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9335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course?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443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you want from this session?</a:t>
            </a:r>
          </a:p>
          <a:p>
            <a:r>
              <a:rPr lang="en-US" dirty="0"/>
              <a:t>What do you want from programming?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7646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431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12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573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with screen_kbd.py – no support for size changing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162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similar support found in Python, Java, C++, Perl</a:t>
            </a:r>
          </a:p>
          <a:p>
            <a:r>
              <a:rPr lang="en-US" dirty="0"/>
              <a:t>Many more widgets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/>
              <a:t>Introduction to Programming using Python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2062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965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616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70428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4680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6231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404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0158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58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014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93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659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00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836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47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528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8320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A52B-07F3-428A-AE74-138A34034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A GUI Example Using Python</a:t>
            </a:r>
            <a:br>
              <a:rPr lang="en-US" dirty="0"/>
            </a:b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978A9-2CA9-49C2-9073-C0526E7EB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09E55C-CECE-4F47-839C-0667B2307420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7784B-1224-4A1C-9D1F-2F39A7613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A865C-3D2F-422B-BE43-A53DD0E6C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75319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BFE-A3E0-4FB9-87C5-0EB3175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Screen – Text mode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1205-9C7B-4003-9928-317BCE84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9F0B-8850-4E4C-BC52-DCDA73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E98F-4C06-450C-BBB8-DBF6172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DAE4798-2557-4F29-BC72-96F5BF6731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1083" y="2160588"/>
            <a:ext cx="7129871" cy="3881437"/>
          </a:xfrm>
        </p:spPr>
      </p:pic>
    </p:spTree>
    <p:extLst>
      <p:ext uri="{BB962C8B-B14F-4D97-AF65-F5344CB8AC3E}">
        <p14:creationId xmlns:p14="http://schemas.microsoft.com/office/powerpoint/2010/main" val="2923997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7D2FE-CEE8-450C-B1A0-0199A649F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Draw Program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97948-52AB-4666-8080-04D3866F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Main program – keyboard_draw.py</a:t>
            </a:r>
          </a:p>
          <a:p>
            <a:pPr lvl="1"/>
            <a:r>
              <a:rPr lang="en-US" sz="3400" dirty="0"/>
              <a:t>Drawing canvas – turtle and tkinter</a:t>
            </a:r>
          </a:p>
          <a:p>
            <a:pPr lvl="1"/>
            <a:r>
              <a:rPr lang="en-US" sz="3400" dirty="0"/>
              <a:t>Screen keyboard – no turtle</a:t>
            </a:r>
          </a:p>
          <a:p>
            <a:pPr lvl="2"/>
            <a:r>
              <a:rPr lang="en-US" sz="3200" dirty="0"/>
              <a:t>resource_lib/src/screen_kbd_flex.py</a:t>
            </a:r>
          </a:p>
          <a:p>
            <a:pPr lvl="3"/>
            <a:r>
              <a:rPr lang="en-US" sz="3000" dirty="0"/>
              <a:t>resource_lib/src/button_grid.py</a:t>
            </a:r>
          </a:p>
          <a:p>
            <a:pPr lvl="1"/>
            <a:r>
              <a:rPr lang="en-US" sz="3400" dirty="0"/>
              <a:t>Image file support resource_lib/…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D2F78-B13E-4B12-8112-84F61C728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5168-C06A-46F4-818E-5232B1FAC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4969D6-1509-4284-B666-09E4BE470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9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Mixed support turtle vs tkinter</a:t>
            </a:r>
          </a:p>
          <a:p>
            <a:pPr lvl="1"/>
            <a:r>
              <a:rPr lang="en-US" sz="3400" dirty="0"/>
              <a:t>turtle, a powerful graphics tool</a:t>
            </a:r>
          </a:p>
          <a:p>
            <a:pPr lvl="1"/>
            <a:r>
              <a:rPr lang="en-US" sz="3400" dirty="0"/>
              <a:t>tkinter  full graphics interface</a:t>
            </a:r>
          </a:p>
          <a:p>
            <a:pPr lvl="1"/>
            <a:r>
              <a:rPr lang="en-US" sz="3400" dirty="0"/>
              <a:t>Mixed turtle and tkinter has issues</a:t>
            </a:r>
          </a:p>
          <a:p>
            <a:pPr lvl="1"/>
            <a:r>
              <a:rPr lang="en-US" sz="3400" dirty="0"/>
              <a:t>Undo limited and more complicated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002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Issues -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Figure Modification, e.g. rotate figure</a:t>
            </a:r>
          </a:p>
          <a:p>
            <a:pPr lvl="1"/>
            <a:r>
              <a:rPr lang="en-US" sz="3200" dirty="0"/>
              <a:t>Figure built in rotation vs.</a:t>
            </a:r>
            <a:r>
              <a:rPr lang="en-US" sz="3000" dirty="0"/>
              <a:t> undo, redo with changed parameter(new heading)</a:t>
            </a:r>
          </a:p>
          <a:p>
            <a:pPr lvl="1"/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47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Walk Through the Code</a:t>
            </a:r>
            <a:br>
              <a:rPr lang="en-US" dirty="0"/>
            </a:br>
            <a:r>
              <a:rPr lang="en-US" dirty="0"/>
              <a:t>Mostly Bottom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200" dirty="0"/>
              <a:t>Keyboard layout – Buttons…</a:t>
            </a:r>
          </a:p>
          <a:p>
            <a:pPr lvl="2"/>
            <a:r>
              <a:rPr lang="en-US" sz="3000" dirty="0"/>
              <a:t>button_grid.py</a:t>
            </a:r>
          </a:p>
          <a:p>
            <a:pPr lvl="3"/>
            <a:r>
              <a:rPr lang="en-US" sz="2800" dirty="0"/>
              <a:t>ButtonGrid n row by m column buttons</a:t>
            </a:r>
          </a:p>
          <a:p>
            <a:pPr lvl="4"/>
            <a:r>
              <a:rPr lang="en-US" sz="2800" dirty="0"/>
              <a:t>Button – text or text plus image</a:t>
            </a:r>
          </a:p>
          <a:p>
            <a:pPr lvl="4"/>
            <a:r>
              <a:rPr lang="en-US" sz="2800" dirty="0"/>
              <a:t>Adjustable size – buttons (and images) resize</a:t>
            </a:r>
          </a:p>
          <a:p>
            <a:pPr lvl="3" indent="-285750">
              <a:buClr>
                <a:srgbClr val="90C22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Internal key attribute list</a:t>
            </a:r>
          </a:p>
          <a:p>
            <a:pPr lvl="3" indent="-285750">
              <a:buClr>
                <a:srgbClr val="90C226"/>
              </a:buClr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Enable / Disable button image display</a:t>
            </a:r>
          </a:p>
          <a:p>
            <a:pPr lvl="4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196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C6F05-86F4-45A2-9F74-7D5C0DC07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444" y="299207"/>
            <a:ext cx="8596668" cy="1403758"/>
          </a:xfrm>
        </p:spPr>
        <p:txBody>
          <a:bodyPr>
            <a:normAutofit/>
          </a:bodyPr>
          <a:lstStyle/>
          <a:p>
            <a:r>
              <a:rPr lang="en-US" sz="4000" dirty="0"/>
              <a:t>ScreenKbdFlex – screen keyboard</a:t>
            </a:r>
            <a:br>
              <a:rPr lang="en-US" sz="4000" dirty="0"/>
            </a:br>
            <a:r>
              <a:rPr lang="en-US" sz="4000" dirty="0"/>
              <a:t>	screen_kbd_flex.py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CB389-E1BE-49D1-911C-80382C30E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298583"/>
            <a:ext cx="8596668" cy="3742780"/>
          </a:xfrm>
        </p:spPr>
        <p:txBody>
          <a:bodyPr>
            <a:normAutofit lnSpcReduction="10000"/>
          </a:bodyPr>
          <a:lstStyle/>
          <a:p>
            <a:pPr lvl="1"/>
            <a:r>
              <a:rPr lang="en-US" sz="2800" dirty="0"/>
              <a:t>Full keyboard</a:t>
            </a:r>
          </a:p>
          <a:p>
            <a:pPr lvl="2"/>
            <a:r>
              <a:rPr lang="en-US" sz="2600" dirty="0"/>
              <a:t>Title</a:t>
            </a:r>
          </a:p>
          <a:p>
            <a:pPr lvl="2"/>
            <a:r>
              <a:rPr lang="en-US" sz="2600" dirty="0"/>
              <a:t>Echoed text region</a:t>
            </a:r>
          </a:p>
          <a:p>
            <a:pPr lvl="2"/>
            <a:r>
              <a:rPr lang="en-US" sz="2600" dirty="0"/>
              <a:t>ButtonGrid – keys</a:t>
            </a:r>
          </a:p>
          <a:p>
            <a:pPr lvl="1"/>
            <a:r>
              <a:rPr lang="en-US" sz="2800" dirty="0"/>
              <a:t>Returns clicked key – </a:t>
            </a:r>
            <a:r>
              <a:rPr lang="en-US" sz="2800" dirty="0" err="1"/>
              <a:t>onkbd</a:t>
            </a:r>
            <a:r>
              <a:rPr lang="en-US" sz="2800" dirty="0"/>
              <a:t>()</a:t>
            </a:r>
          </a:p>
          <a:p>
            <a:pPr lvl="1"/>
            <a:r>
              <a:rPr lang="en-US" sz="2800" dirty="0"/>
              <a:t>Internal key attribute list</a:t>
            </a:r>
          </a:p>
          <a:p>
            <a:pPr lvl="1"/>
            <a:r>
              <a:rPr lang="en-US" sz="2800" dirty="0"/>
              <a:t>Enable / Disable button image display</a:t>
            </a:r>
          </a:p>
          <a:p>
            <a:pPr lvl="1"/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1E14FF-CA0E-4E8E-BCF4-91E55BD10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0C1453-A47B-4A7F-AFAE-E6634F215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A1F37-8239-47A9-B344-518F1BCD2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24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AFC45-DF5A-4EAC-8525-C8264E81E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3902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Display Structures – simplified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FA5DF2-70EA-4F4E-93D1-DDE28C0A8E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1571" y="1124125"/>
            <a:ext cx="7650759" cy="5519956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03D23-7C49-4861-AEB5-F8C807A4A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00DC8A-F201-4219-B532-2A0482F6A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1A013-F504-47F6-8004-D9CC24F8A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61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4AAA-672A-482E-98E1-727548E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Display Structures – continued</a:t>
            </a:r>
            <a:br>
              <a:rPr lang="en-US" dirty="0"/>
            </a:br>
            <a:r>
              <a:rPr lang="en-US" dirty="0"/>
              <a:t>Drawing Support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C363CFF-1821-4936-8A2B-08A391872E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121" y="2160588"/>
            <a:ext cx="8451881" cy="388143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21E-ADEA-4C83-B859-51E11C59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8E3-B640-44D3-B88C-AD91BC38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6D6A-3960-45E5-8F26-09D5853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4974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E4AAA-672A-482E-98E1-727548EC3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</a:t>
            </a:r>
            <a:r>
              <a:rPr lang="en-US" dirty="0">
                <a:solidFill>
                  <a:srgbClr val="00B0F0"/>
                </a:solidFill>
              </a:rPr>
              <a:t>tkinter</a:t>
            </a:r>
            <a:r>
              <a:rPr lang="en-US" dirty="0"/>
              <a:t> - Event Driven</a:t>
            </a:r>
            <a:br>
              <a:rPr lang="en-US" dirty="0"/>
            </a:b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C21E-ADEA-4C83-B859-51E11C59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CC8E3-B640-44D3-B88C-AD91BC385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A6D6A-3960-45E5-8F26-09D5853B5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32FE962-DF3D-4446-A6EC-E725169C8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205" y="2160589"/>
            <a:ext cx="10058399" cy="3880773"/>
          </a:xfrm>
        </p:spPr>
        <p:txBody>
          <a:bodyPr>
            <a:normAutofit/>
          </a:bodyPr>
          <a:lstStyle/>
          <a:p>
            <a:r>
              <a:rPr lang="en-US" sz="3600" dirty="0"/>
              <a:t>Program is a loop – </a:t>
            </a:r>
            <a:r>
              <a:rPr lang="en-US" sz="3600" dirty="0" err="1"/>
              <a:t>mainloop</a:t>
            </a:r>
            <a:r>
              <a:rPr lang="en-US" sz="3600" dirty="0"/>
              <a:t>()</a:t>
            </a:r>
          </a:p>
          <a:p>
            <a:r>
              <a:rPr lang="en-US" sz="3600" dirty="0"/>
              <a:t>Events </a:t>
            </a:r>
            <a:r>
              <a:rPr lang="en-US" sz="3600" dirty="0">
                <a:sym typeface="Wingdings" panose="05000000000000000000" pitchFamily="2" charset="2"/>
              </a:rPr>
              <a:t> Call backs</a:t>
            </a:r>
          </a:p>
          <a:p>
            <a:r>
              <a:rPr lang="en-US" sz="3600" i="1" dirty="0">
                <a:sym typeface="Wingdings" panose="05000000000000000000" pitchFamily="2" charset="2"/>
              </a:rPr>
              <a:t>widget</a:t>
            </a:r>
            <a:r>
              <a:rPr lang="en-US" sz="3600" dirty="0">
                <a:sym typeface="Wingdings" panose="05000000000000000000" pitchFamily="2" charset="2"/>
              </a:rPr>
              <a:t>.bind(&lt;</a:t>
            </a:r>
            <a:r>
              <a:rPr lang="en-US" sz="3600" i="1" dirty="0">
                <a:sym typeface="Wingdings" panose="05000000000000000000" pitchFamily="2" charset="2"/>
              </a:rPr>
              <a:t>event</a:t>
            </a:r>
            <a:r>
              <a:rPr lang="en-US" sz="3600" dirty="0">
                <a:sym typeface="Wingdings" panose="05000000000000000000" pitchFamily="2" charset="2"/>
              </a:rPr>
              <a:t>&gt;, </a:t>
            </a:r>
            <a:r>
              <a:rPr lang="en-US" sz="3600" i="1" dirty="0">
                <a:sym typeface="Wingdings" panose="05000000000000000000" pitchFamily="2" charset="2"/>
              </a:rPr>
              <a:t>callback</a:t>
            </a:r>
            <a:r>
              <a:rPr lang="en-US" sz="3600" dirty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keybd_frame.bind(</a:t>
            </a:r>
            <a:r>
              <a:rPr lang="en-US" sz="2600" i="1" dirty="0">
                <a:solidFill>
                  <a:srgbClr val="00AA00"/>
                </a:solidFill>
                <a:latin typeface="Consolas" panose="020B0609020204030204" pitchFamily="49" charset="0"/>
              </a:rPr>
              <a:t>'&lt;Configure&gt;'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, self.win_size_event)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btn = Button(key_frame, </a:t>
            </a:r>
            <a:r>
              <a:rPr lang="en-US" sz="4300" dirty="0">
                <a:solidFill>
                  <a:srgbClr val="000000"/>
                </a:solidFill>
                <a:latin typeface="Consolas" panose="020B0609020204030204" pitchFamily="49" charset="0"/>
              </a:rPr>
              <a:t>…,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command = (</a:t>
            </a:r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lambda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x =</a:t>
            </a:r>
          </a:p>
          <a:p>
            <a:pPr marL="0" indent="0" algn="l">
              <a:buNone/>
            </a:pP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								btn_text: </a:t>
            </a:r>
            <a:r>
              <a:rPr lang="en-US" sz="2600" i="1" dirty="0">
                <a:solidFill>
                  <a:srgbClr val="000000"/>
                </a:solidFill>
                <a:latin typeface="Consolas" panose="020B0609020204030204" pitchFamily="49" charset="0"/>
              </a:rPr>
              <a:t>self.buttonClick(x))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805130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Goals / Design / Hopes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General keyboard grid</a:t>
            </a:r>
          </a:p>
          <a:p>
            <a:r>
              <a:rPr lang="en-US" sz="3400" dirty="0"/>
              <a:t>Keys – Text and or Images</a:t>
            </a:r>
          </a:p>
          <a:p>
            <a:r>
              <a:rPr lang="en-US" sz="3400" dirty="0"/>
              <a:t>Resizable</a:t>
            </a:r>
          </a:p>
          <a:p>
            <a:r>
              <a:rPr lang="en-US" sz="3400" dirty="0"/>
              <a:t>Dynamic change, especially images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70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16E00-835A-4B5B-AFDF-9AF87390A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Instructor – Ray Smith raysmith@alum.mit.edu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E49C-1AF0-40D7-BD12-D2153566BD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Many years of Programming – engineering, scientific, financial</a:t>
            </a:r>
          </a:p>
          <a:p>
            <a:r>
              <a:rPr lang="en-US" sz="3600" dirty="0"/>
              <a:t>Commercial, Scientific, Systems Languages – C, C++, Perl, Java, Python, Assembly</a:t>
            </a:r>
          </a:p>
          <a:p>
            <a:r>
              <a:rPr lang="en-US" sz="3600" dirty="0"/>
              <a:t>NEW Areas - Games for young 3-8 years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E6595F-9930-4D44-BB3E-70490058B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8F5A7-20F3-4981-866F-DD0AA3B623E8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0A2BB-609F-4663-9624-CF5B6F7B3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70CECB9-8420-4DCA-9BA9-5BE8C789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7803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Code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Setup N by M button grid</a:t>
            </a:r>
          </a:p>
          <a:p>
            <a:pPr lvl="1"/>
            <a:r>
              <a:rPr lang="en-US" sz="3400" dirty="0"/>
              <a:t>__init__()</a:t>
            </a:r>
          </a:p>
          <a:p>
            <a:pPr lvl="1"/>
            <a:r>
              <a:rPr lang="en-US" sz="3400" dirty="0"/>
              <a:t>keys: list of keys to display</a:t>
            </a:r>
          </a:p>
          <a:p>
            <a:pPr lvl="1"/>
            <a:r>
              <a:rPr lang="en-US" sz="3400" dirty="0"/>
              <a:t>key_attrs: key attributes – with image_file or other special attributes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58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651E9-33B7-4D7E-A476-AF121C8F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ButtonGrid Code - continued</a:t>
            </a:r>
            <a:br>
              <a:rPr lang="en-US" dirty="0"/>
            </a:br>
            <a:r>
              <a:rPr lang="en-US" dirty="0"/>
              <a:t>button_grid.py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3CA0F-30B7-43D9-B22D-DF159E5C0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Use "grid" geometry for key layout</a:t>
            </a:r>
          </a:p>
          <a:p>
            <a:r>
              <a:rPr lang="en-US" sz="3400" dirty="0"/>
              <a:t>Each button uses Button widget</a:t>
            </a:r>
          </a:p>
          <a:p>
            <a:r>
              <a:rPr lang="en-US" sz="3400" dirty="0"/>
              <a:t>Button with image uses "</a:t>
            </a:r>
            <a:r>
              <a:rPr lang="en-US" sz="3400" dirty="0" err="1"/>
              <a:t>small_image</a:t>
            </a:r>
            <a:r>
              <a:rPr lang="en-US" sz="3400" dirty="0"/>
              <a:t>" for keys with no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09363-809F-49AB-8153-7CB6A014E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EFB49-DAB8-4CBC-AE04-C8E8181D9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420B43-5B08-43CF-BFD8-7F820BA3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380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Sample Graphic User Interface (GUI)</a:t>
            </a:r>
          </a:p>
          <a:p>
            <a:r>
              <a:rPr lang="en-US" sz="3600" dirty="0"/>
              <a:t>Demonstrate Operations and Methods</a:t>
            </a:r>
          </a:p>
          <a:p>
            <a:r>
              <a:rPr lang="en-US" sz="3600" dirty="0"/>
              <a:t>Show ideas / issues behind GUI Software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665487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B97A9-C99B-4AA3-B223-455230B37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Online Session – Using Zoom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9CD65-FDE0-45AB-8C92-688A07CC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If any background noise, please mute – minimizes cumulative noise</a:t>
            </a:r>
          </a:p>
          <a:p>
            <a:r>
              <a:rPr lang="en-US" sz="3600" dirty="0"/>
              <a:t>Disable own video – too many reduces clarity</a:t>
            </a:r>
          </a:p>
          <a:p>
            <a:r>
              <a:rPr lang="en-US" sz="3600" dirty="0"/>
              <a:t>Can question via Chat – can be to ALL</a:t>
            </a:r>
          </a:p>
          <a:p>
            <a:r>
              <a:rPr lang="en-US" sz="3600" dirty="0"/>
              <a:t>Expecting Response: Start "QUESTION:"</a:t>
            </a:r>
          </a:p>
          <a:p>
            <a:endParaRPr lang="en-US" sz="3600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F64DA-0813-483A-8A64-71924345D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33E47-61B9-4B4D-8325-8788C9EC3005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83744-B960-4FDC-9100-33AFA22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5AF28DD-11BC-43F5-9F29-84518C3B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170231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r>
              <a:rPr lang="en-US" sz="2800" dirty="0"/>
              <a:t>Approximate Session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1" algn="ctr"/>
            <a:r>
              <a:rPr lang="en-US" sz="3600" dirty="0"/>
              <a:t>Lecture and Demonstration: 1.5 Hours</a:t>
            </a:r>
          </a:p>
          <a:p>
            <a:pPr algn="ctr"/>
            <a:r>
              <a:rPr lang="en-US" sz="3600" dirty="0"/>
              <a:t>Follow-up Questions: .5 Hours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3610175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r>
              <a:rPr lang="en-US" sz="2800" dirty="0"/>
              <a:t>Featured Example – Keyboard Drawing Program</a:t>
            </a:r>
            <a:br>
              <a:rPr lang="en-US" sz="2800" dirty="0"/>
            </a:br>
            <a:r>
              <a:rPr lang="en-US" sz="2800" dirty="0"/>
              <a:t>Target Audience: Children 3-8 Years Old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03" y="1620983"/>
            <a:ext cx="10117122" cy="4420380"/>
          </a:xfrm>
        </p:spPr>
        <p:txBody>
          <a:bodyPr>
            <a:noAutofit/>
          </a:bodyPr>
          <a:lstStyle/>
          <a:p>
            <a:pPr lvl="1"/>
            <a:r>
              <a:rPr lang="en-US" sz="3600" dirty="0"/>
              <a:t>Limited – Non-production</a:t>
            </a:r>
          </a:p>
          <a:p>
            <a:pPr lvl="1"/>
            <a:r>
              <a:rPr lang="en-US" sz="3600" dirty="0"/>
              <a:t>On GitHub: raysmith619</a:t>
            </a:r>
          </a:p>
          <a:p>
            <a:pPr lvl="2"/>
            <a:r>
              <a:rPr lang="en-US" sz="3400" dirty="0"/>
              <a:t>Program: </a:t>
            </a:r>
            <a:r>
              <a:rPr lang="en-US" sz="3400" dirty="0" err="1"/>
              <a:t>keyboard_draw</a:t>
            </a:r>
            <a:endParaRPr lang="en-US" sz="3400" dirty="0"/>
          </a:p>
          <a:p>
            <a:pPr lvl="2"/>
            <a:r>
              <a:rPr lang="en-US" sz="3400" dirty="0"/>
              <a:t>Support: resource_lib</a:t>
            </a:r>
          </a:p>
          <a:p>
            <a:pPr marL="457200" lvl="1" indent="0">
              <a:buNone/>
            </a:pPr>
            <a:endParaRPr lang="en-US" sz="2400" dirty="0"/>
          </a:p>
          <a:p>
            <a:pPr marL="457200" lvl="1" indent="0">
              <a:buNone/>
            </a:pPr>
            <a:r>
              <a:rPr lang="en-US" sz="3200" dirty="0"/>
              <a:t>https://github.com/raysmith619/keyboard</a:t>
            </a:r>
            <a:r>
              <a:rPr lang="en-US" sz="2800" dirty="0"/>
              <a:t>_draw</a:t>
            </a:r>
          </a:p>
          <a:p>
            <a:pPr lvl="2"/>
            <a:endParaRPr lang="en-US" sz="3400" dirty="0"/>
          </a:p>
          <a:p>
            <a:pPr lvl="1" algn="ctr"/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293201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A3B7D-9381-43ED-A32C-2277435F2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395" y="300183"/>
            <a:ext cx="8596668" cy="1320800"/>
          </a:xfrm>
        </p:spPr>
        <p:txBody>
          <a:bodyPr/>
          <a:lstStyle/>
          <a:p>
            <a:pPr algn="ctr"/>
            <a:r>
              <a:rPr lang="en-US" sz="2800" dirty="0"/>
              <a:t>Keyboard Drawing Program</a:t>
            </a:r>
            <a:br>
              <a:rPr lang="en-US" sz="2800" dirty="0"/>
            </a:br>
            <a:r>
              <a:rPr lang="en-US" sz="2800" dirty="0"/>
              <a:t>Features /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1E776-9422-4365-A33A-3CCD46A05C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20983"/>
            <a:ext cx="8596668" cy="4420380"/>
          </a:xfrm>
        </p:spPr>
        <p:txBody>
          <a:bodyPr>
            <a:noAutofit/>
          </a:bodyPr>
          <a:lstStyle/>
          <a:p>
            <a:pPr lvl="2"/>
            <a:r>
              <a:rPr lang="en-US" sz="3400" dirty="0"/>
              <a:t>Totally keyboard driven (can be)</a:t>
            </a:r>
          </a:p>
          <a:p>
            <a:pPr lvl="2"/>
            <a:r>
              <a:rPr lang="en-US" sz="3400" dirty="0"/>
              <a:t>Simultaneous screen keyboard simulation / display</a:t>
            </a:r>
          </a:p>
          <a:p>
            <a:pPr lvl="2"/>
            <a:r>
              <a:rPr lang="en-US" sz="3400" dirty="0"/>
              <a:t>Adjustable screen keyboard size</a:t>
            </a:r>
          </a:p>
          <a:p>
            <a:pPr lvl="2"/>
            <a:r>
              <a:rPr lang="en-US" sz="3400" dirty="0"/>
              <a:t>Line, Shape, Letter, Image Markers</a:t>
            </a:r>
          </a:p>
          <a:p>
            <a:pPr lvl="2"/>
            <a:r>
              <a:rPr lang="en-US" sz="3400" dirty="0"/>
              <a:t>Simple undo (no redo yet)</a:t>
            </a:r>
          </a:p>
          <a:p>
            <a:pPr lvl="1" algn="ctr"/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34057-1D33-411A-BE2E-189ADCD4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7C6D0-642C-4A40-B0F1-13ED56048173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CCAD4-12C8-4A68-9A85-D8DAB02AC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1D6018-04FB-4D4B-8481-8BDBCB82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</p:spTree>
    <p:extLst>
      <p:ext uri="{BB962C8B-B14F-4D97-AF65-F5344CB8AC3E}">
        <p14:creationId xmlns:p14="http://schemas.microsoft.com/office/powerpoint/2010/main" val="896054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A661F-00C8-4704-B10B-17563963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Screen Shot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A949793-4CD6-4397-A56B-3EEE22E85F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6561" y="1057014"/>
            <a:ext cx="9387281" cy="498501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77F8D-0952-4B78-9998-860A16B7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18A3A-FAA6-48F0-A1D8-A4435F9F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B3AB7-87D3-4FD1-998E-03DB6947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8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AABFE-A3E0-4FB9-87C5-0EB31753FF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Keyboard Screen – Figure mode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AEB45FC-1A24-4337-8BA9-C5279C7A3C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514" y="1140904"/>
            <a:ext cx="9006908" cy="4901122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F1205-9C7B-4003-9928-317BCE840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3/4/2021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F9F0B-8850-4E4C-BC52-DCDA73FAE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raysmith@alum.mit.edu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9E98F-4C06-450C-BBB8-DBF61729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593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22819</TotalTime>
  <Words>997</Words>
  <Application>Microsoft Office PowerPoint</Application>
  <PresentationFormat>Widescreen</PresentationFormat>
  <Paragraphs>195</Paragraphs>
  <Slides>21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Consolas</vt:lpstr>
      <vt:lpstr>Trebuchet MS</vt:lpstr>
      <vt:lpstr>Wingdings 3</vt:lpstr>
      <vt:lpstr>Facet</vt:lpstr>
      <vt:lpstr>A GUI Example Using Python </vt:lpstr>
      <vt:lpstr>Instructor – Ray Smith raysmith@alum.mit.edu</vt:lpstr>
      <vt:lpstr>Objectives</vt:lpstr>
      <vt:lpstr>Our Online Session – Using Zoom</vt:lpstr>
      <vt:lpstr>Approximate Session Layout</vt:lpstr>
      <vt:lpstr>Featured Example – Keyboard Drawing Program Target Audience: Children 3-8 Years Old</vt:lpstr>
      <vt:lpstr>Keyboard Drawing Program Features / Attributes</vt:lpstr>
      <vt:lpstr>Screen Shot</vt:lpstr>
      <vt:lpstr>Keyboard Screen – Figure mode</vt:lpstr>
      <vt:lpstr>Keyboard Screen – Text mode</vt:lpstr>
      <vt:lpstr>Keyboard Draw Program Structure</vt:lpstr>
      <vt:lpstr>Some Issues </vt:lpstr>
      <vt:lpstr>Some Issues - continued </vt:lpstr>
      <vt:lpstr>Detailed Walk Through the Code Mostly Bottom Up</vt:lpstr>
      <vt:lpstr>ScreenKbdFlex – screen keyboard  screen_kbd_flex.py </vt:lpstr>
      <vt:lpstr>Python tkinter Display Structures – simplified</vt:lpstr>
      <vt:lpstr>Python tkinter Display Structures – continued Drawing Support</vt:lpstr>
      <vt:lpstr>Python tkinter - Event Driven </vt:lpstr>
      <vt:lpstr>ButtonGrid Goals / Design / Hopes button_grid.py</vt:lpstr>
      <vt:lpstr>ButtonGrid Code button_grid.py</vt:lpstr>
      <vt:lpstr>ButtonGrid Code - continued button_grid.py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Teaching Introduction to Proramming Using Python</dc:title>
  <dc:creator>Charles Smith</dc:creator>
  <cp:lastModifiedBy>Charles Smith</cp:lastModifiedBy>
  <cp:revision>366</cp:revision>
  <dcterms:created xsi:type="dcterms:W3CDTF">2018-08-14T15:38:09Z</dcterms:created>
  <dcterms:modified xsi:type="dcterms:W3CDTF">2021-03-05T20:13:35Z</dcterms:modified>
</cp:coreProperties>
</file>