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7" r:id="rId1"/>
    <p:sldMasterId id="2147483728" r:id="rId2"/>
    <p:sldMasterId id="2147483860" r:id="rId3"/>
  </p:sldMasterIdLst>
  <p:notesMasterIdLst>
    <p:notesMasterId r:id="rId46"/>
  </p:notesMasterIdLst>
  <p:handoutMasterIdLst>
    <p:handoutMasterId r:id="rId47"/>
  </p:handoutMasterIdLst>
  <p:sldIdLst>
    <p:sldId id="256" r:id="rId4"/>
    <p:sldId id="355" r:id="rId5"/>
    <p:sldId id="277" r:id="rId6"/>
    <p:sldId id="270" r:id="rId7"/>
    <p:sldId id="356" r:id="rId8"/>
    <p:sldId id="269" r:id="rId9"/>
    <p:sldId id="404" r:id="rId10"/>
    <p:sldId id="374" r:id="rId11"/>
    <p:sldId id="381" r:id="rId12"/>
    <p:sldId id="401" r:id="rId13"/>
    <p:sldId id="373" r:id="rId14"/>
    <p:sldId id="409" r:id="rId15"/>
    <p:sldId id="410" r:id="rId16"/>
    <p:sldId id="362" r:id="rId17"/>
    <p:sldId id="430" r:id="rId18"/>
    <p:sldId id="364" r:id="rId19"/>
    <p:sldId id="395" r:id="rId20"/>
    <p:sldId id="405" r:id="rId21"/>
    <p:sldId id="406" r:id="rId22"/>
    <p:sldId id="407" r:id="rId23"/>
    <p:sldId id="408" r:id="rId24"/>
    <p:sldId id="411" r:id="rId25"/>
    <p:sldId id="413" r:id="rId26"/>
    <p:sldId id="412" r:id="rId27"/>
    <p:sldId id="415" r:id="rId28"/>
    <p:sldId id="414" r:id="rId29"/>
    <p:sldId id="416" r:id="rId30"/>
    <p:sldId id="423" r:id="rId31"/>
    <p:sldId id="429" r:id="rId32"/>
    <p:sldId id="419" r:id="rId33"/>
    <p:sldId id="420" r:id="rId34"/>
    <p:sldId id="418" r:id="rId35"/>
    <p:sldId id="422" r:id="rId36"/>
    <p:sldId id="264" r:id="rId37"/>
    <p:sldId id="397" r:id="rId38"/>
    <p:sldId id="372" r:id="rId39"/>
    <p:sldId id="421" r:id="rId40"/>
    <p:sldId id="287" r:id="rId41"/>
    <p:sldId id="288" r:id="rId42"/>
    <p:sldId id="266" r:id="rId43"/>
    <p:sldId id="371" r:id="rId44"/>
    <p:sldId id="403" r:id="rId45"/>
  </p:sldIdLst>
  <p:sldSz cx="12192000" cy="6858000"/>
  <p:notesSz cx="7102475" cy="93884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Smith" initials="" lastIdx="0" clrIdx="0"/>
  <p:cmAuthor id="2" name="Charles Smith" initials="CS" lastIdx="4" clrIdx="1">
    <p:extLst>
      <p:ext uri="{19B8F6BF-5375-455C-9EA6-DF929625EA0E}">
        <p15:presenceInfo xmlns:p15="http://schemas.microsoft.com/office/powerpoint/2012/main" userId="1b3e2396226a364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86" autoAdjust="0"/>
    <p:restoredTop sz="86410" autoAdjust="0"/>
  </p:normalViewPr>
  <p:slideViewPr>
    <p:cSldViewPr snapToGrid="0">
      <p:cViewPr varScale="1">
        <p:scale>
          <a:sx n="78" d="100"/>
          <a:sy n="78" d="100"/>
        </p:scale>
        <p:origin x="84" y="328"/>
      </p:cViewPr>
      <p:guideLst/>
    </p:cSldViewPr>
  </p:slideViewPr>
  <p:outlineViewPr>
    <p:cViewPr>
      <p:scale>
        <a:sx n="33" d="100"/>
        <a:sy n="33" d="100"/>
      </p:scale>
      <p:origin x="0" y="-23636"/>
    </p:cViewPr>
    <p:sldLst>
      <p:sld r:id="rId1" collapse="1"/>
      <p:sld r:id="rId2" collapse="1"/>
    </p:sldLst>
  </p:outlineViewPr>
  <p:notesTextViewPr>
    <p:cViewPr>
      <p:scale>
        <a:sx n="3" d="2"/>
        <a:sy n="3" d="2"/>
      </p:scale>
      <p:origin x="0" y="0"/>
    </p:cViewPr>
  </p:notesTextViewPr>
  <p:sorterViewPr>
    <p:cViewPr>
      <p:scale>
        <a:sx n="100" d="100"/>
        <a:sy n="100" d="100"/>
      </p:scale>
      <p:origin x="0" y="-1316"/>
    </p:cViewPr>
  </p:sorterViewPr>
  <p:notesViewPr>
    <p:cSldViewPr snapToGrid="0">
      <p:cViewPr varScale="1">
        <p:scale>
          <a:sx n="45" d="100"/>
          <a:sy n="45" d="100"/>
        </p:scale>
        <p:origin x="992"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handoutMaster" Target="handoutMasters/handoutMaster1.xml"/><Relationship Id="rId50"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commentAuthors" Target="commentAuthors.xml"/><Relationship Id="rId8" Type="http://schemas.openxmlformats.org/officeDocument/2006/relationships/slide" Target="slides/slide5.xml"/><Relationship Id="rId51" Type="http://schemas.openxmlformats.org/officeDocument/2006/relationships/theme" Target="theme/theme1.xml"/></Relationships>
</file>

<file path=ppt/_rels/viewProps.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C30C04-DA98-43A8-9179-8EFB5DC8AA19}"/>
              </a:ext>
            </a:extLst>
          </p:cNvPr>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r>
              <a:rPr lang="en-US" dirty="0"/>
              <a:t>Introduction to Programming using Python</a:t>
            </a:r>
          </a:p>
        </p:txBody>
      </p:sp>
      <p:sp>
        <p:nvSpPr>
          <p:cNvPr id="3" name="Date Placeholder 2">
            <a:extLst>
              <a:ext uri="{FF2B5EF4-FFF2-40B4-BE49-F238E27FC236}">
                <a16:creationId xmlns:a16="http://schemas.microsoft.com/office/drawing/2014/main" id="{5F7B426F-EE3F-4C9A-96FF-0138D3773DC0}"/>
              </a:ext>
            </a:extLst>
          </p:cNvPr>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A7D9A7DC-F1CD-4708-A473-876A4B3B8934}" type="datetime1">
              <a:rPr lang="en-US" smtClean="0"/>
              <a:t>8/7/2022</a:t>
            </a:fld>
            <a:endParaRPr lang="en-US" dirty="0"/>
          </a:p>
        </p:txBody>
      </p:sp>
      <p:sp>
        <p:nvSpPr>
          <p:cNvPr id="4" name="Footer Placeholder 3">
            <a:extLst>
              <a:ext uri="{FF2B5EF4-FFF2-40B4-BE49-F238E27FC236}">
                <a16:creationId xmlns:a16="http://schemas.microsoft.com/office/drawing/2014/main" id="{393F653D-AA42-4543-8859-17FE42335BC9}"/>
              </a:ext>
            </a:extLst>
          </p:cNvPr>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r>
              <a:rPr lang="en-US" dirty="0"/>
              <a:t>raysmith@alum.mit.edu</a:t>
            </a:r>
          </a:p>
        </p:txBody>
      </p:sp>
      <p:sp>
        <p:nvSpPr>
          <p:cNvPr id="5" name="Slide Number Placeholder 4">
            <a:extLst>
              <a:ext uri="{FF2B5EF4-FFF2-40B4-BE49-F238E27FC236}">
                <a16:creationId xmlns:a16="http://schemas.microsoft.com/office/drawing/2014/main" id="{B608ACFE-76DD-4178-A6EF-A2913508AE3F}"/>
              </a:ext>
            </a:extLst>
          </p:cNvPr>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E28DB299-B29B-4052-B9CA-268EF8950691}" type="slidenum">
              <a:rPr lang="en-US" smtClean="0"/>
              <a:t>‹#›</a:t>
            </a:fld>
            <a:endParaRPr lang="en-US" dirty="0"/>
          </a:p>
        </p:txBody>
      </p:sp>
    </p:spTree>
    <p:extLst>
      <p:ext uri="{BB962C8B-B14F-4D97-AF65-F5344CB8AC3E}">
        <p14:creationId xmlns:p14="http://schemas.microsoft.com/office/powerpoint/2010/main" val="453092935"/>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r>
              <a:rPr lang="en-US" dirty="0"/>
              <a:t>Introduction to Programming using Python</a:t>
            </a:r>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A596092B-28C7-44D1-B902-5437B333DFB7}" type="datetime1">
              <a:rPr lang="en-US" smtClean="0"/>
              <a:t>8/7/2022</a:t>
            </a:fld>
            <a:endParaRPr lang="en-US" dirty="0"/>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r>
              <a:rPr lang="en-US" dirty="0"/>
              <a:t>raysmith@alum.mit.edu</a:t>
            </a:r>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BA791329-992B-4F83-8435-C33B0EC26DB3}" type="slidenum">
              <a:rPr lang="en-US" smtClean="0"/>
              <a:t>‹#›</a:t>
            </a:fld>
            <a:endParaRPr lang="en-US" dirty="0"/>
          </a:p>
        </p:txBody>
      </p:sp>
    </p:spTree>
    <p:extLst>
      <p:ext uri="{BB962C8B-B14F-4D97-AF65-F5344CB8AC3E}">
        <p14:creationId xmlns:p14="http://schemas.microsoft.com/office/powerpoint/2010/main" val="2448551910"/>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US" dirty="0"/>
              <a:t>Introduction to Programming using Python</a:t>
            </a:r>
          </a:p>
        </p:txBody>
      </p:sp>
      <p:sp>
        <p:nvSpPr>
          <p:cNvPr id="5" name="Date Placeholder 4"/>
          <p:cNvSpPr>
            <a:spLocks noGrp="1"/>
          </p:cNvSpPr>
          <p:nvPr>
            <p:ph type="dt" idx="1"/>
          </p:nvPr>
        </p:nvSpPr>
        <p:spPr/>
        <p:txBody>
          <a:bodyPr/>
          <a:lstStyle/>
          <a:p>
            <a:fld id="{A596092B-28C7-44D1-B902-5437B333DFB7}" type="datetime1">
              <a:rPr lang="en-US" smtClean="0"/>
              <a:t>8/7/2022</a:t>
            </a:fld>
            <a:endParaRPr lang="en-US" dirty="0"/>
          </a:p>
        </p:txBody>
      </p:sp>
      <p:sp>
        <p:nvSpPr>
          <p:cNvPr id="6" name="Footer Placeholder 5"/>
          <p:cNvSpPr>
            <a:spLocks noGrp="1"/>
          </p:cNvSpPr>
          <p:nvPr>
            <p:ph type="ftr" sz="quarter" idx="4"/>
          </p:nvPr>
        </p:nvSpPr>
        <p:spPr/>
        <p:txBody>
          <a:bodyPr/>
          <a:lstStyle/>
          <a:p>
            <a:r>
              <a:rPr lang="en-US" dirty="0"/>
              <a:t>raysmith@alum.mit.edu</a:t>
            </a:r>
          </a:p>
        </p:txBody>
      </p:sp>
      <p:sp>
        <p:nvSpPr>
          <p:cNvPr id="7" name="Slide Number Placeholder 6"/>
          <p:cNvSpPr>
            <a:spLocks noGrp="1"/>
          </p:cNvSpPr>
          <p:nvPr>
            <p:ph type="sldNum" sz="quarter" idx="5"/>
          </p:nvPr>
        </p:nvSpPr>
        <p:spPr/>
        <p:txBody>
          <a:bodyPr/>
          <a:lstStyle/>
          <a:p>
            <a:fld id="{BA791329-992B-4F83-8435-C33B0EC26DB3}" type="slidenum">
              <a:rPr lang="en-US" smtClean="0"/>
              <a:t>1</a:t>
            </a:fld>
            <a:endParaRPr lang="en-US" dirty="0"/>
          </a:p>
        </p:txBody>
      </p:sp>
    </p:spTree>
    <p:extLst>
      <p:ext uri="{BB962C8B-B14F-4D97-AF65-F5344CB8AC3E}">
        <p14:creationId xmlns:p14="http://schemas.microsoft.com/office/powerpoint/2010/main" val="25042618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 had any computer programming experience?  Python experience?</a:t>
            </a:r>
          </a:p>
        </p:txBody>
      </p:sp>
      <p:sp>
        <p:nvSpPr>
          <p:cNvPr id="4" name="Header Placeholder 3"/>
          <p:cNvSpPr>
            <a:spLocks noGrp="1"/>
          </p:cNvSpPr>
          <p:nvPr>
            <p:ph type="hdr" sz="quarter"/>
          </p:nvPr>
        </p:nvSpPr>
        <p:spPr/>
        <p:txBody>
          <a:bodyPr/>
          <a:lstStyle/>
          <a:p>
            <a:r>
              <a:rPr lang="en-US" dirty="0"/>
              <a:t>Introduction to Programming using Python</a:t>
            </a:r>
          </a:p>
        </p:txBody>
      </p:sp>
      <p:sp>
        <p:nvSpPr>
          <p:cNvPr id="5" name="Date Placeholder 4"/>
          <p:cNvSpPr>
            <a:spLocks noGrp="1"/>
          </p:cNvSpPr>
          <p:nvPr>
            <p:ph type="dt" idx="1"/>
          </p:nvPr>
        </p:nvSpPr>
        <p:spPr/>
        <p:txBody>
          <a:bodyPr/>
          <a:lstStyle/>
          <a:p>
            <a:fld id="{A596092B-28C7-44D1-B902-5437B333DFB7}" type="datetime1">
              <a:rPr lang="en-US" smtClean="0"/>
              <a:t>8/7/2022</a:t>
            </a:fld>
            <a:endParaRPr lang="en-US" dirty="0"/>
          </a:p>
        </p:txBody>
      </p:sp>
      <p:sp>
        <p:nvSpPr>
          <p:cNvPr id="6" name="Footer Placeholder 5"/>
          <p:cNvSpPr>
            <a:spLocks noGrp="1"/>
          </p:cNvSpPr>
          <p:nvPr>
            <p:ph type="ftr" sz="quarter" idx="4"/>
          </p:nvPr>
        </p:nvSpPr>
        <p:spPr/>
        <p:txBody>
          <a:bodyPr/>
          <a:lstStyle/>
          <a:p>
            <a:r>
              <a:rPr lang="en-US" dirty="0"/>
              <a:t>raysmith@alum.mit.edu</a:t>
            </a:r>
          </a:p>
        </p:txBody>
      </p:sp>
      <p:sp>
        <p:nvSpPr>
          <p:cNvPr id="7" name="Slide Number Placeholder 6"/>
          <p:cNvSpPr>
            <a:spLocks noGrp="1"/>
          </p:cNvSpPr>
          <p:nvPr>
            <p:ph type="sldNum" sz="quarter" idx="5"/>
          </p:nvPr>
        </p:nvSpPr>
        <p:spPr/>
        <p:txBody>
          <a:bodyPr/>
          <a:lstStyle/>
          <a:p>
            <a:fld id="{BA791329-992B-4F83-8435-C33B0EC26DB3}" type="slidenum">
              <a:rPr lang="en-US" smtClean="0"/>
              <a:t>10</a:t>
            </a:fld>
            <a:endParaRPr lang="en-US" dirty="0"/>
          </a:p>
        </p:txBody>
      </p:sp>
    </p:spTree>
    <p:extLst>
      <p:ext uri="{BB962C8B-B14F-4D97-AF65-F5344CB8AC3E}">
        <p14:creationId xmlns:p14="http://schemas.microsoft.com/office/powerpoint/2010/main" val="2345490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should the computer do for you?</a:t>
            </a:r>
          </a:p>
          <a:p>
            <a:r>
              <a:rPr lang="en-US" dirty="0"/>
              <a:t>What should the programming language (Python) do?</a:t>
            </a:r>
          </a:p>
        </p:txBody>
      </p:sp>
      <p:sp>
        <p:nvSpPr>
          <p:cNvPr id="4" name="Header Placeholder 3"/>
          <p:cNvSpPr>
            <a:spLocks noGrp="1"/>
          </p:cNvSpPr>
          <p:nvPr>
            <p:ph type="hdr" sz="quarter" idx="10"/>
          </p:nvPr>
        </p:nvSpPr>
        <p:spPr/>
        <p:txBody>
          <a:bodyPr/>
          <a:lstStyle/>
          <a:p>
            <a:r>
              <a:rPr lang="en-US" dirty="0"/>
              <a:t>Introduction to Programming using Python</a:t>
            </a:r>
          </a:p>
        </p:txBody>
      </p:sp>
      <p:sp>
        <p:nvSpPr>
          <p:cNvPr id="5" name="Date Placeholder 4"/>
          <p:cNvSpPr>
            <a:spLocks noGrp="1"/>
          </p:cNvSpPr>
          <p:nvPr>
            <p:ph type="dt" idx="11"/>
          </p:nvPr>
        </p:nvSpPr>
        <p:spPr/>
        <p:txBody>
          <a:bodyPr/>
          <a:lstStyle/>
          <a:p>
            <a:fld id="{A596092B-28C7-44D1-B902-5437B333DFB7}" type="datetime1">
              <a:rPr lang="en-US" smtClean="0"/>
              <a:t>8/7/2022</a:t>
            </a:fld>
            <a:endParaRPr lang="en-US" dirty="0"/>
          </a:p>
        </p:txBody>
      </p:sp>
      <p:sp>
        <p:nvSpPr>
          <p:cNvPr id="6" name="Footer Placeholder 5"/>
          <p:cNvSpPr>
            <a:spLocks noGrp="1"/>
          </p:cNvSpPr>
          <p:nvPr>
            <p:ph type="ftr" sz="quarter" idx="12"/>
          </p:nvPr>
        </p:nvSpPr>
        <p:spPr/>
        <p:txBody>
          <a:bodyPr/>
          <a:lstStyle/>
          <a:p>
            <a:r>
              <a:rPr lang="en-US" dirty="0"/>
              <a:t>raysmith@alum.mit.edu</a:t>
            </a:r>
          </a:p>
        </p:txBody>
      </p:sp>
      <p:sp>
        <p:nvSpPr>
          <p:cNvPr id="7" name="Slide Number Placeholder 6"/>
          <p:cNvSpPr>
            <a:spLocks noGrp="1"/>
          </p:cNvSpPr>
          <p:nvPr>
            <p:ph type="sldNum" sz="quarter" idx="13"/>
          </p:nvPr>
        </p:nvSpPr>
        <p:spPr/>
        <p:txBody>
          <a:bodyPr/>
          <a:lstStyle/>
          <a:p>
            <a:fld id="{BA791329-992B-4F83-8435-C33B0EC26DB3}" type="slidenum">
              <a:rPr lang="en-US" smtClean="0"/>
              <a:t>11</a:t>
            </a:fld>
            <a:endParaRPr lang="en-US" dirty="0"/>
          </a:p>
        </p:txBody>
      </p:sp>
    </p:spTree>
    <p:extLst>
      <p:ext uri="{BB962C8B-B14F-4D97-AF65-F5344CB8AC3E}">
        <p14:creationId xmlns:p14="http://schemas.microsoft.com/office/powerpoint/2010/main" val="2224351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hasn't downloaded python (from www.python.org)?</a:t>
            </a:r>
          </a:p>
        </p:txBody>
      </p:sp>
      <p:sp>
        <p:nvSpPr>
          <p:cNvPr id="4" name="Header Placeholder 3"/>
          <p:cNvSpPr>
            <a:spLocks noGrp="1"/>
          </p:cNvSpPr>
          <p:nvPr>
            <p:ph type="hdr" sz="quarter" idx="10"/>
          </p:nvPr>
        </p:nvSpPr>
        <p:spPr/>
        <p:txBody>
          <a:bodyPr/>
          <a:lstStyle/>
          <a:p>
            <a:r>
              <a:rPr lang="en-US" dirty="0"/>
              <a:t>Introduction to Programming using Python</a:t>
            </a:r>
          </a:p>
        </p:txBody>
      </p:sp>
      <p:sp>
        <p:nvSpPr>
          <p:cNvPr id="5" name="Date Placeholder 4"/>
          <p:cNvSpPr>
            <a:spLocks noGrp="1"/>
          </p:cNvSpPr>
          <p:nvPr>
            <p:ph type="dt" idx="11"/>
          </p:nvPr>
        </p:nvSpPr>
        <p:spPr/>
        <p:txBody>
          <a:bodyPr/>
          <a:lstStyle/>
          <a:p>
            <a:fld id="{A596092B-28C7-44D1-B902-5437B333DFB7}" type="datetime1">
              <a:rPr lang="en-US" smtClean="0"/>
              <a:t>8/7/2022</a:t>
            </a:fld>
            <a:endParaRPr lang="en-US" dirty="0"/>
          </a:p>
        </p:txBody>
      </p:sp>
      <p:sp>
        <p:nvSpPr>
          <p:cNvPr id="6" name="Footer Placeholder 5"/>
          <p:cNvSpPr>
            <a:spLocks noGrp="1"/>
          </p:cNvSpPr>
          <p:nvPr>
            <p:ph type="ftr" sz="quarter" idx="12"/>
          </p:nvPr>
        </p:nvSpPr>
        <p:spPr/>
        <p:txBody>
          <a:bodyPr/>
          <a:lstStyle/>
          <a:p>
            <a:r>
              <a:rPr lang="en-US" dirty="0"/>
              <a:t>raysmith@alum.mit.edu</a:t>
            </a:r>
          </a:p>
        </p:txBody>
      </p:sp>
      <p:sp>
        <p:nvSpPr>
          <p:cNvPr id="7" name="Slide Number Placeholder 6"/>
          <p:cNvSpPr>
            <a:spLocks noGrp="1"/>
          </p:cNvSpPr>
          <p:nvPr>
            <p:ph type="sldNum" sz="quarter" idx="13"/>
          </p:nvPr>
        </p:nvSpPr>
        <p:spPr/>
        <p:txBody>
          <a:bodyPr/>
          <a:lstStyle/>
          <a:p>
            <a:fld id="{BA791329-992B-4F83-8435-C33B0EC26DB3}" type="slidenum">
              <a:rPr lang="en-US" smtClean="0"/>
              <a:t>13</a:t>
            </a:fld>
            <a:endParaRPr lang="en-US" dirty="0"/>
          </a:p>
        </p:txBody>
      </p:sp>
    </p:spTree>
    <p:extLst>
      <p:ext uri="{BB962C8B-B14F-4D97-AF65-F5344CB8AC3E}">
        <p14:creationId xmlns:p14="http://schemas.microsoft.com/office/powerpoint/2010/main" val="19960877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hasn't downloaded python (from www.python.org)?</a:t>
            </a:r>
          </a:p>
        </p:txBody>
      </p:sp>
      <p:sp>
        <p:nvSpPr>
          <p:cNvPr id="4" name="Header Placeholder 3"/>
          <p:cNvSpPr>
            <a:spLocks noGrp="1"/>
          </p:cNvSpPr>
          <p:nvPr>
            <p:ph type="hdr" sz="quarter" idx="10"/>
          </p:nvPr>
        </p:nvSpPr>
        <p:spPr/>
        <p:txBody>
          <a:bodyPr/>
          <a:lstStyle/>
          <a:p>
            <a:r>
              <a:rPr lang="en-US" dirty="0"/>
              <a:t>Introduction to Programming using Python</a:t>
            </a:r>
          </a:p>
        </p:txBody>
      </p:sp>
      <p:sp>
        <p:nvSpPr>
          <p:cNvPr id="5" name="Date Placeholder 4"/>
          <p:cNvSpPr>
            <a:spLocks noGrp="1"/>
          </p:cNvSpPr>
          <p:nvPr>
            <p:ph type="dt" idx="11"/>
          </p:nvPr>
        </p:nvSpPr>
        <p:spPr/>
        <p:txBody>
          <a:bodyPr/>
          <a:lstStyle/>
          <a:p>
            <a:fld id="{A596092B-28C7-44D1-B902-5437B333DFB7}" type="datetime1">
              <a:rPr lang="en-US" smtClean="0"/>
              <a:t>8/7/2022</a:t>
            </a:fld>
            <a:endParaRPr lang="en-US" dirty="0"/>
          </a:p>
        </p:txBody>
      </p:sp>
      <p:sp>
        <p:nvSpPr>
          <p:cNvPr id="6" name="Footer Placeholder 5"/>
          <p:cNvSpPr>
            <a:spLocks noGrp="1"/>
          </p:cNvSpPr>
          <p:nvPr>
            <p:ph type="ftr" sz="quarter" idx="12"/>
          </p:nvPr>
        </p:nvSpPr>
        <p:spPr/>
        <p:txBody>
          <a:bodyPr/>
          <a:lstStyle/>
          <a:p>
            <a:r>
              <a:rPr lang="en-US" dirty="0"/>
              <a:t>raysmith@alum.mit.edu</a:t>
            </a:r>
          </a:p>
        </p:txBody>
      </p:sp>
      <p:sp>
        <p:nvSpPr>
          <p:cNvPr id="7" name="Slide Number Placeholder 6"/>
          <p:cNvSpPr>
            <a:spLocks noGrp="1"/>
          </p:cNvSpPr>
          <p:nvPr>
            <p:ph type="sldNum" sz="quarter" idx="13"/>
          </p:nvPr>
        </p:nvSpPr>
        <p:spPr/>
        <p:txBody>
          <a:bodyPr/>
          <a:lstStyle/>
          <a:p>
            <a:fld id="{BA791329-992B-4F83-8435-C33B0EC26DB3}" type="slidenum">
              <a:rPr lang="en-US" smtClean="0"/>
              <a:t>14</a:t>
            </a:fld>
            <a:endParaRPr lang="en-US" dirty="0"/>
          </a:p>
        </p:txBody>
      </p:sp>
    </p:spTree>
    <p:extLst>
      <p:ext uri="{BB962C8B-B14F-4D97-AF65-F5344CB8AC3E}">
        <p14:creationId xmlns:p14="http://schemas.microsoft.com/office/powerpoint/2010/main" val="14627081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hasn't downloaded python (from www.python.org)?</a:t>
            </a:r>
          </a:p>
        </p:txBody>
      </p:sp>
      <p:sp>
        <p:nvSpPr>
          <p:cNvPr id="4" name="Header Placeholder 3"/>
          <p:cNvSpPr>
            <a:spLocks noGrp="1"/>
          </p:cNvSpPr>
          <p:nvPr>
            <p:ph type="hdr" sz="quarter" idx="10"/>
          </p:nvPr>
        </p:nvSpPr>
        <p:spPr/>
        <p:txBody>
          <a:bodyPr/>
          <a:lstStyle/>
          <a:p>
            <a:r>
              <a:rPr lang="en-US" dirty="0"/>
              <a:t>Introduction to Programming using Python</a:t>
            </a:r>
          </a:p>
        </p:txBody>
      </p:sp>
      <p:sp>
        <p:nvSpPr>
          <p:cNvPr id="5" name="Date Placeholder 4"/>
          <p:cNvSpPr>
            <a:spLocks noGrp="1"/>
          </p:cNvSpPr>
          <p:nvPr>
            <p:ph type="dt" idx="11"/>
          </p:nvPr>
        </p:nvSpPr>
        <p:spPr/>
        <p:txBody>
          <a:bodyPr/>
          <a:lstStyle/>
          <a:p>
            <a:fld id="{A596092B-28C7-44D1-B902-5437B333DFB7}" type="datetime1">
              <a:rPr lang="en-US" smtClean="0"/>
              <a:t>8/7/2022</a:t>
            </a:fld>
            <a:endParaRPr lang="en-US" dirty="0"/>
          </a:p>
        </p:txBody>
      </p:sp>
      <p:sp>
        <p:nvSpPr>
          <p:cNvPr id="6" name="Footer Placeholder 5"/>
          <p:cNvSpPr>
            <a:spLocks noGrp="1"/>
          </p:cNvSpPr>
          <p:nvPr>
            <p:ph type="ftr" sz="quarter" idx="12"/>
          </p:nvPr>
        </p:nvSpPr>
        <p:spPr/>
        <p:txBody>
          <a:bodyPr/>
          <a:lstStyle/>
          <a:p>
            <a:r>
              <a:rPr lang="en-US" dirty="0"/>
              <a:t>raysmith@alum.mit.edu</a:t>
            </a:r>
          </a:p>
        </p:txBody>
      </p:sp>
      <p:sp>
        <p:nvSpPr>
          <p:cNvPr id="7" name="Slide Number Placeholder 6"/>
          <p:cNvSpPr>
            <a:spLocks noGrp="1"/>
          </p:cNvSpPr>
          <p:nvPr>
            <p:ph type="sldNum" sz="quarter" idx="13"/>
          </p:nvPr>
        </p:nvSpPr>
        <p:spPr/>
        <p:txBody>
          <a:bodyPr/>
          <a:lstStyle/>
          <a:p>
            <a:fld id="{BA791329-992B-4F83-8435-C33B0EC26DB3}" type="slidenum">
              <a:rPr lang="en-US" smtClean="0"/>
              <a:t>15</a:t>
            </a:fld>
            <a:endParaRPr lang="en-US" dirty="0"/>
          </a:p>
        </p:txBody>
      </p:sp>
    </p:spTree>
    <p:extLst>
      <p:ext uri="{BB962C8B-B14F-4D97-AF65-F5344CB8AC3E}">
        <p14:creationId xmlns:p14="http://schemas.microsoft.com/office/powerpoint/2010/main" val="494118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Introduction to Programming using Python</a:t>
            </a:r>
          </a:p>
        </p:txBody>
      </p:sp>
      <p:sp>
        <p:nvSpPr>
          <p:cNvPr id="5" name="Date Placeholder 4"/>
          <p:cNvSpPr>
            <a:spLocks noGrp="1"/>
          </p:cNvSpPr>
          <p:nvPr>
            <p:ph type="dt" idx="11"/>
          </p:nvPr>
        </p:nvSpPr>
        <p:spPr/>
        <p:txBody>
          <a:bodyPr/>
          <a:lstStyle/>
          <a:p>
            <a:fld id="{A596092B-28C7-44D1-B902-5437B333DFB7}" type="datetime1">
              <a:rPr lang="en-US" smtClean="0"/>
              <a:t>8/7/2022</a:t>
            </a:fld>
            <a:endParaRPr lang="en-US" dirty="0"/>
          </a:p>
        </p:txBody>
      </p:sp>
      <p:sp>
        <p:nvSpPr>
          <p:cNvPr id="6" name="Footer Placeholder 5"/>
          <p:cNvSpPr>
            <a:spLocks noGrp="1"/>
          </p:cNvSpPr>
          <p:nvPr>
            <p:ph type="ftr" sz="quarter" idx="12"/>
          </p:nvPr>
        </p:nvSpPr>
        <p:spPr/>
        <p:txBody>
          <a:bodyPr/>
          <a:lstStyle/>
          <a:p>
            <a:r>
              <a:rPr lang="en-US" dirty="0"/>
              <a:t>raysmith@alum.mit.edu</a:t>
            </a:r>
          </a:p>
        </p:txBody>
      </p:sp>
      <p:sp>
        <p:nvSpPr>
          <p:cNvPr id="7" name="Slide Number Placeholder 6"/>
          <p:cNvSpPr>
            <a:spLocks noGrp="1"/>
          </p:cNvSpPr>
          <p:nvPr>
            <p:ph type="sldNum" sz="quarter" idx="13"/>
          </p:nvPr>
        </p:nvSpPr>
        <p:spPr/>
        <p:txBody>
          <a:bodyPr/>
          <a:lstStyle/>
          <a:p>
            <a:fld id="{BA791329-992B-4F83-8435-C33B0EC26DB3}" type="slidenum">
              <a:rPr lang="en-US" smtClean="0"/>
              <a:t>16</a:t>
            </a:fld>
            <a:endParaRPr lang="en-US" dirty="0"/>
          </a:p>
        </p:txBody>
      </p:sp>
    </p:spTree>
    <p:extLst>
      <p:ext uri="{BB962C8B-B14F-4D97-AF65-F5344CB8AC3E}">
        <p14:creationId xmlns:p14="http://schemas.microsoft.com/office/powerpoint/2010/main" val="1504592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defTabSz="471145">
              <a:defRPr/>
            </a:pPr>
            <a:r>
              <a:rPr lang="en-US" dirty="0">
                <a:solidFill>
                  <a:prstClr val="black"/>
                </a:solidFill>
                <a:latin typeface="Calibri" panose="020F0502020204030204"/>
              </a:rPr>
              <a:t>Introduction to Programming using Python</a:t>
            </a:r>
          </a:p>
        </p:txBody>
      </p:sp>
      <p:sp>
        <p:nvSpPr>
          <p:cNvPr id="5" name="Date Placeholder 4"/>
          <p:cNvSpPr>
            <a:spLocks noGrp="1"/>
          </p:cNvSpPr>
          <p:nvPr>
            <p:ph type="dt" idx="11"/>
          </p:nvPr>
        </p:nvSpPr>
        <p:spPr/>
        <p:txBody>
          <a:bodyPr/>
          <a:lstStyle/>
          <a:p>
            <a:pPr defTabSz="471145">
              <a:defRPr/>
            </a:pPr>
            <a:fld id="{A596092B-28C7-44D1-B902-5437B333DFB7}" type="datetime1">
              <a:rPr lang="en-US">
                <a:solidFill>
                  <a:prstClr val="black"/>
                </a:solidFill>
                <a:latin typeface="Calibri" panose="020F0502020204030204"/>
              </a:rPr>
              <a:pPr defTabSz="471145">
                <a:defRPr/>
              </a:pPr>
              <a:t>8/7/2022</a:t>
            </a:fld>
            <a:endParaRPr lang="en-US" dirty="0">
              <a:solidFill>
                <a:prstClr val="black"/>
              </a:solidFill>
              <a:latin typeface="Calibri" panose="020F0502020204030204"/>
            </a:endParaRPr>
          </a:p>
        </p:txBody>
      </p:sp>
      <p:sp>
        <p:nvSpPr>
          <p:cNvPr id="6" name="Footer Placeholder 5"/>
          <p:cNvSpPr>
            <a:spLocks noGrp="1"/>
          </p:cNvSpPr>
          <p:nvPr>
            <p:ph type="ftr" sz="quarter" idx="12"/>
          </p:nvPr>
        </p:nvSpPr>
        <p:spPr/>
        <p:txBody>
          <a:bodyPr/>
          <a:lstStyle/>
          <a:p>
            <a:pPr defTabSz="471145">
              <a:defRPr/>
            </a:pPr>
            <a:r>
              <a:rPr lang="en-US" dirty="0">
                <a:solidFill>
                  <a:prstClr val="black"/>
                </a:solidFill>
                <a:latin typeface="Calibri" panose="020F0502020204030204"/>
              </a:rPr>
              <a:t>raysmith@alum.mit.edu</a:t>
            </a:r>
          </a:p>
        </p:txBody>
      </p:sp>
      <p:sp>
        <p:nvSpPr>
          <p:cNvPr id="7" name="Slide Number Placeholder 6"/>
          <p:cNvSpPr>
            <a:spLocks noGrp="1"/>
          </p:cNvSpPr>
          <p:nvPr>
            <p:ph type="sldNum" sz="quarter" idx="13"/>
          </p:nvPr>
        </p:nvSpPr>
        <p:spPr/>
        <p:txBody>
          <a:bodyPr/>
          <a:lstStyle/>
          <a:p>
            <a:pPr defTabSz="471145">
              <a:defRPr/>
            </a:pPr>
            <a:fld id="{BA791329-992B-4F83-8435-C33B0EC26DB3}" type="slidenum">
              <a:rPr lang="en-US">
                <a:solidFill>
                  <a:prstClr val="black"/>
                </a:solidFill>
                <a:latin typeface="Calibri" panose="020F0502020204030204"/>
              </a:rPr>
              <a:pPr defTabSz="471145">
                <a:defRPr/>
              </a:pPr>
              <a:t>17</a:t>
            </a:fld>
            <a:endParaRPr lang="en-US" dirty="0">
              <a:solidFill>
                <a:prstClr val="black"/>
              </a:solidFill>
              <a:latin typeface="Calibri" panose="020F0502020204030204"/>
            </a:endParaRPr>
          </a:p>
        </p:txBody>
      </p:sp>
    </p:spTree>
    <p:extLst>
      <p:ext uri="{BB962C8B-B14F-4D97-AF65-F5344CB8AC3E}">
        <p14:creationId xmlns:p14="http://schemas.microsoft.com/office/powerpoint/2010/main" val="18859462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Introduction to Programming using Python</a:t>
            </a:r>
          </a:p>
        </p:txBody>
      </p:sp>
      <p:sp>
        <p:nvSpPr>
          <p:cNvPr id="5" name="Date Placeholder 4"/>
          <p:cNvSpPr>
            <a:spLocks noGrp="1"/>
          </p:cNvSpPr>
          <p:nvPr>
            <p:ph type="dt" idx="11"/>
          </p:nvPr>
        </p:nvSpPr>
        <p:spPr/>
        <p:txBody>
          <a:bodyPr/>
          <a:lstStyle/>
          <a:p>
            <a:fld id="{A596092B-28C7-44D1-B902-5437B333DFB7}" type="datetime1">
              <a:rPr lang="en-US" smtClean="0"/>
              <a:t>8/7/2022</a:t>
            </a:fld>
            <a:endParaRPr lang="en-US" dirty="0"/>
          </a:p>
        </p:txBody>
      </p:sp>
      <p:sp>
        <p:nvSpPr>
          <p:cNvPr id="6" name="Footer Placeholder 5"/>
          <p:cNvSpPr>
            <a:spLocks noGrp="1"/>
          </p:cNvSpPr>
          <p:nvPr>
            <p:ph type="ftr" sz="quarter" idx="12"/>
          </p:nvPr>
        </p:nvSpPr>
        <p:spPr/>
        <p:txBody>
          <a:bodyPr/>
          <a:lstStyle/>
          <a:p>
            <a:r>
              <a:rPr lang="en-US" dirty="0"/>
              <a:t>raysmith@alum.mit.edu</a:t>
            </a:r>
          </a:p>
        </p:txBody>
      </p:sp>
      <p:sp>
        <p:nvSpPr>
          <p:cNvPr id="7" name="Slide Number Placeholder 6"/>
          <p:cNvSpPr>
            <a:spLocks noGrp="1"/>
          </p:cNvSpPr>
          <p:nvPr>
            <p:ph type="sldNum" sz="quarter" idx="13"/>
          </p:nvPr>
        </p:nvSpPr>
        <p:spPr/>
        <p:txBody>
          <a:bodyPr/>
          <a:lstStyle/>
          <a:p>
            <a:fld id="{BA791329-992B-4F83-8435-C33B0EC26DB3}" type="slidenum">
              <a:rPr lang="en-US" smtClean="0"/>
              <a:t>18</a:t>
            </a:fld>
            <a:endParaRPr lang="en-US" dirty="0"/>
          </a:p>
        </p:txBody>
      </p:sp>
    </p:spTree>
    <p:extLst>
      <p:ext uri="{BB962C8B-B14F-4D97-AF65-F5344CB8AC3E}">
        <p14:creationId xmlns:p14="http://schemas.microsoft.com/office/powerpoint/2010/main" val="36244097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Introduction to Programming using Python</a:t>
            </a:r>
          </a:p>
        </p:txBody>
      </p:sp>
      <p:sp>
        <p:nvSpPr>
          <p:cNvPr id="5" name="Date Placeholder 4"/>
          <p:cNvSpPr>
            <a:spLocks noGrp="1"/>
          </p:cNvSpPr>
          <p:nvPr>
            <p:ph type="dt" idx="11"/>
          </p:nvPr>
        </p:nvSpPr>
        <p:spPr/>
        <p:txBody>
          <a:bodyPr/>
          <a:lstStyle/>
          <a:p>
            <a:fld id="{A596092B-28C7-44D1-B902-5437B333DFB7}" type="datetime1">
              <a:rPr lang="en-US" smtClean="0"/>
              <a:t>8/7/2022</a:t>
            </a:fld>
            <a:endParaRPr lang="en-US" dirty="0"/>
          </a:p>
        </p:txBody>
      </p:sp>
      <p:sp>
        <p:nvSpPr>
          <p:cNvPr id="6" name="Footer Placeholder 5"/>
          <p:cNvSpPr>
            <a:spLocks noGrp="1"/>
          </p:cNvSpPr>
          <p:nvPr>
            <p:ph type="ftr" sz="quarter" idx="12"/>
          </p:nvPr>
        </p:nvSpPr>
        <p:spPr/>
        <p:txBody>
          <a:bodyPr/>
          <a:lstStyle/>
          <a:p>
            <a:r>
              <a:rPr lang="en-US" dirty="0"/>
              <a:t>raysmith@alum.mit.edu</a:t>
            </a:r>
          </a:p>
        </p:txBody>
      </p:sp>
      <p:sp>
        <p:nvSpPr>
          <p:cNvPr id="7" name="Slide Number Placeholder 6"/>
          <p:cNvSpPr>
            <a:spLocks noGrp="1"/>
          </p:cNvSpPr>
          <p:nvPr>
            <p:ph type="sldNum" sz="quarter" idx="13"/>
          </p:nvPr>
        </p:nvSpPr>
        <p:spPr/>
        <p:txBody>
          <a:bodyPr/>
          <a:lstStyle/>
          <a:p>
            <a:fld id="{BA791329-992B-4F83-8435-C33B0EC26DB3}" type="slidenum">
              <a:rPr lang="en-US" smtClean="0"/>
              <a:t>20</a:t>
            </a:fld>
            <a:endParaRPr lang="en-US" dirty="0"/>
          </a:p>
        </p:txBody>
      </p:sp>
    </p:spTree>
    <p:extLst>
      <p:ext uri="{BB962C8B-B14F-4D97-AF65-F5344CB8AC3E}">
        <p14:creationId xmlns:p14="http://schemas.microsoft.com/office/powerpoint/2010/main" val="29930402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Computer languages often give precise additional meanings to words or punctuation that have general use in the generally spoken or written language.  This is similar to traffic signals giving special meanings to color, e.g., "red" – stop, "green" - go</a:t>
            </a:r>
          </a:p>
        </p:txBody>
      </p:sp>
      <p:sp>
        <p:nvSpPr>
          <p:cNvPr id="4" name="Header Placeholder 3"/>
          <p:cNvSpPr>
            <a:spLocks noGrp="1"/>
          </p:cNvSpPr>
          <p:nvPr>
            <p:ph type="hdr" sz="quarter"/>
          </p:nvPr>
        </p:nvSpPr>
        <p:spPr/>
        <p:txBody>
          <a:bodyPr/>
          <a:lstStyle/>
          <a:p>
            <a:r>
              <a:rPr lang="en-US"/>
              <a:t>Introduction to Programming using Python</a:t>
            </a:r>
            <a:endParaRPr lang="en-US" dirty="0"/>
          </a:p>
        </p:txBody>
      </p:sp>
      <p:sp>
        <p:nvSpPr>
          <p:cNvPr id="5" name="Date Placeholder 4"/>
          <p:cNvSpPr>
            <a:spLocks noGrp="1"/>
          </p:cNvSpPr>
          <p:nvPr>
            <p:ph type="dt" idx="1"/>
          </p:nvPr>
        </p:nvSpPr>
        <p:spPr/>
        <p:txBody>
          <a:bodyPr/>
          <a:lstStyle/>
          <a:p>
            <a:fld id="{A596092B-28C7-44D1-B902-5437B333DFB7}" type="datetime1">
              <a:rPr lang="en-US" smtClean="0"/>
              <a:t>8/7/2022</a:t>
            </a:fld>
            <a:endParaRPr lang="en-US" dirty="0"/>
          </a:p>
        </p:txBody>
      </p:sp>
      <p:sp>
        <p:nvSpPr>
          <p:cNvPr id="6" name="Footer Placeholder 5"/>
          <p:cNvSpPr>
            <a:spLocks noGrp="1"/>
          </p:cNvSpPr>
          <p:nvPr>
            <p:ph type="ftr" sz="quarter" idx="4"/>
          </p:nvPr>
        </p:nvSpPr>
        <p:spPr/>
        <p:txBody>
          <a:bodyPr/>
          <a:lstStyle/>
          <a:p>
            <a:r>
              <a:rPr lang="en-US"/>
              <a:t>raysmith@alum.mit.edu</a:t>
            </a:r>
            <a:endParaRPr lang="en-US" dirty="0"/>
          </a:p>
        </p:txBody>
      </p:sp>
      <p:sp>
        <p:nvSpPr>
          <p:cNvPr id="7" name="Slide Number Placeholder 6"/>
          <p:cNvSpPr>
            <a:spLocks noGrp="1"/>
          </p:cNvSpPr>
          <p:nvPr>
            <p:ph type="sldNum" sz="quarter" idx="5"/>
          </p:nvPr>
        </p:nvSpPr>
        <p:spPr/>
        <p:txBody>
          <a:bodyPr/>
          <a:lstStyle/>
          <a:p>
            <a:fld id="{BA791329-992B-4F83-8435-C33B0EC26DB3}" type="slidenum">
              <a:rPr lang="en-US" smtClean="0"/>
              <a:t>31</a:t>
            </a:fld>
            <a:endParaRPr lang="en-US" dirty="0"/>
          </a:p>
        </p:txBody>
      </p:sp>
    </p:spTree>
    <p:extLst>
      <p:ext uri="{BB962C8B-B14F-4D97-AF65-F5344CB8AC3E}">
        <p14:creationId xmlns:p14="http://schemas.microsoft.com/office/powerpoint/2010/main" val="31593501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Non-programmers benefit from an understanding of programming.</a:t>
            </a:r>
          </a:p>
          <a:p>
            <a:r>
              <a:rPr lang="en-US" dirty="0"/>
              <a:t>What do you want from this course?</a:t>
            </a:r>
          </a:p>
          <a:p>
            <a:r>
              <a:rPr lang="en-US" dirty="0"/>
              <a:t>What do you want from programming?</a:t>
            </a:r>
          </a:p>
          <a:p>
            <a:endParaRPr lang="en-US" dirty="0"/>
          </a:p>
        </p:txBody>
      </p:sp>
      <p:sp>
        <p:nvSpPr>
          <p:cNvPr id="4" name="Header Placeholder 3"/>
          <p:cNvSpPr>
            <a:spLocks noGrp="1"/>
          </p:cNvSpPr>
          <p:nvPr>
            <p:ph type="hdr" sz="quarter" idx="10"/>
          </p:nvPr>
        </p:nvSpPr>
        <p:spPr/>
        <p:txBody>
          <a:bodyPr/>
          <a:lstStyle/>
          <a:p>
            <a:r>
              <a:rPr lang="en-US" dirty="0"/>
              <a:t>Introduction to Programming using Python</a:t>
            </a:r>
          </a:p>
        </p:txBody>
      </p:sp>
      <p:sp>
        <p:nvSpPr>
          <p:cNvPr id="5" name="Date Placeholder 4"/>
          <p:cNvSpPr>
            <a:spLocks noGrp="1"/>
          </p:cNvSpPr>
          <p:nvPr>
            <p:ph type="dt" idx="11"/>
          </p:nvPr>
        </p:nvSpPr>
        <p:spPr/>
        <p:txBody>
          <a:bodyPr/>
          <a:lstStyle/>
          <a:p>
            <a:fld id="{A596092B-28C7-44D1-B902-5437B333DFB7}" type="datetime1">
              <a:rPr lang="en-US" smtClean="0"/>
              <a:t>8/7/2022</a:t>
            </a:fld>
            <a:endParaRPr lang="en-US" dirty="0"/>
          </a:p>
        </p:txBody>
      </p:sp>
      <p:sp>
        <p:nvSpPr>
          <p:cNvPr id="6" name="Footer Placeholder 5"/>
          <p:cNvSpPr>
            <a:spLocks noGrp="1"/>
          </p:cNvSpPr>
          <p:nvPr>
            <p:ph type="ftr" sz="quarter" idx="12"/>
          </p:nvPr>
        </p:nvSpPr>
        <p:spPr/>
        <p:txBody>
          <a:bodyPr/>
          <a:lstStyle/>
          <a:p>
            <a:r>
              <a:rPr lang="en-US" dirty="0"/>
              <a:t>raysmith@alum.mit.edu</a:t>
            </a:r>
          </a:p>
        </p:txBody>
      </p:sp>
      <p:sp>
        <p:nvSpPr>
          <p:cNvPr id="7" name="Slide Number Placeholder 6"/>
          <p:cNvSpPr>
            <a:spLocks noGrp="1"/>
          </p:cNvSpPr>
          <p:nvPr>
            <p:ph type="sldNum" sz="quarter" idx="13"/>
          </p:nvPr>
        </p:nvSpPr>
        <p:spPr/>
        <p:txBody>
          <a:bodyPr/>
          <a:lstStyle/>
          <a:p>
            <a:fld id="{BA791329-992B-4F83-8435-C33B0EC26DB3}" type="slidenum">
              <a:rPr lang="en-US" smtClean="0"/>
              <a:t>2</a:t>
            </a:fld>
            <a:endParaRPr lang="en-US" dirty="0"/>
          </a:p>
        </p:txBody>
      </p:sp>
    </p:spTree>
    <p:extLst>
      <p:ext uri="{BB962C8B-B14F-4D97-AF65-F5344CB8AC3E}">
        <p14:creationId xmlns:p14="http://schemas.microsoft.com/office/powerpoint/2010/main" val="29684439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sort of programs are there?  Could there be?</a:t>
            </a:r>
          </a:p>
          <a:p>
            <a:r>
              <a:rPr lang="en-US" dirty="0"/>
              <a:t>Calculators – financial, industrial</a:t>
            </a:r>
          </a:p>
          <a:p>
            <a:r>
              <a:rPr lang="en-US" dirty="0"/>
              <a:t>Games</a:t>
            </a:r>
          </a:p>
          <a:p>
            <a:endParaRPr lang="en-US" dirty="0"/>
          </a:p>
        </p:txBody>
      </p:sp>
      <p:sp>
        <p:nvSpPr>
          <p:cNvPr id="4" name="Header Placeholder 3"/>
          <p:cNvSpPr>
            <a:spLocks noGrp="1"/>
          </p:cNvSpPr>
          <p:nvPr>
            <p:ph type="hdr" sz="quarter" idx="10"/>
          </p:nvPr>
        </p:nvSpPr>
        <p:spPr/>
        <p:txBody>
          <a:bodyPr/>
          <a:lstStyle/>
          <a:p>
            <a:r>
              <a:rPr lang="en-US" dirty="0"/>
              <a:t>Introduction to Programming using Python</a:t>
            </a:r>
          </a:p>
        </p:txBody>
      </p:sp>
      <p:sp>
        <p:nvSpPr>
          <p:cNvPr id="5" name="Date Placeholder 4"/>
          <p:cNvSpPr>
            <a:spLocks noGrp="1"/>
          </p:cNvSpPr>
          <p:nvPr>
            <p:ph type="dt" idx="11"/>
          </p:nvPr>
        </p:nvSpPr>
        <p:spPr/>
        <p:txBody>
          <a:bodyPr/>
          <a:lstStyle/>
          <a:p>
            <a:fld id="{A596092B-28C7-44D1-B902-5437B333DFB7}" type="datetime1">
              <a:rPr lang="en-US" smtClean="0"/>
              <a:t>8/7/2022</a:t>
            </a:fld>
            <a:endParaRPr lang="en-US" dirty="0"/>
          </a:p>
        </p:txBody>
      </p:sp>
      <p:sp>
        <p:nvSpPr>
          <p:cNvPr id="6" name="Footer Placeholder 5"/>
          <p:cNvSpPr>
            <a:spLocks noGrp="1"/>
          </p:cNvSpPr>
          <p:nvPr>
            <p:ph type="ftr" sz="quarter" idx="12"/>
          </p:nvPr>
        </p:nvSpPr>
        <p:spPr/>
        <p:txBody>
          <a:bodyPr/>
          <a:lstStyle/>
          <a:p>
            <a:r>
              <a:rPr lang="en-US" dirty="0"/>
              <a:t>raysmith@alum.mit.edu</a:t>
            </a:r>
          </a:p>
        </p:txBody>
      </p:sp>
      <p:sp>
        <p:nvSpPr>
          <p:cNvPr id="7" name="Slide Number Placeholder 6"/>
          <p:cNvSpPr>
            <a:spLocks noGrp="1"/>
          </p:cNvSpPr>
          <p:nvPr>
            <p:ph type="sldNum" sz="quarter" idx="13"/>
          </p:nvPr>
        </p:nvSpPr>
        <p:spPr/>
        <p:txBody>
          <a:bodyPr/>
          <a:lstStyle/>
          <a:p>
            <a:fld id="{BA791329-992B-4F83-8435-C33B0EC26DB3}" type="slidenum">
              <a:rPr lang="en-US" smtClean="0"/>
              <a:t>34</a:t>
            </a:fld>
            <a:endParaRPr lang="en-US" dirty="0"/>
          </a:p>
        </p:txBody>
      </p:sp>
    </p:spTree>
    <p:extLst>
      <p:ext uri="{BB962C8B-B14F-4D97-AF65-F5344CB8AC3E}">
        <p14:creationId xmlns:p14="http://schemas.microsoft.com/office/powerpoint/2010/main" val="41281961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Demonstrate: exercises/twenty_questions_dev/iteration_7.py</a:t>
            </a:r>
          </a:p>
          <a:p>
            <a:r>
              <a:rPr lang="en-US" dirty="0"/>
              <a:t>Have the class play/guess.</a:t>
            </a:r>
          </a:p>
          <a:p>
            <a:r>
              <a:rPr lang="en-US" dirty="0"/>
              <a:t>What improvements / extensions to this program?</a:t>
            </a:r>
          </a:p>
          <a:p>
            <a:r>
              <a:rPr lang="en-US" dirty="0"/>
              <a:t>What should we be able to do with programs?</a:t>
            </a:r>
          </a:p>
        </p:txBody>
      </p:sp>
      <p:sp>
        <p:nvSpPr>
          <p:cNvPr id="4" name="Header Placeholder 3"/>
          <p:cNvSpPr>
            <a:spLocks noGrp="1"/>
          </p:cNvSpPr>
          <p:nvPr>
            <p:ph type="hdr" sz="quarter" idx="10"/>
          </p:nvPr>
        </p:nvSpPr>
        <p:spPr/>
        <p:txBody>
          <a:bodyPr/>
          <a:lstStyle/>
          <a:p>
            <a:r>
              <a:rPr lang="en-US" dirty="0"/>
              <a:t>Introduction to Programming using Python</a:t>
            </a:r>
          </a:p>
        </p:txBody>
      </p:sp>
      <p:sp>
        <p:nvSpPr>
          <p:cNvPr id="5" name="Date Placeholder 4"/>
          <p:cNvSpPr>
            <a:spLocks noGrp="1"/>
          </p:cNvSpPr>
          <p:nvPr>
            <p:ph type="dt" idx="11"/>
          </p:nvPr>
        </p:nvSpPr>
        <p:spPr/>
        <p:txBody>
          <a:bodyPr/>
          <a:lstStyle/>
          <a:p>
            <a:fld id="{A596092B-28C7-44D1-B902-5437B333DFB7}" type="datetime1">
              <a:rPr lang="en-US" smtClean="0"/>
              <a:t>8/7/2022</a:t>
            </a:fld>
            <a:endParaRPr lang="en-US" dirty="0"/>
          </a:p>
        </p:txBody>
      </p:sp>
      <p:sp>
        <p:nvSpPr>
          <p:cNvPr id="6" name="Footer Placeholder 5"/>
          <p:cNvSpPr>
            <a:spLocks noGrp="1"/>
          </p:cNvSpPr>
          <p:nvPr>
            <p:ph type="ftr" sz="quarter" idx="12"/>
          </p:nvPr>
        </p:nvSpPr>
        <p:spPr/>
        <p:txBody>
          <a:bodyPr/>
          <a:lstStyle/>
          <a:p>
            <a:r>
              <a:rPr lang="en-US" dirty="0"/>
              <a:t>raysmith@alum.mit.edu</a:t>
            </a:r>
          </a:p>
        </p:txBody>
      </p:sp>
      <p:sp>
        <p:nvSpPr>
          <p:cNvPr id="7" name="Slide Number Placeholder 6"/>
          <p:cNvSpPr>
            <a:spLocks noGrp="1"/>
          </p:cNvSpPr>
          <p:nvPr>
            <p:ph type="sldNum" sz="quarter" idx="13"/>
          </p:nvPr>
        </p:nvSpPr>
        <p:spPr/>
        <p:txBody>
          <a:bodyPr/>
          <a:lstStyle/>
          <a:p>
            <a:fld id="{BA791329-992B-4F83-8435-C33B0EC26DB3}" type="slidenum">
              <a:rPr lang="en-US" smtClean="0"/>
              <a:t>35</a:t>
            </a:fld>
            <a:endParaRPr lang="en-US" dirty="0"/>
          </a:p>
        </p:txBody>
      </p:sp>
    </p:spTree>
    <p:extLst>
      <p:ext uri="{BB962C8B-B14F-4D97-AF65-F5344CB8AC3E}">
        <p14:creationId xmlns:p14="http://schemas.microsoft.com/office/powerpoint/2010/main" val="1047706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sort of programs are there?  Could there be?</a:t>
            </a:r>
          </a:p>
          <a:p>
            <a:r>
              <a:rPr lang="en-US" dirty="0"/>
              <a:t>Calculators – financial, industrial</a:t>
            </a:r>
          </a:p>
          <a:p>
            <a:r>
              <a:rPr lang="en-US" dirty="0"/>
              <a:t>Games</a:t>
            </a:r>
          </a:p>
          <a:p>
            <a:endParaRPr lang="en-US" dirty="0"/>
          </a:p>
        </p:txBody>
      </p:sp>
      <p:sp>
        <p:nvSpPr>
          <p:cNvPr id="4" name="Header Placeholder 3"/>
          <p:cNvSpPr>
            <a:spLocks noGrp="1"/>
          </p:cNvSpPr>
          <p:nvPr>
            <p:ph type="hdr" sz="quarter" idx="10"/>
          </p:nvPr>
        </p:nvSpPr>
        <p:spPr/>
        <p:txBody>
          <a:bodyPr/>
          <a:lstStyle/>
          <a:p>
            <a:r>
              <a:rPr lang="en-US" dirty="0"/>
              <a:t>Introduction to Programming using Python</a:t>
            </a:r>
          </a:p>
        </p:txBody>
      </p:sp>
      <p:sp>
        <p:nvSpPr>
          <p:cNvPr id="5" name="Date Placeholder 4"/>
          <p:cNvSpPr>
            <a:spLocks noGrp="1"/>
          </p:cNvSpPr>
          <p:nvPr>
            <p:ph type="dt" idx="11"/>
          </p:nvPr>
        </p:nvSpPr>
        <p:spPr/>
        <p:txBody>
          <a:bodyPr/>
          <a:lstStyle/>
          <a:p>
            <a:fld id="{A596092B-28C7-44D1-B902-5437B333DFB7}" type="datetime1">
              <a:rPr lang="en-US" smtClean="0"/>
              <a:t>8/7/2022</a:t>
            </a:fld>
            <a:endParaRPr lang="en-US" dirty="0"/>
          </a:p>
        </p:txBody>
      </p:sp>
      <p:sp>
        <p:nvSpPr>
          <p:cNvPr id="6" name="Footer Placeholder 5"/>
          <p:cNvSpPr>
            <a:spLocks noGrp="1"/>
          </p:cNvSpPr>
          <p:nvPr>
            <p:ph type="ftr" sz="quarter" idx="12"/>
          </p:nvPr>
        </p:nvSpPr>
        <p:spPr/>
        <p:txBody>
          <a:bodyPr/>
          <a:lstStyle/>
          <a:p>
            <a:r>
              <a:rPr lang="en-US" dirty="0"/>
              <a:t>raysmith@alum.mit.edu</a:t>
            </a:r>
          </a:p>
        </p:txBody>
      </p:sp>
      <p:sp>
        <p:nvSpPr>
          <p:cNvPr id="7" name="Slide Number Placeholder 6"/>
          <p:cNvSpPr>
            <a:spLocks noGrp="1"/>
          </p:cNvSpPr>
          <p:nvPr>
            <p:ph type="sldNum" sz="quarter" idx="13"/>
          </p:nvPr>
        </p:nvSpPr>
        <p:spPr/>
        <p:txBody>
          <a:bodyPr/>
          <a:lstStyle/>
          <a:p>
            <a:fld id="{BA791329-992B-4F83-8435-C33B0EC26DB3}" type="slidenum">
              <a:rPr lang="en-US" smtClean="0"/>
              <a:t>36</a:t>
            </a:fld>
            <a:endParaRPr lang="en-US" dirty="0"/>
          </a:p>
        </p:txBody>
      </p:sp>
    </p:spTree>
    <p:extLst>
      <p:ext uri="{BB962C8B-B14F-4D97-AF65-F5344CB8AC3E}">
        <p14:creationId xmlns:p14="http://schemas.microsoft.com/office/powerpoint/2010/main" val="37893078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iteration?</a:t>
            </a:r>
          </a:p>
          <a:p>
            <a:r>
              <a:rPr lang="en-US" dirty="0"/>
              <a:t>Why iterate?</a:t>
            </a:r>
          </a:p>
          <a:p>
            <a:r>
              <a:rPr lang="en-US" dirty="0"/>
              <a:t>Why use file name "iteration_1.py"?  Our first choices were first.py, second.py, ….</a:t>
            </a:r>
          </a:p>
          <a:p>
            <a:r>
              <a:rPr lang="en-US" dirty="0"/>
              <a:t>Any problems with iteration?</a:t>
            </a:r>
          </a:p>
          <a:p>
            <a:endParaRPr lang="en-US" dirty="0"/>
          </a:p>
          <a:p>
            <a:r>
              <a:rPr lang="en-US" dirty="0"/>
              <a:t>What's in a game?</a:t>
            </a:r>
          </a:p>
          <a:p>
            <a:r>
              <a:rPr lang="en-US" dirty="0"/>
              <a:t>  goals</a:t>
            </a:r>
          </a:p>
          <a:p>
            <a:r>
              <a:rPr lang="en-US" dirty="0"/>
              <a:t>  interaction</a:t>
            </a:r>
          </a:p>
          <a:p>
            <a:r>
              <a:rPr lang="en-US" dirty="0"/>
              <a:t>    input</a:t>
            </a:r>
          </a:p>
          <a:p>
            <a:r>
              <a:rPr lang="en-US" dirty="0"/>
              <a:t>    output</a:t>
            </a:r>
          </a:p>
          <a:p>
            <a:r>
              <a:rPr lang="en-US" dirty="0"/>
              <a:t>  beginning, middle, end</a:t>
            </a:r>
          </a:p>
          <a:p>
            <a:endParaRPr lang="en-US" dirty="0"/>
          </a:p>
        </p:txBody>
      </p:sp>
      <p:sp>
        <p:nvSpPr>
          <p:cNvPr id="4" name="Header Placeholder 3"/>
          <p:cNvSpPr>
            <a:spLocks noGrp="1"/>
          </p:cNvSpPr>
          <p:nvPr>
            <p:ph type="hdr" sz="quarter" idx="10"/>
          </p:nvPr>
        </p:nvSpPr>
        <p:spPr/>
        <p:txBody>
          <a:bodyPr/>
          <a:lstStyle/>
          <a:p>
            <a:r>
              <a:rPr lang="en-US" dirty="0"/>
              <a:t>Introduction to Programming using Python</a:t>
            </a:r>
          </a:p>
        </p:txBody>
      </p:sp>
      <p:sp>
        <p:nvSpPr>
          <p:cNvPr id="5" name="Date Placeholder 4"/>
          <p:cNvSpPr>
            <a:spLocks noGrp="1"/>
          </p:cNvSpPr>
          <p:nvPr>
            <p:ph type="dt" idx="11"/>
          </p:nvPr>
        </p:nvSpPr>
        <p:spPr/>
        <p:txBody>
          <a:bodyPr/>
          <a:lstStyle/>
          <a:p>
            <a:fld id="{A596092B-28C7-44D1-B902-5437B333DFB7}" type="datetime1">
              <a:rPr lang="en-US" smtClean="0"/>
              <a:t>8/7/2022</a:t>
            </a:fld>
            <a:endParaRPr lang="en-US" dirty="0"/>
          </a:p>
        </p:txBody>
      </p:sp>
      <p:sp>
        <p:nvSpPr>
          <p:cNvPr id="6" name="Footer Placeholder 5"/>
          <p:cNvSpPr>
            <a:spLocks noGrp="1"/>
          </p:cNvSpPr>
          <p:nvPr>
            <p:ph type="ftr" sz="quarter" idx="12"/>
          </p:nvPr>
        </p:nvSpPr>
        <p:spPr/>
        <p:txBody>
          <a:bodyPr/>
          <a:lstStyle/>
          <a:p>
            <a:r>
              <a:rPr lang="en-US" dirty="0"/>
              <a:t>raysmith@alum.mit.edu</a:t>
            </a:r>
          </a:p>
        </p:txBody>
      </p:sp>
      <p:sp>
        <p:nvSpPr>
          <p:cNvPr id="7" name="Slide Number Placeholder 6"/>
          <p:cNvSpPr>
            <a:spLocks noGrp="1"/>
          </p:cNvSpPr>
          <p:nvPr>
            <p:ph type="sldNum" sz="quarter" idx="13"/>
          </p:nvPr>
        </p:nvSpPr>
        <p:spPr/>
        <p:txBody>
          <a:bodyPr/>
          <a:lstStyle/>
          <a:p>
            <a:fld id="{BA791329-992B-4F83-8435-C33B0EC26DB3}" type="slidenum">
              <a:rPr lang="en-US" smtClean="0"/>
              <a:t>38</a:t>
            </a:fld>
            <a:endParaRPr lang="en-US" dirty="0"/>
          </a:p>
        </p:txBody>
      </p:sp>
    </p:spTree>
    <p:extLst>
      <p:ext uri="{BB962C8B-B14F-4D97-AF65-F5344CB8AC3E}">
        <p14:creationId xmlns:p14="http://schemas.microsoft.com/office/powerpoint/2010/main" val="251006025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You're going to do this.</a:t>
            </a:r>
          </a:p>
          <a:p>
            <a:r>
              <a:rPr lang="en-US" dirty="0"/>
              <a:t>I'm showing some hints.</a:t>
            </a:r>
          </a:p>
        </p:txBody>
      </p:sp>
      <p:sp>
        <p:nvSpPr>
          <p:cNvPr id="4" name="Header Placeholder 3"/>
          <p:cNvSpPr>
            <a:spLocks noGrp="1"/>
          </p:cNvSpPr>
          <p:nvPr>
            <p:ph type="hdr" sz="quarter" idx="10"/>
          </p:nvPr>
        </p:nvSpPr>
        <p:spPr/>
        <p:txBody>
          <a:bodyPr/>
          <a:lstStyle/>
          <a:p>
            <a:r>
              <a:rPr lang="en-US" dirty="0"/>
              <a:t>Introduction to Programming using Python</a:t>
            </a:r>
          </a:p>
        </p:txBody>
      </p:sp>
      <p:sp>
        <p:nvSpPr>
          <p:cNvPr id="5" name="Date Placeholder 4"/>
          <p:cNvSpPr>
            <a:spLocks noGrp="1"/>
          </p:cNvSpPr>
          <p:nvPr>
            <p:ph type="dt" idx="11"/>
          </p:nvPr>
        </p:nvSpPr>
        <p:spPr/>
        <p:txBody>
          <a:bodyPr/>
          <a:lstStyle/>
          <a:p>
            <a:fld id="{A596092B-28C7-44D1-B902-5437B333DFB7}" type="datetime1">
              <a:rPr lang="en-US" smtClean="0"/>
              <a:t>8/7/2022</a:t>
            </a:fld>
            <a:endParaRPr lang="en-US" dirty="0"/>
          </a:p>
        </p:txBody>
      </p:sp>
      <p:sp>
        <p:nvSpPr>
          <p:cNvPr id="6" name="Footer Placeholder 5"/>
          <p:cNvSpPr>
            <a:spLocks noGrp="1"/>
          </p:cNvSpPr>
          <p:nvPr>
            <p:ph type="ftr" sz="quarter" idx="12"/>
          </p:nvPr>
        </p:nvSpPr>
        <p:spPr/>
        <p:txBody>
          <a:bodyPr/>
          <a:lstStyle/>
          <a:p>
            <a:r>
              <a:rPr lang="en-US" dirty="0"/>
              <a:t>raysmith@alum.mit.edu</a:t>
            </a:r>
          </a:p>
        </p:txBody>
      </p:sp>
      <p:sp>
        <p:nvSpPr>
          <p:cNvPr id="7" name="Slide Number Placeholder 6"/>
          <p:cNvSpPr>
            <a:spLocks noGrp="1"/>
          </p:cNvSpPr>
          <p:nvPr>
            <p:ph type="sldNum" sz="quarter" idx="13"/>
          </p:nvPr>
        </p:nvSpPr>
        <p:spPr/>
        <p:txBody>
          <a:bodyPr/>
          <a:lstStyle/>
          <a:p>
            <a:fld id="{BA791329-992B-4F83-8435-C33B0EC26DB3}" type="slidenum">
              <a:rPr lang="en-US" smtClean="0"/>
              <a:t>39</a:t>
            </a:fld>
            <a:endParaRPr lang="en-US" dirty="0"/>
          </a:p>
        </p:txBody>
      </p:sp>
    </p:spTree>
    <p:extLst>
      <p:ext uri="{BB962C8B-B14F-4D97-AF65-F5344CB8AC3E}">
        <p14:creationId xmlns:p14="http://schemas.microsoft.com/office/powerpoint/2010/main" val="10589599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we get from doing this iteration?</a:t>
            </a:r>
          </a:p>
          <a:p>
            <a:r>
              <a:rPr lang="en-US" dirty="0"/>
              <a:t>  learning</a:t>
            </a:r>
          </a:p>
          <a:p>
            <a:r>
              <a:rPr lang="en-US" dirty="0"/>
              <a:t>  testing</a:t>
            </a:r>
          </a:p>
          <a:p>
            <a:r>
              <a:rPr lang="en-US" dirty="0"/>
              <a:t>  early fun?</a:t>
            </a:r>
          </a:p>
          <a:p>
            <a:r>
              <a:rPr lang="en-US" dirty="0"/>
              <a:t>What does it cost us?</a:t>
            </a:r>
          </a:p>
          <a:p>
            <a:endParaRPr lang="en-US" dirty="0"/>
          </a:p>
        </p:txBody>
      </p:sp>
      <p:sp>
        <p:nvSpPr>
          <p:cNvPr id="4" name="Header Placeholder 3"/>
          <p:cNvSpPr>
            <a:spLocks noGrp="1"/>
          </p:cNvSpPr>
          <p:nvPr>
            <p:ph type="hdr" sz="quarter" idx="10"/>
          </p:nvPr>
        </p:nvSpPr>
        <p:spPr/>
        <p:txBody>
          <a:bodyPr/>
          <a:lstStyle/>
          <a:p>
            <a:r>
              <a:rPr lang="en-US" dirty="0"/>
              <a:t>Introduction to Programming using Python</a:t>
            </a:r>
          </a:p>
        </p:txBody>
      </p:sp>
      <p:sp>
        <p:nvSpPr>
          <p:cNvPr id="5" name="Date Placeholder 4"/>
          <p:cNvSpPr>
            <a:spLocks noGrp="1"/>
          </p:cNvSpPr>
          <p:nvPr>
            <p:ph type="dt" idx="11"/>
          </p:nvPr>
        </p:nvSpPr>
        <p:spPr/>
        <p:txBody>
          <a:bodyPr/>
          <a:lstStyle/>
          <a:p>
            <a:fld id="{A596092B-28C7-44D1-B902-5437B333DFB7}" type="datetime1">
              <a:rPr lang="en-US" smtClean="0"/>
              <a:t>8/7/2022</a:t>
            </a:fld>
            <a:endParaRPr lang="en-US" dirty="0"/>
          </a:p>
        </p:txBody>
      </p:sp>
      <p:sp>
        <p:nvSpPr>
          <p:cNvPr id="6" name="Footer Placeholder 5"/>
          <p:cNvSpPr>
            <a:spLocks noGrp="1"/>
          </p:cNvSpPr>
          <p:nvPr>
            <p:ph type="ftr" sz="quarter" idx="12"/>
          </p:nvPr>
        </p:nvSpPr>
        <p:spPr/>
        <p:txBody>
          <a:bodyPr/>
          <a:lstStyle/>
          <a:p>
            <a:r>
              <a:rPr lang="en-US" dirty="0"/>
              <a:t>raysmith@alum.mit.edu</a:t>
            </a:r>
          </a:p>
        </p:txBody>
      </p:sp>
      <p:sp>
        <p:nvSpPr>
          <p:cNvPr id="7" name="Slide Number Placeholder 6"/>
          <p:cNvSpPr>
            <a:spLocks noGrp="1"/>
          </p:cNvSpPr>
          <p:nvPr>
            <p:ph type="sldNum" sz="quarter" idx="13"/>
          </p:nvPr>
        </p:nvSpPr>
        <p:spPr/>
        <p:txBody>
          <a:bodyPr/>
          <a:lstStyle/>
          <a:p>
            <a:fld id="{BA791329-992B-4F83-8435-C33B0EC26DB3}" type="slidenum">
              <a:rPr lang="en-US" smtClean="0"/>
              <a:t>40</a:t>
            </a:fld>
            <a:endParaRPr lang="en-US" dirty="0"/>
          </a:p>
        </p:txBody>
      </p:sp>
    </p:spTree>
    <p:extLst>
      <p:ext uri="{BB962C8B-B14F-4D97-AF65-F5344CB8AC3E}">
        <p14:creationId xmlns:p14="http://schemas.microsoft.com/office/powerpoint/2010/main" val="30304573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quick look.</a:t>
            </a:r>
          </a:p>
        </p:txBody>
      </p:sp>
      <p:sp>
        <p:nvSpPr>
          <p:cNvPr id="4" name="Header Placeholder 3"/>
          <p:cNvSpPr>
            <a:spLocks noGrp="1"/>
          </p:cNvSpPr>
          <p:nvPr>
            <p:ph type="hdr" sz="quarter" idx="10"/>
          </p:nvPr>
        </p:nvSpPr>
        <p:spPr/>
        <p:txBody>
          <a:bodyPr/>
          <a:lstStyle/>
          <a:p>
            <a:r>
              <a:rPr lang="en-US" dirty="0"/>
              <a:t>Introduction to Programming using Python</a:t>
            </a:r>
          </a:p>
        </p:txBody>
      </p:sp>
      <p:sp>
        <p:nvSpPr>
          <p:cNvPr id="5" name="Date Placeholder 4"/>
          <p:cNvSpPr>
            <a:spLocks noGrp="1"/>
          </p:cNvSpPr>
          <p:nvPr>
            <p:ph type="dt" idx="11"/>
          </p:nvPr>
        </p:nvSpPr>
        <p:spPr/>
        <p:txBody>
          <a:bodyPr/>
          <a:lstStyle/>
          <a:p>
            <a:fld id="{A596092B-28C7-44D1-B902-5437B333DFB7}" type="datetime1">
              <a:rPr lang="en-US" smtClean="0"/>
              <a:t>8/7/2022</a:t>
            </a:fld>
            <a:endParaRPr lang="en-US" dirty="0"/>
          </a:p>
        </p:txBody>
      </p:sp>
      <p:sp>
        <p:nvSpPr>
          <p:cNvPr id="6" name="Footer Placeholder 5"/>
          <p:cNvSpPr>
            <a:spLocks noGrp="1"/>
          </p:cNvSpPr>
          <p:nvPr>
            <p:ph type="ftr" sz="quarter" idx="12"/>
          </p:nvPr>
        </p:nvSpPr>
        <p:spPr/>
        <p:txBody>
          <a:bodyPr/>
          <a:lstStyle/>
          <a:p>
            <a:r>
              <a:rPr lang="en-US" dirty="0"/>
              <a:t>raysmith@alum.mit.edu</a:t>
            </a:r>
          </a:p>
        </p:txBody>
      </p:sp>
      <p:sp>
        <p:nvSpPr>
          <p:cNvPr id="7" name="Slide Number Placeholder 6"/>
          <p:cNvSpPr>
            <a:spLocks noGrp="1"/>
          </p:cNvSpPr>
          <p:nvPr>
            <p:ph type="sldNum" sz="quarter" idx="13"/>
          </p:nvPr>
        </p:nvSpPr>
        <p:spPr/>
        <p:txBody>
          <a:bodyPr/>
          <a:lstStyle/>
          <a:p>
            <a:fld id="{BA791329-992B-4F83-8435-C33B0EC26DB3}" type="slidenum">
              <a:rPr lang="en-US" smtClean="0"/>
              <a:t>41</a:t>
            </a:fld>
            <a:endParaRPr lang="en-US" dirty="0"/>
          </a:p>
        </p:txBody>
      </p:sp>
    </p:spTree>
    <p:extLst>
      <p:ext uri="{BB962C8B-B14F-4D97-AF65-F5344CB8AC3E}">
        <p14:creationId xmlns:p14="http://schemas.microsoft.com/office/powerpoint/2010/main" val="12678708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Introduction to Programming using Python</a:t>
            </a:r>
          </a:p>
        </p:txBody>
      </p:sp>
      <p:sp>
        <p:nvSpPr>
          <p:cNvPr id="5" name="Date Placeholder 4"/>
          <p:cNvSpPr>
            <a:spLocks noGrp="1"/>
          </p:cNvSpPr>
          <p:nvPr>
            <p:ph type="dt" idx="11"/>
          </p:nvPr>
        </p:nvSpPr>
        <p:spPr/>
        <p:txBody>
          <a:bodyPr/>
          <a:lstStyle/>
          <a:p>
            <a:fld id="{A596092B-28C7-44D1-B902-5437B333DFB7}" type="datetime1">
              <a:rPr lang="en-US" smtClean="0"/>
              <a:t>8/7/2022</a:t>
            </a:fld>
            <a:endParaRPr lang="en-US" dirty="0"/>
          </a:p>
        </p:txBody>
      </p:sp>
      <p:sp>
        <p:nvSpPr>
          <p:cNvPr id="6" name="Footer Placeholder 5"/>
          <p:cNvSpPr>
            <a:spLocks noGrp="1"/>
          </p:cNvSpPr>
          <p:nvPr>
            <p:ph type="ftr" sz="quarter" idx="12"/>
          </p:nvPr>
        </p:nvSpPr>
        <p:spPr/>
        <p:txBody>
          <a:bodyPr/>
          <a:lstStyle/>
          <a:p>
            <a:r>
              <a:rPr lang="en-US" dirty="0"/>
              <a:t>raysmith@alum.mit.edu</a:t>
            </a:r>
          </a:p>
        </p:txBody>
      </p:sp>
      <p:sp>
        <p:nvSpPr>
          <p:cNvPr id="7" name="Slide Number Placeholder 6"/>
          <p:cNvSpPr>
            <a:spLocks noGrp="1"/>
          </p:cNvSpPr>
          <p:nvPr>
            <p:ph type="sldNum" sz="quarter" idx="13"/>
          </p:nvPr>
        </p:nvSpPr>
        <p:spPr/>
        <p:txBody>
          <a:bodyPr/>
          <a:lstStyle/>
          <a:p>
            <a:fld id="{BA791329-992B-4F83-8435-C33B0EC26DB3}" type="slidenum">
              <a:rPr lang="en-US" smtClean="0"/>
              <a:t>42</a:t>
            </a:fld>
            <a:endParaRPr lang="en-US" dirty="0"/>
          </a:p>
        </p:txBody>
      </p:sp>
    </p:spTree>
    <p:extLst>
      <p:ext uri="{BB962C8B-B14F-4D97-AF65-F5344CB8AC3E}">
        <p14:creationId xmlns:p14="http://schemas.microsoft.com/office/powerpoint/2010/main" val="130976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would you like to know about me?</a:t>
            </a:r>
          </a:p>
        </p:txBody>
      </p:sp>
      <p:sp>
        <p:nvSpPr>
          <p:cNvPr id="4" name="Header Placeholder 3"/>
          <p:cNvSpPr>
            <a:spLocks noGrp="1"/>
          </p:cNvSpPr>
          <p:nvPr>
            <p:ph type="hdr" sz="quarter" idx="10"/>
          </p:nvPr>
        </p:nvSpPr>
        <p:spPr/>
        <p:txBody>
          <a:bodyPr/>
          <a:lstStyle/>
          <a:p>
            <a:r>
              <a:rPr lang="en-US" dirty="0"/>
              <a:t>Introduction to Programming using Python</a:t>
            </a:r>
          </a:p>
        </p:txBody>
      </p:sp>
      <p:sp>
        <p:nvSpPr>
          <p:cNvPr id="5" name="Date Placeholder 4"/>
          <p:cNvSpPr>
            <a:spLocks noGrp="1"/>
          </p:cNvSpPr>
          <p:nvPr>
            <p:ph type="dt" idx="11"/>
          </p:nvPr>
        </p:nvSpPr>
        <p:spPr/>
        <p:txBody>
          <a:bodyPr/>
          <a:lstStyle/>
          <a:p>
            <a:fld id="{A596092B-28C7-44D1-B902-5437B333DFB7}" type="datetime1">
              <a:rPr lang="en-US" smtClean="0"/>
              <a:t>8/7/2022</a:t>
            </a:fld>
            <a:endParaRPr lang="en-US" dirty="0"/>
          </a:p>
        </p:txBody>
      </p:sp>
      <p:sp>
        <p:nvSpPr>
          <p:cNvPr id="6" name="Footer Placeholder 5"/>
          <p:cNvSpPr>
            <a:spLocks noGrp="1"/>
          </p:cNvSpPr>
          <p:nvPr>
            <p:ph type="ftr" sz="quarter" idx="12"/>
          </p:nvPr>
        </p:nvSpPr>
        <p:spPr/>
        <p:txBody>
          <a:bodyPr/>
          <a:lstStyle/>
          <a:p>
            <a:r>
              <a:rPr lang="en-US" dirty="0"/>
              <a:t>raysmith@alum.mit.edu</a:t>
            </a:r>
          </a:p>
        </p:txBody>
      </p:sp>
      <p:sp>
        <p:nvSpPr>
          <p:cNvPr id="7" name="Slide Number Placeholder 6"/>
          <p:cNvSpPr>
            <a:spLocks noGrp="1"/>
          </p:cNvSpPr>
          <p:nvPr>
            <p:ph type="sldNum" sz="quarter" idx="13"/>
          </p:nvPr>
        </p:nvSpPr>
        <p:spPr/>
        <p:txBody>
          <a:bodyPr/>
          <a:lstStyle/>
          <a:p>
            <a:fld id="{BA791329-992B-4F83-8435-C33B0EC26DB3}" type="slidenum">
              <a:rPr lang="en-US" smtClean="0"/>
              <a:t>3</a:t>
            </a:fld>
            <a:endParaRPr lang="en-US" dirty="0"/>
          </a:p>
        </p:txBody>
      </p:sp>
    </p:spTree>
    <p:extLst>
      <p:ext uri="{BB962C8B-B14F-4D97-AF65-F5344CB8AC3E}">
        <p14:creationId xmlns:p14="http://schemas.microsoft.com/office/powerpoint/2010/main" val="2411933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try enabling video for speaker(s)</a:t>
            </a:r>
          </a:p>
        </p:txBody>
      </p:sp>
      <p:sp>
        <p:nvSpPr>
          <p:cNvPr id="4" name="Header Placeholder 3"/>
          <p:cNvSpPr>
            <a:spLocks noGrp="1"/>
          </p:cNvSpPr>
          <p:nvPr>
            <p:ph type="hdr" sz="quarter" idx="10"/>
          </p:nvPr>
        </p:nvSpPr>
        <p:spPr/>
        <p:txBody>
          <a:bodyPr/>
          <a:lstStyle/>
          <a:p>
            <a:r>
              <a:rPr lang="en-US" dirty="0"/>
              <a:t>Introduction to Programming using Python</a:t>
            </a:r>
          </a:p>
        </p:txBody>
      </p:sp>
      <p:sp>
        <p:nvSpPr>
          <p:cNvPr id="5" name="Date Placeholder 4"/>
          <p:cNvSpPr>
            <a:spLocks noGrp="1"/>
          </p:cNvSpPr>
          <p:nvPr>
            <p:ph type="dt" idx="11"/>
          </p:nvPr>
        </p:nvSpPr>
        <p:spPr/>
        <p:txBody>
          <a:bodyPr/>
          <a:lstStyle/>
          <a:p>
            <a:fld id="{A596092B-28C7-44D1-B902-5437B333DFB7}" type="datetime1">
              <a:rPr lang="en-US" smtClean="0"/>
              <a:t>8/7/2022</a:t>
            </a:fld>
            <a:endParaRPr lang="en-US" dirty="0"/>
          </a:p>
        </p:txBody>
      </p:sp>
      <p:sp>
        <p:nvSpPr>
          <p:cNvPr id="6" name="Footer Placeholder 5"/>
          <p:cNvSpPr>
            <a:spLocks noGrp="1"/>
          </p:cNvSpPr>
          <p:nvPr>
            <p:ph type="ftr" sz="quarter" idx="12"/>
          </p:nvPr>
        </p:nvSpPr>
        <p:spPr/>
        <p:txBody>
          <a:bodyPr/>
          <a:lstStyle/>
          <a:p>
            <a:r>
              <a:rPr lang="en-US" dirty="0"/>
              <a:t>raysmith@alum.mit.edu</a:t>
            </a:r>
          </a:p>
        </p:txBody>
      </p:sp>
      <p:sp>
        <p:nvSpPr>
          <p:cNvPr id="7" name="Slide Number Placeholder 6"/>
          <p:cNvSpPr>
            <a:spLocks noGrp="1"/>
          </p:cNvSpPr>
          <p:nvPr>
            <p:ph type="sldNum" sz="quarter" idx="13"/>
          </p:nvPr>
        </p:nvSpPr>
        <p:spPr/>
        <p:txBody>
          <a:bodyPr/>
          <a:lstStyle/>
          <a:p>
            <a:fld id="{BA791329-992B-4F83-8435-C33B0EC26DB3}" type="slidenum">
              <a:rPr lang="en-US" smtClean="0"/>
              <a:t>4</a:t>
            </a:fld>
            <a:endParaRPr lang="en-US" dirty="0"/>
          </a:p>
        </p:txBody>
      </p:sp>
    </p:spTree>
    <p:extLst>
      <p:ext uri="{BB962C8B-B14F-4D97-AF65-F5344CB8AC3E}">
        <p14:creationId xmlns:p14="http://schemas.microsoft.com/office/powerpoint/2010/main" val="181764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r>
              <a:rPr lang="en-US" dirty="0"/>
              <a:t>Introduction to Programming using Python</a:t>
            </a:r>
          </a:p>
        </p:txBody>
      </p:sp>
      <p:sp>
        <p:nvSpPr>
          <p:cNvPr id="5" name="Date Placeholder 4"/>
          <p:cNvSpPr>
            <a:spLocks noGrp="1"/>
          </p:cNvSpPr>
          <p:nvPr>
            <p:ph type="dt" idx="11"/>
          </p:nvPr>
        </p:nvSpPr>
        <p:spPr/>
        <p:txBody>
          <a:bodyPr/>
          <a:lstStyle/>
          <a:p>
            <a:fld id="{A596092B-28C7-44D1-B902-5437B333DFB7}" type="datetime1">
              <a:rPr lang="en-US" smtClean="0"/>
              <a:t>8/7/2022</a:t>
            </a:fld>
            <a:endParaRPr lang="en-US" dirty="0"/>
          </a:p>
        </p:txBody>
      </p:sp>
      <p:sp>
        <p:nvSpPr>
          <p:cNvPr id="6" name="Footer Placeholder 5"/>
          <p:cNvSpPr>
            <a:spLocks noGrp="1"/>
          </p:cNvSpPr>
          <p:nvPr>
            <p:ph type="ftr" sz="quarter" idx="12"/>
          </p:nvPr>
        </p:nvSpPr>
        <p:spPr/>
        <p:txBody>
          <a:bodyPr/>
          <a:lstStyle/>
          <a:p>
            <a:r>
              <a:rPr lang="en-US" dirty="0"/>
              <a:t>raysmith@alum.mit.edu</a:t>
            </a:r>
          </a:p>
        </p:txBody>
      </p:sp>
      <p:sp>
        <p:nvSpPr>
          <p:cNvPr id="7" name="Slide Number Placeholder 6"/>
          <p:cNvSpPr>
            <a:spLocks noGrp="1"/>
          </p:cNvSpPr>
          <p:nvPr>
            <p:ph type="sldNum" sz="quarter" idx="13"/>
          </p:nvPr>
        </p:nvSpPr>
        <p:spPr/>
        <p:txBody>
          <a:bodyPr/>
          <a:lstStyle/>
          <a:p>
            <a:fld id="{BA791329-992B-4F83-8435-C33B0EC26DB3}" type="slidenum">
              <a:rPr lang="en-US" smtClean="0"/>
              <a:t>5</a:t>
            </a:fld>
            <a:endParaRPr lang="en-US" dirty="0"/>
          </a:p>
        </p:txBody>
      </p:sp>
    </p:spTree>
    <p:extLst>
      <p:ext uri="{BB962C8B-B14F-4D97-AF65-F5344CB8AC3E}">
        <p14:creationId xmlns:p14="http://schemas.microsoft.com/office/powerpoint/2010/main" val="15854310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should the computer do for you?</a:t>
            </a:r>
          </a:p>
          <a:p>
            <a:r>
              <a:rPr lang="en-US" dirty="0"/>
              <a:t>What should the programming language (Python) do?</a:t>
            </a:r>
          </a:p>
        </p:txBody>
      </p:sp>
      <p:sp>
        <p:nvSpPr>
          <p:cNvPr id="4" name="Header Placeholder 3"/>
          <p:cNvSpPr>
            <a:spLocks noGrp="1"/>
          </p:cNvSpPr>
          <p:nvPr>
            <p:ph type="hdr" sz="quarter" idx="10"/>
          </p:nvPr>
        </p:nvSpPr>
        <p:spPr/>
        <p:txBody>
          <a:bodyPr/>
          <a:lstStyle/>
          <a:p>
            <a:r>
              <a:rPr lang="en-US" dirty="0"/>
              <a:t>Introduction to Programming using Python</a:t>
            </a:r>
          </a:p>
        </p:txBody>
      </p:sp>
      <p:sp>
        <p:nvSpPr>
          <p:cNvPr id="5" name="Date Placeholder 4"/>
          <p:cNvSpPr>
            <a:spLocks noGrp="1"/>
          </p:cNvSpPr>
          <p:nvPr>
            <p:ph type="dt" idx="11"/>
          </p:nvPr>
        </p:nvSpPr>
        <p:spPr/>
        <p:txBody>
          <a:bodyPr/>
          <a:lstStyle/>
          <a:p>
            <a:fld id="{A596092B-28C7-44D1-B902-5437B333DFB7}" type="datetime1">
              <a:rPr lang="en-US" smtClean="0"/>
              <a:t>8/7/2022</a:t>
            </a:fld>
            <a:endParaRPr lang="en-US" dirty="0"/>
          </a:p>
        </p:txBody>
      </p:sp>
      <p:sp>
        <p:nvSpPr>
          <p:cNvPr id="6" name="Footer Placeholder 5"/>
          <p:cNvSpPr>
            <a:spLocks noGrp="1"/>
          </p:cNvSpPr>
          <p:nvPr>
            <p:ph type="ftr" sz="quarter" idx="12"/>
          </p:nvPr>
        </p:nvSpPr>
        <p:spPr/>
        <p:txBody>
          <a:bodyPr/>
          <a:lstStyle/>
          <a:p>
            <a:r>
              <a:rPr lang="en-US" dirty="0"/>
              <a:t>raysmith@alum.mit.edu</a:t>
            </a:r>
          </a:p>
        </p:txBody>
      </p:sp>
      <p:sp>
        <p:nvSpPr>
          <p:cNvPr id="7" name="Slide Number Placeholder 6"/>
          <p:cNvSpPr>
            <a:spLocks noGrp="1"/>
          </p:cNvSpPr>
          <p:nvPr>
            <p:ph type="sldNum" sz="quarter" idx="13"/>
          </p:nvPr>
        </p:nvSpPr>
        <p:spPr/>
        <p:txBody>
          <a:bodyPr/>
          <a:lstStyle/>
          <a:p>
            <a:fld id="{BA791329-992B-4F83-8435-C33B0EC26DB3}" type="slidenum">
              <a:rPr lang="en-US" smtClean="0"/>
              <a:t>6</a:t>
            </a:fld>
            <a:endParaRPr lang="en-US" dirty="0"/>
          </a:p>
        </p:txBody>
      </p:sp>
    </p:spTree>
    <p:extLst>
      <p:ext uri="{BB962C8B-B14F-4D97-AF65-F5344CB8AC3E}">
        <p14:creationId xmlns:p14="http://schemas.microsoft.com/office/powerpoint/2010/main" val="20698018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should the computer do for you?</a:t>
            </a:r>
          </a:p>
          <a:p>
            <a:r>
              <a:rPr lang="en-US" dirty="0"/>
              <a:t>What should the programming language (Python) do?</a:t>
            </a:r>
          </a:p>
        </p:txBody>
      </p:sp>
      <p:sp>
        <p:nvSpPr>
          <p:cNvPr id="4" name="Header Placeholder 3"/>
          <p:cNvSpPr>
            <a:spLocks noGrp="1"/>
          </p:cNvSpPr>
          <p:nvPr>
            <p:ph type="hdr" sz="quarter" idx="10"/>
          </p:nvPr>
        </p:nvSpPr>
        <p:spPr/>
        <p:txBody>
          <a:bodyPr/>
          <a:lstStyle/>
          <a:p>
            <a:r>
              <a:rPr lang="en-US" dirty="0"/>
              <a:t>Introduction to Programming using Python</a:t>
            </a:r>
          </a:p>
        </p:txBody>
      </p:sp>
      <p:sp>
        <p:nvSpPr>
          <p:cNvPr id="5" name="Date Placeholder 4"/>
          <p:cNvSpPr>
            <a:spLocks noGrp="1"/>
          </p:cNvSpPr>
          <p:nvPr>
            <p:ph type="dt" idx="11"/>
          </p:nvPr>
        </p:nvSpPr>
        <p:spPr/>
        <p:txBody>
          <a:bodyPr/>
          <a:lstStyle/>
          <a:p>
            <a:fld id="{A596092B-28C7-44D1-B902-5437B333DFB7}" type="datetime1">
              <a:rPr lang="en-US" smtClean="0"/>
              <a:t>8/7/2022</a:t>
            </a:fld>
            <a:endParaRPr lang="en-US" dirty="0"/>
          </a:p>
        </p:txBody>
      </p:sp>
      <p:sp>
        <p:nvSpPr>
          <p:cNvPr id="6" name="Footer Placeholder 5"/>
          <p:cNvSpPr>
            <a:spLocks noGrp="1"/>
          </p:cNvSpPr>
          <p:nvPr>
            <p:ph type="ftr" sz="quarter" idx="12"/>
          </p:nvPr>
        </p:nvSpPr>
        <p:spPr/>
        <p:txBody>
          <a:bodyPr/>
          <a:lstStyle/>
          <a:p>
            <a:r>
              <a:rPr lang="en-US" dirty="0"/>
              <a:t>raysmith@alum.mit.edu</a:t>
            </a:r>
          </a:p>
        </p:txBody>
      </p:sp>
      <p:sp>
        <p:nvSpPr>
          <p:cNvPr id="7" name="Slide Number Placeholder 6"/>
          <p:cNvSpPr>
            <a:spLocks noGrp="1"/>
          </p:cNvSpPr>
          <p:nvPr>
            <p:ph type="sldNum" sz="quarter" idx="13"/>
          </p:nvPr>
        </p:nvSpPr>
        <p:spPr/>
        <p:txBody>
          <a:bodyPr/>
          <a:lstStyle/>
          <a:p>
            <a:fld id="{BA791329-992B-4F83-8435-C33B0EC26DB3}" type="slidenum">
              <a:rPr lang="en-US" smtClean="0"/>
              <a:t>7</a:t>
            </a:fld>
            <a:endParaRPr lang="en-US" dirty="0"/>
          </a:p>
        </p:txBody>
      </p:sp>
    </p:spTree>
    <p:extLst>
      <p:ext uri="{BB962C8B-B14F-4D97-AF65-F5344CB8AC3E}">
        <p14:creationId xmlns:p14="http://schemas.microsoft.com/office/powerpoint/2010/main" val="2184464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should the computer do for you?</a:t>
            </a:r>
          </a:p>
          <a:p>
            <a:r>
              <a:rPr lang="en-US" dirty="0"/>
              <a:t>What should the programming language (Python) do?</a:t>
            </a:r>
          </a:p>
        </p:txBody>
      </p:sp>
      <p:sp>
        <p:nvSpPr>
          <p:cNvPr id="4" name="Header Placeholder 3"/>
          <p:cNvSpPr>
            <a:spLocks noGrp="1"/>
          </p:cNvSpPr>
          <p:nvPr>
            <p:ph type="hdr" sz="quarter" idx="10"/>
          </p:nvPr>
        </p:nvSpPr>
        <p:spPr/>
        <p:txBody>
          <a:bodyPr/>
          <a:lstStyle/>
          <a:p>
            <a:r>
              <a:rPr lang="en-US" dirty="0"/>
              <a:t>Introduction to Programming using Python</a:t>
            </a:r>
          </a:p>
        </p:txBody>
      </p:sp>
      <p:sp>
        <p:nvSpPr>
          <p:cNvPr id="5" name="Date Placeholder 4"/>
          <p:cNvSpPr>
            <a:spLocks noGrp="1"/>
          </p:cNvSpPr>
          <p:nvPr>
            <p:ph type="dt" idx="11"/>
          </p:nvPr>
        </p:nvSpPr>
        <p:spPr/>
        <p:txBody>
          <a:bodyPr/>
          <a:lstStyle/>
          <a:p>
            <a:fld id="{A596092B-28C7-44D1-B902-5437B333DFB7}" type="datetime1">
              <a:rPr lang="en-US" smtClean="0"/>
              <a:t>8/7/2022</a:t>
            </a:fld>
            <a:endParaRPr lang="en-US" dirty="0"/>
          </a:p>
        </p:txBody>
      </p:sp>
      <p:sp>
        <p:nvSpPr>
          <p:cNvPr id="6" name="Footer Placeholder 5"/>
          <p:cNvSpPr>
            <a:spLocks noGrp="1"/>
          </p:cNvSpPr>
          <p:nvPr>
            <p:ph type="ftr" sz="quarter" idx="12"/>
          </p:nvPr>
        </p:nvSpPr>
        <p:spPr/>
        <p:txBody>
          <a:bodyPr/>
          <a:lstStyle/>
          <a:p>
            <a:r>
              <a:rPr lang="en-US" dirty="0"/>
              <a:t>raysmith@alum.mit.edu</a:t>
            </a:r>
          </a:p>
        </p:txBody>
      </p:sp>
      <p:sp>
        <p:nvSpPr>
          <p:cNvPr id="7" name="Slide Number Placeholder 6"/>
          <p:cNvSpPr>
            <a:spLocks noGrp="1"/>
          </p:cNvSpPr>
          <p:nvPr>
            <p:ph type="sldNum" sz="quarter" idx="13"/>
          </p:nvPr>
        </p:nvSpPr>
        <p:spPr/>
        <p:txBody>
          <a:bodyPr/>
          <a:lstStyle/>
          <a:p>
            <a:fld id="{BA791329-992B-4F83-8435-C33B0EC26DB3}" type="slidenum">
              <a:rPr lang="en-US" smtClean="0"/>
              <a:t>8</a:t>
            </a:fld>
            <a:endParaRPr lang="en-US" dirty="0"/>
          </a:p>
        </p:txBody>
      </p:sp>
    </p:spTree>
    <p:extLst>
      <p:ext uri="{BB962C8B-B14F-4D97-AF65-F5344CB8AC3E}">
        <p14:creationId xmlns:p14="http://schemas.microsoft.com/office/powerpoint/2010/main" val="590867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should the computer do for you?</a:t>
            </a:r>
          </a:p>
          <a:p>
            <a:r>
              <a:rPr lang="en-US" dirty="0"/>
              <a:t>What should the programming language (Python) do?</a:t>
            </a:r>
          </a:p>
        </p:txBody>
      </p:sp>
      <p:sp>
        <p:nvSpPr>
          <p:cNvPr id="4" name="Header Placeholder 3"/>
          <p:cNvSpPr>
            <a:spLocks noGrp="1"/>
          </p:cNvSpPr>
          <p:nvPr>
            <p:ph type="hdr" sz="quarter" idx="10"/>
          </p:nvPr>
        </p:nvSpPr>
        <p:spPr/>
        <p:txBody>
          <a:bodyPr/>
          <a:lstStyle/>
          <a:p>
            <a:r>
              <a:rPr lang="en-US" dirty="0"/>
              <a:t>Introduction to Programming using Python</a:t>
            </a:r>
          </a:p>
        </p:txBody>
      </p:sp>
      <p:sp>
        <p:nvSpPr>
          <p:cNvPr id="5" name="Date Placeholder 4"/>
          <p:cNvSpPr>
            <a:spLocks noGrp="1"/>
          </p:cNvSpPr>
          <p:nvPr>
            <p:ph type="dt" idx="11"/>
          </p:nvPr>
        </p:nvSpPr>
        <p:spPr/>
        <p:txBody>
          <a:bodyPr/>
          <a:lstStyle/>
          <a:p>
            <a:fld id="{A596092B-28C7-44D1-B902-5437B333DFB7}" type="datetime1">
              <a:rPr lang="en-US" smtClean="0"/>
              <a:t>8/7/2022</a:t>
            </a:fld>
            <a:endParaRPr lang="en-US" dirty="0"/>
          </a:p>
        </p:txBody>
      </p:sp>
      <p:sp>
        <p:nvSpPr>
          <p:cNvPr id="6" name="Footer Placeholder 5"/>
          <p:cNvSpPr>
            <a:spLocks noGrp="1"/>
          </p:cNvSpPr>
          <p:nvPr>
            <p:ph type="ftr" sz="quarter" idx="12"/>
          </p:nvPr>
        </p:nvSpPr>
        <p:spPr/>
        <p:txBody>
          <a:bodyPr/>
          <a:lstStyle/>
          <a:p>
            <a:r>
              <a:rPr lang="en-US" dirty="0"/>
              <a:t>raysmith@alum.mit.edu</a:t>
            </a:r>
          </a:p>
        </p:txBody>
      </p:sp>
      <p:sp>
        <p:nvSpPr>
          <p:cNvPr id="7" name="Slide Number Placeholder 6"/>
          <p:cNvSpPr>
            <a:spLocks noGrp="1"/>
          </p:cNvSpPr>
          <p:nvPr>
            <p:ph type="sldNum" sz="quarter" idx="13"/>
          </p:nvPr>
        </p:nvSpPr>
        <p:spPr/>
        <p:txBody>
          <a:bodyPr/>
          <a:lstStyle/>
          <a:p>
            <a:fld id="{BA791329-992B-4F83-8435-C33B0EC26DB3}" type="slidenum">
              <a:rPr lang="en-US" smtClean="0"/>
              <a:t>9</a:t>
            </a:fld>
            <a:endParaRPr lang="en-US" dirty="0"/>
          </a:p>
        </p:txBody>
      </p:sp>
    </p:spTree>
    <p:extLst>
      <p:ext uri="{BB962C8B-B14F-4D97-AF65-F5344CB8AC3E}">
        <p14:creationId xmlns:p14="http://schemas.microsoft.com/office/powerpoint/2010/main" val="302141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DF5501-EE91-4443-9D3B-24E6F28D34E2}" type="datetime1">
              <a:rPr lang="en-US" smtClean="0"/>
              <a:t>8/7/2022</a:t>
            </a:fld>
            <a:endParaRPr lang="en-US" dirty="0"/>
          </a:p>
        </p:txBody>
      </p:sp>
      <p:sp>
        <p:nvSpPr>
          <p:cNvPr id="5" name="Footer Placeholder 4"/>
          <p:cNvSpPr>
            <a:spLocks noGrp="1"/>
          </p:cNvSpPr>
          <p:nvPr>
            <p:ph type="ftr" sz="quarter" idx="11"/>
          </p:nvPr>
        </p:nvSpPr>
        <p:spPr/>
        <p:txBody>
          <a:bodyPr/>
          <a:lstStyle/>
          <a:p>
            <a:r>
              <a:rPr lang="en-US" dirty="0"/>
              <a:t>raysmith@alum.mit.edu</a:t>
            </a:r>
            <a:r>
              <a:rPr lang="en-US" sz="900" dirty="0">
                <a:solidFill>
                  <a:schemeClr val="accent1"/>
                </a:solidFill>
              </a:rPr>
              <a:t>	Session #1  Introduction  Touching on the topic</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66965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954E1E9-8456-43AD-BA28-861520D256B9}" type="datetime1">
              <a:rPr lang="en-US" smtClean="0"/>
              <a:t>8/7/2022</a:t>
            </a:fld>
            <a:endParaRPr lang="en-US" dirty="0"/>
          </a:p>
        </p:txBody>
      </p:sp>
      <p:sp>
        <p:nvSpPr>
          <p:cNvPr id="5" name="Footer Placeholder 4"/>
          <p:cNvSpPr>
            <a:spLocks noGrp="1"/>
          </p:cNvSpPr>
          <p:nvPr>
            <p:ph type="ftr" sz="quarter" idx="11"/>
          </p:nvPr>
        </p:nvSpPr>
        <p:spPr/>
        <p:txBody>
          <a:bodyPr/>
          <a:lstStyle/>
          <a:p>
            <a:r>
              <a:rPr lang="en-US" dirty="0"/>
              <a:t>raysmith@alum.mit.edu</a:t>
            </a:r>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34616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AF31E0C-AAFD-4E63-B3AE-16CD757951F4}" type="datetime1">
              <a:rPr lang="en-US" smtClean="0"/>
              <a:t>8/7/2022</a:t>
            </a:fld>
            <a:endParaRPr lang="en-US" dirty="0"/>
          </a:p>
        </p:txBody>
      </p:sp>
      <p:sp>
        <p:nvSpPr>
          <p:cNvPr id="5" name="Footer Placeholder 4"/>
          <p:cNvSpPr>
            <a:spLocks noGrp="1"/>
          </p:cNvSpPr>
          <p:nvPr>
            <p:ph type="ftr" sz="quarter" idx="11"/>
          </p:nvPr>
        </p:nvSpPr>
        <p:spPr/>
        <p:txBody>
          <a:bodyPr/>
          <a:lstStyle/>
          <a:p>
            <a:r>
              <a:rPr lang="en-US" dirty="0"/>
              <a:t>raysmith@alum.mit.edu</a:t>
            </a:r>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170428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00084FF-4715-4B6E-BD22-453621E5873F}" type="datetime1">
              <a:rPr lang="en-US" smtClean="0"/>
              <a:t>8/7/2022</a:t>
            </a:fld>
            <a:endParaRPr lang="en-US" dirty="0"/>
          </a:p>
        </p:txBody>
      </p:sp>
      <p:sp>
        <p:nvSpPr>
          <p:cNvPr id="5" name="Footer Placeholder 4"/>
          <p:cNvSpPr>
            <a:spLocks noGrp="1"/>
          </p:cNvSpPr>
          <p:nvPr>
            <p:ph type="ftr" sz="quarter" idx="11"/>
          </p:nvPr>
        </p:nvSpPr>
        <p:spPr/>
        <p:txBody>
          <a:bodyPr/>
          <a:lstStyle/>
          <a:p>
            <a:r>
              <a:rPr lang="en-US" dirty="0"/>
              <a:t>raysmith@alum.mit.edu</a:t>
            </a:r>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0424680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AC37F8D-4DF5-4AB6-A766-5A84B3D74A3B}" type="datetime1">
              <a:rPr lang="en-US" smtClean="0"/>
              <a:t>8/7/2022</a:t>
            </a:fld>
            <a:endParaRPr lang="en-US" dirty="0"/>
          </a:p>
        </p:txBody>
      </p:sp>
      <p:sp>
        <p:nvSpPr>
          <p:cNvPr id="5" name="Footer Placeholder 4"/>
          <p:cNvSpPr>
            <a:spLocks noGrp="1"/>
          </p:cNvSpPr>
          <p:nvPr>
            <p:ph type="ftr" sz="quarter" idx="11"/>
          </p:nvPr>
        </p:nvSpPr>
        <p:spPr/>
        <p:txBody>
          <a:bodyPr/>
          <a:lstStyle/>
          <a:p>
            <a:r>
              <a:rPr lang="en-US" dirty="0"/>
              <a:t>raysmith@alum.mit.edu</a:t>
            </a:r>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6231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BF3CD1A-162D-40B2-9B22-9056F77C27F2}" type="datetime1">
              <a:rPr lang="en-US" smtClean="0"/>
              <a:t>8/7/2022</a:t>
            </a:fld>
            <a:endParaRPr lang="en-US" dirty="0"/>
          </a:p>
        </p:txBody>
      </p:sp>
      <p:sp>
        <p:nvSpPr>
          <p:cNvPr id="5" name="Footer Placeholder 4"/>
          <p:cNvSpPr>
            <a:spLocks noGrp="1"/>
          </p:cNvSpPr>
          <p:nvPr>
            <p:ph type="ftr" sz="quarter" idx="11"/>
          </p:nvPr>
        </p:nvSpPr>
        <p:spPr/>
        <p:txBody>
          <a:bodyPr/>
          <a:lstStyle/>
          <a:p>
            <a:r>
              <a:rPr lang="en-US" dirty="0"/>
              <a:t>raysmith@alum.mit.edu</a:t>
            </a:r>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876404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E4200-B1E5-4E39-8279-05DD69810A37}" type="datetime1">
              <a:rPr lang="en-US" smtClean="0"/>
              <a:t>8/7/2022</a:t>
            </a:fld>
            <a:endParaRPr lang="en-US" dirty="0"/>
          </a:p>
        </p:txBody>
      </p:sp>
      <p:sp>
        <p:nvSpPr>
          <p:cNvPr id="5" name="Footer Placeholder 4"/>
          <p:cNvSpPr>
            <a:spLocks noGrp="1"/>
          </p:cNvSpPr>
          <p:nvPr>
            <p:ph type="ftr" sz="quarter" idx="11"/>
          </p:nvPr>
        </p:nvSpPr>
        <p:spPr/>
        <p:txBody>
          <a:bodyPr/>
          <a:lstStyle/>
          <a:p>
            <a:r>
              <a:rPr lang="en-US" dirty="0"/>
              <a:t>raysmith@alum.mit.edu</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90158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F7895-00AC-42E5-9790-7B0E3CE09DF2}" type="datetime1">
              <a:rPr lang="en-US" smtClean="0"/>
              <a:t>8/7/2022</a:t>
            </a:fld>
            <a:endParaRPr lang="en-US" dirty="0"/>
          </a:p>
        </p:txBody>
      </p:sp>
      <p:sp>
        <p:nvSpPr>
          <p:cNvPr id="5" name="Footer Placeholder 4"/>
          <p:cNvSpPr>
            <a:spLocks noGrp="1"/>
          </p:cNvSpPr>
          <p:nvPr>
            <p:ph type="ftr" sz="quarter" idx="11"/>
          </p:nvPr>
        </p:nvSpPr>
        <p:spPr/>
        <p:txBody>
          <a:bodyPr/>
          <a:lstStyle/>
          <a:p>
            <a:r>
              <a:rPr lang="en-US" dirty="0"/>
              <a:t>raysmith@alum.mit.edu</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0958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DF5501-EE91-4443-9D3B-24E6F28D34E2}" type="datetime1">
              <a:rPr lang="en-US" smtClean="0"/>
              <a:t>8/7/2022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r>
              <a:rPr lang="en-US" dirty="0"/>
              <a:t>raysmith@alum.mit.edu</a:t>
            </a:r>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0872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19916-CD40-456D-ABE3-55F8822671F7}" type="datetime1">
              <a:rPr lang="en-US" smtClean="0"/>
              <a:t>8/7/2022</a:t>
            </a:fld>
            <a:endParaRPr lang="en-US" dirty="0"/>
          </a:p>
        </p:txBody>
      </p:sp>
      <p:sp>
        <p:nvSpPr>
          <p:cNvPr id="5" name="Footer Placeholder 4"/>
          <p:cNvSpPr>
            <a:spLocks noGrp="1"/>
          </p:cNvSpPr>
          <p:nvPr>
            <p:ph type="ftr" sz="quarter" idx="11"/>
          </p:nvPr>
        </p:nvSpPr>
        <p:spPr/>
        <p:txBody>
          <a:bodyPr/>
          <a:lstStyle/>
          <a:p>
            <a:r>
              <a:rPr lang="en-US" dirty="0"/>
              <a:t>raysmith@alum.mit.edu</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19419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A13D6-B8C2-463B-B3F7-C62E098B328E}" type="datetime1">
              <a:rPr lang="en-US" smtClean="0"/>
              <a:t>8/7/2022</a:t>
            </a:fld>
            <a:endParaRPr lang="en-US" dirty="0"/>
          </a:p>
        </p:txBody>
      </p:sp>
      <p:sp>
        <p:nvSpPr>
          <p:cNvPr id="5" name="Footer Placeholder 4"/>
          <p:cNvSpPr>
            <a:spLocks noGrp="1"/>
          </p:cNvSpPr>
          <p:nvPr>
            <p:ph type="ftr" sz="quarter" idx="11"/>
          </p:nvPr>
        </p:nvSpPr>
        <p:spPr/>
        <p:txBody>
          <a:bodyPr/>
          <a:lstStyle/>
          <a:p>
            <a:r>
              <a:rPr lang="en-US" dirty="0"/>
              <a:t>raysmith@alum.mit.edu</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51317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26DE843-3FBF-C28A-A8A1-26C5A155F7A7}"/>
              </a:ext>
            </a:extLst>
          </p:cNvPr>
          <p:cNvSpPr>
            <a:spLocks noGrp="1"/>
          </p:cNvSpPr>
          <p:nvPr>
            <p:ph type="dt" sz="half" idx="10"/>
          </p:nvPr>
        </p:nvSpPr>
        <p:spPr/>
        <p:txBody>
          <a:bodyPr/>
          <a:lstStyle/>
          <a:p>
            <a:fld id="{059A67F1-3EA0-4026-BE6A-31EE4E1B1DB5}" type="datetime1">
              <a:rPr lang="en-US" smtClean="0"/>
              <a:t>8/7/2022</a:t>
            </a:fld>
            <a:endParaRPr lang="en-US" dirty="0"/>
          </a:p>
        </p:txBody>
      </p:sp>
      <p:sp>
        <p:nvSpPr>
          <p:cNvPr id="8" name="Footer Placeholder 7">
            <a:extLst>
              <a:ext uri="{FF2B5EF4-FFF2-40B4-BE49-F238E27FC236}">
                <a16:creationId xmlns:a16="http://schemas.microsoft.com/office/drawing/2014/main" id="{908F9ED7-87FD-E79A-1A0B-FF254561DF32}"/>
              </a:ext>
            </a:extLst>
          </p:cNvPr>
          <p:cNvSpPr>
            <a:spLocks noGrp="1"/>
          </p:cNvSpPr>
          <p:nvPr>
            <p:ph type="ftr" sz="quarter" idx="11"/>
          </p:nvPr>
        </p:nvSpPr>
        <p:spPr/>
        <p:txBody>
          <a:bodyPr/>
          <a:lstStyle/>
          <a:p>
            <a:r>
              <a:rPr lang="en-US" dirty="0" err="1"/>
              <a:t>raysmith@alum.mit</a:t>
            </a:r>
            <a:r>
              <a:rPr lang="en-US" dirty="0"/>
              <a:t>.</a:t>
            </a:r>
            <a:r>
              <a:rPr lang="en-US" sz="900" dirty="0">
                <a:solidFill>
                  <a:schemeClr val="accent1"/>
                </a:solidFill>
              </a:rPr>
              <a:t> 	Session #1  Introduction  Touching on the topic</a:t>
            </a:r>
            <a:endParaRPr lang="en-US" dirty="0"/>
          </a:p>
        </p:txBody>
      </p:sp>
      <p:sp>
        <p:nvSpPr>
          <p:cNvPr id="9" name="Slide Number Placeholder 8">
            <a:extLst>
              <a:ext uri="{FF2B5EF4-FFF2-40B4-BE49-F238E27FC236}">
                <a16:creationId xmlns:a16="http://schemas.microsoft.com/office/drawing/2014/main" id="{28F9688D-BCC0-7855-63CD-D6150FC8D71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990141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B63420-31EE-4E4B-911C-2601B14D9FDD}" type="datetime1">
              <a:rPr lang="en-US" smtClean="0"/>
              <a:t>8/7/2022</a:t>
            </a:fld>
            <a:endParaRPr lang="en-US" dirty="0"/>
          </a:p>
        </p:txBody>
      </p:sp>
      <p:sp>
        <p:nvSpPr>
          <p:cNvPr id="6" name="Footer Placeholder 5"/>
          <p:cNvSpPr>
            <a:spLocks noGrp="1"/>
          </p:cNvSpPr>
          <p:nvPr>
            <p:ph type="ftr" sz="quarter" idx="11"/>
          </p:nvPr>
        </p:nvSpPr>
        <p:spPr/>
        <p:txBody>
          <a:bodyPr/>
          <a:lstStyle/>
          <a:p>
            <a:r>
              <a:rPr lang="en-US" dirty="0"/>
              <a:t>raysmith@alum.mit.edu</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5527621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8986D-86F8-41E6-8CFF-8C91AEF92622}" type="datetime1">
              <a:rPr lang="en-US" smtClean="0"/>
              <a:t>8/7/2022</a:t>
            </a:fld>
            <a:endParaRPr lang="en-US" dirty="0"/>
          </a:p>
        </p:txBody>
      </p:sp>
      <p:sp>
        <p:nvSpPr>
          <p:cNvPr id="8" name="Footer Placeholder 7"/>
          <p:cNvSpPr>
            <a:spLocks noGrp="1"/>
          </p:cNvSpPr>
          <p:nvPr>
            <p:ph type="ftr" sz="quarter" idx="11"/>
          </p:nvPr>
        </p:nvSpPr>
        <p:spPr/>
        <p:txBody>
          <a:bodyPr/>
          <a:lstStyle/>
          <a:p>
            <a:r>
              <a:rPr lang="en-US" dirty="0"/>
              <a:t>raysmith@alum.mit.edu</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731706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885161-032E-4C6A-8EDA-39D168DF18E4}" type="datetime1">
              <a:rPr lang="en-US" smtClean="0"/>
              <a:t>8/7/2022</a:t>
            </a:fld>
            <a:endParaRPr lang="en-US" dirty="0"/>
          </a:p>
        </p:txBody>
      </p:sp>
      <p:sp>
        <p:nvSpPr>
          <p:cNvPr id="4" name="Footer Placeholder 3"/>
          <p:cNvSpPr>
            <a:spLocks noGrp="1"/>
          </p:cNvSpPr>
          <p:nvPr>
            <p:ph type="ftr" sz="quarter" idx="11"/>
          </p:nvPr>
        </p:nvSpPr>
        <p:spPr/>
        <p:txBody>
          <a:bodyPr/>
          <a:lstStyle/>
          <a:p>
            <a:r>
              <a:rPr lang="en-US" dirty="0"/>
              <a:t>raysmith@alum.mit.edu</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433077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E6740-E523-48D9-9C4E-6F218E87BAF3}" type="datetime1">
              <a:rPr lang="en-US" smtClean="0"/>
              <a:t>8/7/2022</a:t>
            </a:fld>
            <a:endParaRPr lang="en-US" dirty="0"/>
          </a:p>
        </p:txBody>
      </p:sp>
      <p:sp>
        <p:nvSpPr>
          <p:cNvPr id="3" name="Footer Placeholder 2"/>
          <p:cNvSpPr>
            <a:spLocks noGrp="1"/>
          </p:cNvSpPr>
          <p:nvPr>
            <p:ph type="ftr" sz="quarter" idx="11"/>
          </p:nvPr>
        </p:nvSpPr>
        <p:spPr/>
        <p:txBody>
          <a:bodyPr/>
          <a:lstStyle/>
          <a:p>
            <a:r>
              <a:rPr lang="en-US" dirty="0"/>
              <a:t>raysmith@alum.mit.edu</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82689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21D4CA-FF09-4CB8-8D51-2613D19A0F2E}" type="datetime1">
              <a:rPr lang="en-US" smtClean="0"/>
              <a:t>8/7/2022</a:t>
            </a:fld>
            <a:endParaRPr lang="en-US" dirty="0"/>
          </a:p>
        </p:txBody>
      </p:sp>
      <p:sp>
        <p:nvSpPr>
          <p:cNvPr id="6" name="Footer Placeholder 5"/>
          <p:cNvSpPr>
            <a:spLocks noGrp="1"/>
          </p:cNvSpPr>
          <p:nvPr>
            <p:ph type="ftr" sz="quarter" idx="11"/>
          </p:nvPr>
        </p:nvSpPr>
        <p:spPr/>
        <p:txBody>
          <a:bodyPr/>
          <a:lstStyle/>
          <a:p>
            <a:r>
              <a:rPr lang="en-US" dirty="0"/>
              <a:t>raysmith@alum.mit.edu</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672756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8C4779EA-AEA7-43B3-9B65-A77E9A890421}" type="datetime1">
              <a:rPr lang="en-US" smtClean="0"/>
              <a:t>8/7/2022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r>
              <a:rPr lang="en-US" dirty="0"/>
              <a:t>raysmith@alum.mit.edu</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0328230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E4200-B1E5-4E39-8279-05DD69810A37}" type="datetime1">
              <a:rPr lang="en-US" smtClean="0"/>
              <a:t>8/7/2022</a:t>
            </a:fld>
            <a:endParaRPr lang="en-US" dirty="0"/>
          </a:p>
        </p:txBody>
      </p:sp>
      <p:sp>
        <p:nvSpPr>
          <p:cNvPr id="5" name="Footer Placeholder 4"/>
          <p:cNvSpPr>
            <a:spLocks noGrp="1"/>
          </p:cNvSpPr>
          <p:nvPr>
            <p:ph type="ftr" sz="quarter" idx="11"/>
          </p:nvPr>
        </p:nvSpPr>
        <p:spPr/>
        <p:txBody>
          <a:bodyPr/>
          <a:lstStyle/>
          <a:p>
            <a:r>
              <a:rPr lang="en-US" dirty="0"/>
              <a:t>raysmith@alum.mit.edu</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2024428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F7895-00AC-42E5-9790-7B0E3CE09DF2}" type="datetime1">
              <a:rPr lang="en-US" smtClean="0"/>
              <a:t>8/7/2022</a:t>
            </a:fld>
            <a:endParaRPr lang="en-US" dirty="0"/>
          </a:p>
        </p:txBody>
      </p:sp>
      <p:sp>
        <p:nvSpPr>
          <p:cNvPr id="5" name="Footer Placeholder 4"/>
          <p:cNvSpPr>
            <a:spLocks noGrp="1"/>
          </p:cNvSpPr>
          <p:nvPr>
            <p:ph type="ftr" sz="quarter" idx="11"/>
          </p:nvPr>
        </p:nvSpPr>
        <p:spPr/>
        <p:txBody>
          <a:bodyPr/>
          <a:lstStyle/>
          <a:p>
            <a:r>
              <a:rPr lang="en-US" dirty="0"/>
              <a:t>raysmith@alum.mit.edu</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46526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1DF5501-EE91-4443-9D3B-24E6F28D34E2}" type="datetime1">
              <a:rPr lang="en-US" smtClean="0"/>
              <a:t>8/7/2022</a:t>
            </a:fld>
            <a:endParaRPr lang="en-US" dirty="0"/>
          </a:p>
        </p:txBody>
      </p:sp>
      <p:sp>
        <p:nvSpPr>
          <p:cNvPr id="5" name="Footer Placeholder 4"/>
          <p:cNvSpPr>
            <a:spLocks noGrp="1"/>
          </p:cNvSpPr>
          <p:nvPr>
            <p:ph type="ftr" sz="quarter" idx="11"/>
          </p:nvPr>
        </p:nvSpPr>
        <p:spPr/>
        <p:txBody>
          <a:bodyPr/>
          <a:lstStyle/>
          <a:p>
            <a:r>
              <a:rPr lang="en-US" dirty="0"/>
              <a:t>raysmith@alum.mit.edu</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66681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7119916-CD40-456D-ABE3-55F8822671F7}" type="datetime1">
              <a:rPr lang="en-US" smtClean="0"/>
              <a:t>8/7/2022</a:t>
            </a:fld>
            <a:endParaRPr lang="en-US" dirty="0"/>
          </a:p>
        </p:txBody>
      </p:sp>
      <p:sp>
        <p:nvSpPr>
          <p:cNvPr id="5" name="Footer Placeholder 4"/>
          <p:cNvSpPr>
            <a:spLocks noGrp="1"/>
          </p:cNvSpPr>
          <p:nvPr>
            <p:ph type="ftr" sz="quarter" idx="11"/>
          </p:nvPr>
        </p:nvSpPr>
        <p:spPr/>
        <p:txBody>
          <a:bodyPr/>
          <a:lstStyle/>
          <a:p>
            <a:r>
              <a:rPr lang="en-US" dirty="0"/>
              <a:t>raysmith@alum.mit.edu</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000656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F9A13D6-B8C2-463B-B3F7-C62E098B328E}" type="datetime1">
              <a:rPr lang="en-US" smtClean="0"/>
              <a:t>8/7/2022</a:t>
            </a:fld>
            <a:endParaRPr lang="en-US" dirty="0"/>
          </a:p>
        </p:txBody>
      </p:sp>
      <p:sp>
        <p:nvSpPr>
          <p:cNvPr id="5" name="Footer Placeholder 4"/>
          <p:cNvSpPr>
            <a:spLocks noGrp="1"/>
          </p:cNvSpPr>
          <p:nvPr>
            <p:ph type="ftr" sz="quarter" idx="11"/>
          </p:nvPr>
        </p:nvSpPr>
        <p:spPr/>
        <p:txBody>
          <a:bodyPr/>
          <a:lstStyle/>
          <a:p>
            <a:r>
              <a:rPr lang="en-US" dirty="0"/>
              <a:t>raysmith@alum.mit.edu</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309919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9A13D6-B8C2-463B-B3F7-C62E098B328E}" type="datetime1">
              <a:rPr lang="en-US" smtClean="0"/>
              <a:t>8/7/2022</a:t>
            </a:fld>
            <a:endParaRPr lang="en-US" dirty="0"/>
          </a:p>
        </p:txBody>
      </p:sp>
      <p:sp>
        <p:nvSpPr>
          <p:cNvPr id="5" name="Footer Placeholder 4"/>
          <p:cNvSpPr>
            <a:spLocks noGrp="1"/>
          </p:cNvSpPr>
          <p:nvPr>
            <p:ph type="ftr" sz="quarter" idx="11"/>
          </p:nvPr>
        </p:nvSpPr>
        <p:spPr/>
        <p:txBody>
          <a:bodyPr/>
          <a:lstStyle/>
          <a:p>
            <a:r>
              <a:rPr lang="en-US" dirty="0"/>
              <a:t>raysmith@alum.mit.edu</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248055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B63420-31EE-4E4B-911C-2601B14D9FDD}" type="datetime1">
              <a:rPr lang="en-US" smtClean="0"/>
              <a:t>8/7/2022</a:t>
            </a:fld>
            <a:endParaRPr lang="en-US" dirty="0"/>
          </a:p>
        </p:txBody>
      </p:sp>
      <p:sp>
        <p:nvSpPr>
          <p:cNvPr id="6" name="Footer Placeholder 5"/>
          <p:cNvSpPr>
            <a:spLocks noGrp="1"/>
          </p:cNvSpPr>
          <p:nvPr>
            <p:ph type="ftr" sz="quarter" idx="11"/>
          </p:nvPr>
        </p:nvSpPr>
        <p:spPr/>
        <p:txBody>
          <a:bodyPr/>
          <a:lstStyle/>
          <a:p>
            <a:r>
              <a:rPr lang="en-US" dirty="0"/>
              <a:t>raysmith@alum.mit.edu</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5233866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8986D-86F8-41E6-8CFF-8C91AEF92622}" type="datetime1">
              <a:rPr lang="en-US" smtClean="0"/>
              <a:t>8/7/2022</a:t>
            </a:fld>
            <a:endParaRPr lang="en-US" dirty="0"/>
          </a:p>
        </p:txBody>
      </p:sp>
      <p:sp>
        <p:nvSpPr>
          <p:cNvPr id="8" name="Footer Placeholder 7"/>
          <p:cNvSpPr>
            <a:spLocks noGrp="1"/>
          </p:cNvSpPr>
          <p:nvPr>
            <p:ph type="ftr" sz="quarter" idx="11"/>
          </p:nvPr>
        </p:nvSpPr>
        <p:spPr/>
        <p:txBody>
          <a:bodyPr/>
          <a:lstStyle/>
          <a:p>
            <a:r>
              <a:rPr lang="en-US" dirty="0"/>
              <a:t>raysmith@alum.mit.edu</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63487938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885161-032E-4C6A-8EDA-39D168DF18E4}" type="datetime1">
              <a:rPr lang="en-US" smtClean="0"/>
              <a:t>8/7/2022</a:t>
            </a:fld>
            <a:endParaRPr lang="en-US" dirty="0"/>
          </a:p>
        </p:txBody>
      </p:sp>
      <p:sp>
        <p:nvSpPr>
          <p:cNvPr id="4" name="Footer Placeholder 3"/>
          <p:cNvSpPr>
            <a:spLocks noGrp="1"/>
          </p:cNvSpPr>
          <p:nvPr>
            <p:ph type="ftr" sz="quarter" idx="11"/>
          </p:nvPr>
        </p:nvSpPr>
        <p:spPr/>
        <p:txBody>
          <a:bodyPr/>
          <a:lstStyle/>
          <a:p>
            <a:r>
              <a:rPr lang="en-US" dirty="0"/>
              <a:t>raysmith@alum.mit.edu</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472973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E6740-E523-48D9-9C4E-6F218E87BAF3}" type="datetime1">
              <a:rPr lang="en-US" smtClean="0"/>
              <a:t>8/7/2022</a:t>
            </a:fld>
            <a:endParaRPr lang="en-US" dirty="0"/>
          </a:p>
        </p:txBody>
      </p:sp>
      <p:sp>
        <p:nvSpPr>
          <p:cNvPr id="3" name="Footer Placeholder 2"/>
          <p:cNvSpPr>
            <a:spLocks noGrp="1"/>
          </p:cNvSpPr>
          <p:nvPr>
            <p:ph type="ftr" sz="quarter" idx="11"/>
          </p:nvPr>
        </p:nvSpPr>
        <p:spPr/>
        <p:txBody>
          <a:bodyPr/>
          <a:lstStyle/>
          <a:p>
            <a:r>
              <a:rPr lang="en-US" dirty="0"/>
              <a:t>raysmith@alum.mit.edu</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1993669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121D4CA-FF09-4CB8-8D51-2613D19A0F2E}" type="datetime1">
              <a:rPr lang="en-US" smtClean="0"/>
              <a:t>8/7/2022</a:t>
            </a:fld>
            <a:endParaRPr lang="en-US" dirty="0"/>
          </a:p>
        </p:txBody>
      </p:sp>
      <p:sp>
        <p:nvSpPr>
          <p:cNvPr id="6" name="Footer Placeholder 5"/>
          <p:cNvSpPr>
            <a:spLocks noGrp="1"/>
          </p:cNvSpPr>
          <p:nvPr>
            <p:ph type="ftr" sz="quarter" idx="11"/>
          </p:nvPr>
        </p:nvSpPr>
        <p:spPr/>
        <p:txBody>
          <a:bodyPr/>
          <a:lstStyle/>
          <a:p>
            <a:r>
              <a:rPr lang="en-US" dirty="0"/>
              <a:t>raysmith@alum.mit.edu</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49513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C4779EA-AEA7-43B3-9B65-A77E9A890421}" type="datetime1">
              <a:rPr lang="en-US" smtClean="0"/>
              <a:t>8/7/2022</a:t>
            </a:fld>
            <a:endParaRPr lang="en-US" dirty="0"/>
          </a:p>
        </p:txBody>
      </p:sp>
      <p:sp>
        <p:nvSpPr>
          <p:cNvPr id="6" name="Footer Placeholder 5"/>
          <p:cNvSpPr>
            <a:spLocks noGrp="1"/>
          </p:cNvSpPr>
          <p:nvPr>
            <p:ph type="ftr" sz="quarter" idx="11"/>
          </p:nvPr>
        </p:nvSpPr>
        <p:spPr/>
        <p:txBody>
          <a:bodyPr/>
          <a:lstStyle/>
          <a:p>
            <a:r>
              <a:rPr lang="en-US" dirty="0"/>
              <a:t>raysmith@alum.mit.edu</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96932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2E4200-B1E5-4E39-8279-05DD69810A37}" type="datetime1">
              <a:rPr lang="en-US" smtClean="0"/>
              <a:t>8/7/2022</a:t>
            </a:fld>
            <a:endParaRPr lang="en-US" dirty="0"/>
          </a:p>
        </p:txBody>
      </p:sp>
      <p:sp>
        <p:nvSpPr>
          <p:cNvPr id="5" name="Footer Placeholder 4"/>
          <p:cNvSpPr>
            <a:spLocks noGrp="1"/>
          </p:cNvSpPr>
          <p:nvPr>
            <p:ph type="ftr" sz="quarter" idx="11"/>
          </p:nvPr>
        </p:nvSpPr>
        <p:spPr/>
        <p:txBody>
          <a:bodyPr/>
          <a:lstStyle/>
          <a:p>
            <a:r>
              <a:rPr lang="en-US" dirty="0"/>
              <a:t>raysmith@alum.mit.edu</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768267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7CF7895-00AC-42E5-9790-7B0E3CE09DF2}" type="datetime1">
              <a:rPr lang="en-US" smtClean="0"/>
              <a:t>8/7/2022</a:t>
            </a:fld>
            <a:endParaRPr lang="en-US" dirty="0"/>
          </a:p>
        </p:txBody>
      </p:sp>
      <p:sp>
        <p:nvSpPr>
          <p:cNvPr id="5" name="Footer Placeholder 4"/>
          <p:cNvSpPr>
            <a:spLocks noGrp="1"/>
          </p:cNvSpPr>
          <p:nvPr>
            <p:ph type="ftr" sz="quarter" idx="11"/>
          </p:nvPr>
        </p:nvSpPr>
        <p:spPr/>
        <p:txBody>
          <a:bodyPr/>
          <a:lstStyle/>
          <a:p>
            <a:r>
              <a:rPr lang="en-US" dirty="0"/>
              <a:t>raysmith@alum.mit.edu</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75044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B63420-31EE-4E4B-911C-2601B14D9FDD}" type="datetime1">
              <a:rPr lang="en-US" smtClean="0"/>
              <a:t>8/7/2022</a:t>
            </a:fld>
            <a:endParaRPr lang="en-US" dirty="0"/>
          </a:p>
        </p:txBody>
      </p:sp>
      <p:sp>
        <p:nvSpPr>
          <p:cNvPr id="6" name="Footer Placeholder 5"/>
          <p:cNvSpPr>
            <a:spLocks noGrp="1"/>
          </p:cNvSpPr>
          <p:nvPr>
            <p:ph type="ftr" sz="quarter" idx="11"/>
          </p:nvPr>
        </p:nvSpPr>
        <p:spPr/>
        <p:txBody>
          <a:bodyPr/>
          <a:lstStyle/>
          <a:p>
            <a:r>
              <a:rPr lang="en-US" dirty="0"/>
              <a:t>raysmith@alum.mit.edu</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25935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D8986D-86F8-41E6-8CFF-8C91AEF92622}" type="datetime1">
              <a:rPr lang="en-US" smtClean="0"/>
              <a:t>8/7/2022</a:t>
            </a:fld>
            <a:endParaRPr lang="en-US" dirty="0"/>
          </a:p>
        </p:txBody>
      </p:sp>
      <p:sp>
        <p:nvSpPr>
          <p:cNvPr id="8" name="Footer Placeholder 7"/>
          <p:cNvSpPr>
            <a:spLocks noGrp="1"/>
          </p:cNvSpPr>
          <p:nvPr>
            <p:ph type="ftr" sz="quarter" idx="11"/>
          </p:nvPr>
        </p:nvSpPr>
        <p:spPr/>
        <p:txBody>
          <a:bodyPr/>
          <a:lstStyle/>
          <a:p>
            <a:r>
              <a:rPr lang="en-US" dirty="0"/>
              <a:t>raysmith@alum.mit.edu</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47659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A885161-032E-4C6A-8EDA-39D168DF18E4}" type="datetime1">
              <a:rPr lang="en-US" smtClean="0"/>
              <a:t>8/7/2022</a:t>
            </a:fld>
            <a:endParaRPr lang="en-US" dirty="0"/>
          </a:p>
        </p:txBody>
      </p:sp>
      <p:sp>
        <p:nvSpPr>
          <p:cNvPr id="4" name="Footer Placeholder 3"/>
          <p:cNvSpPr>
            <a:spLocks noGrp="1"/>
          </p:cNvSpPr>
          <p:nvPr>
            <p:ph type="ftr" sz="quarter" idx="11"/>
          </p:nvPr>
        </p:nvSpPr>
        <p:spPr/>
        <p:txBody>
          <a:bodyPr/>
          <a:lstStyle/>
          <a:p>
            <a:r>
              <a:rPr lang="en-US" dirty="0"/>
              <a:t>raysmith@alum.mit.edu</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085007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8E6740-E523-48D9-9C4E-6F218E87BAF3}" type="datetime1">
              <a:rPr lang="en-US" smtClean="0"/>
              <a:t>8/7/2022</a:t>
            </a:fld>
            <a:endParaRPr lang="en-US" dirty="0"/>
          </a:p>
        </p:txBody>
      </p:sp>
      <p:sp>
        <p:nvSpPr>
          <p:cNvPr id="3" name="Footer Placeholder 2"/>
          <p:cNvSpPr>
            <a:spLocks noGrp="1"/>
          </p:cNvSpPr>
          <p:nvPr>
            <p:ph type="ftr" sz="quarter" idx="11"/>
          </p:nvPr>
        </p:nvSpPr>
        <p:spPr/>
        <p:txBody>
          <a:bodyPr/>
          <a:lstStyle/>
          <a:p>
            <a:r>
              <a:rPr lang="en-US" dirty="0"/>
              <a:t>raysmith@alum.mit.edu</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23836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121D4CA-FF09-4CB8-8D51-2613D19A0F2E}" type="datetime1">
              <a:rPr lang="en-US" smtClean="0"/>
              <a:t>8/7/2022</a:t>
            </a:fld>
            <a:endParaRPr lang="en-US" dirty="0"/>
          </a:p>
        </p:txBody>
      </p:sp>
      <p:sp>
        <p:nvSpPr>
          <p:cNvPr id="6" name="Footer Placeholder 5"/>
          <p:cNvSpPr>
            <a:spLocks noGrp="1"/>
          </p:cNvSpPr>
          <p:nvPr>
            <p:ph type="ftr" sz="quarter" idx="11"/>
          </p:nvPr>
        </p:nvSpPr>
        <p:spPr/>
        <p:txBody>
          <a:bodyPr/>
          <a:lstStyle/>
          <a:p>
            <a:r>
              <a:rPr lang="en-US" dirty="0"/>
              <a:t>raysmith@alum.mit.edu</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0147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C4779EA-AEA7-43B3-9B65-A77E9A890421}" type="datetime1">
              <a:rPr lang="en-US" smtClean="0"/>
              <a:t>8/7/2022</a:t>
            </a:fld>
            <a:endParaRPr lang="en-US" dirty="0"/>
          </a:p>
        </p:txBody>
      </p:sp>
      <p:sp>
        <p:nvSpPr>
          <p:cNvPr id="6" name="Footer Placeholder 5"/>
          <p:cNvSpPr>
            <a:spLocks noGrp="1"/>
          </p:cNvSpPr>
          <p:nvPr>
            <p:ph type="ftr" sz="quarter" idx="11"/>
          </p:nvPr>
        </p:nvSpPr>
        <p:spPr/>
        <p:txBody>
          <a:bodyPr/>
          <a:lstStyle/>
          <a:p>
            <a:r>
              <a:rPr lang="en-US" dirty="0"/>
              <a:t>raysmith@alum.mit.edu</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85528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jp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5.x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3.xml"/><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59A67F1-3EA0-4026-BE6A-31EE4E1B1DB5}" type="datetime1">
              <a:rPr lang="en-US" smtClean="0"/>
              <a:t>8/7/2022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raysmith@alum.mit.edu</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3832092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 id="2147483701" r:id="rId14"/>
    <p:sldLayoutId id="2147483702" r:id="rId15"/>
    <p:sldLayoutId id="2147483703" r:id="rId16"/>
  </p:sldLayoutIdLst>
  <p:hf hd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59A67F1-3EA0-4026-BE6A-31EE4E1B1DB5}" type="datetime1">
              <a:rPr lang="en-US" smtClean="0"/>
              <a:t>8/7/2022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raysmith@alum.mit.edu</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4068844"/>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hf hdr="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9A67F1-3EA0-4026-BE6A-31EE4E1B1DB5}" type="datetime1">
              <a:rPr lang="en-US" smtClean="0"/>
              <a:t>8/7/2022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raysmith@alum.mit.edu</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67763177"/>
      </p:ext>
    </p:extLst>
  </p:cSld>
  <p:clrMap bg1="lt1" tx1="dk1" bg2="lt2" tx2="dk2" accent1="accent1" accent2="accent2" accent3="accent3" accent4="accent4" accent5="accent5" accent6="accent6" hlink="hlink" folHlink="folHlink"/>
  <p:sldLayoutIdLst>
    <p:sldLayoutId id="2147483861" r:id="rId1"/>
    <p:sldLayoutId id="2147483862" r:id="rId2"/>
    <p:sldLayoutId id="2147483863" r:id="rId3"/>
    <p:sldLayoutId id="2147483864" r:id="rId4"/>
    <p:sldLayoutId id="2147483865" r:id="rId5"/>
    <p:sldLayoutId id="2147483866" r:id="rId6"/>
    <p:sldLayoutId id="2147483867" r:id="rId7"/>
    <p:sldLayoutId id="2147483868" r:id="rId8"/>
    <p:sldLayoutId id="2147483869" r:id="rId9"/>
    <p:sldLayoutId id="2147483870" r:id="rId10"/>
    <p:sldLayoutId id="2147483871"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aysmith@alum.mit.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9.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raysmith@alum.mit.edu"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DA52B-07F3-428A-AE74-138A34034AC8}"/>
              </a:ext>
            </a:extLst>
          </p:cNvPr>
          <p:cNvSpPr>
            <a:spLocks noGrp="1"/>
          </p:cNvSpPr>
          <p:nvPr>
            <p:ph type="ctrTitle"/>
          </p:nvPr>
        </p:nvSpPr>
        <p:spPr/>
        <p:txBody>
          <a:bodyPr/>
          <a:lstStyle/>
          <a:p>
            <a:pPr algn="ctr"/>
            <a:r>
              <a:rPr lang="en-US" dirty="0">
                <a:solidFill>
                  <a:schemeClr val="accent2"/>
                </a:solidFill>
              </a:rPr>
              <a:t>Introduction to Programming </a:t>
            </a:r>
            <a:r>
              <a:rPr lang="en-US" sz="4000" dirty="0">
                <a:solidFill>
                  <a:schemeClr val="accent2"/>
                </a:solidFill>
              </a:rPr>
              <a:t>Using Python</a:t>
            </a:r>
            <a:br>
              <a:rPr lang="en-US" dirty="0"/>
            </a:br>
            <a:endParaRPr lang="en-US" dirty="0"/>
          </a:p>
        </p:txBody>
      </p:sp>
      <p:sp>
        <p:nvSpPr>
          <p:cNvPr id="3" name="Date Placeholder 2">
            <a:extLst>
              <a:ext uri="{FF2B5EF4-FFF2-40B4-BE49-F238E27FC236}">
                <a16:creationId xmlns:a16="http://schemas.microsoft.com/office/drawing/2014/main" id="{2D2978A9-2CA9-49C2-9073-C0526E7EB21A}"/>
              </a:ext>
            </a:extLst>
          </p:cNvPr>
          <p:cNvSpPr>
            <a:spLocks noGrp="1"/>
          </p:cNvSpPr>
          <p:nvPr>
            <p:ph type="dt" sz="half" idx="10"/>
          </p:nvPr>
        </p:nvSpPr>
        <p:spPr/>
        <p:txBody>
          <a:bodyPr/>
          <a:lstStyle/>
          <a:p>
            <a:fld id="{0F09E55C-CECE-4F47-839C-0667B2307420}" type="datetime1">
              <a:rPr lang="en-US" smtClean="0"/>
              <a:t>8/7/2022</a:t>
            </a:fld>
            <a:endParaRPr lang="en-US" dirty="0"/>
          </a:p>
        </p:txBody>
      </p:sp>
      <p:sp>
        <p:nvSpPr>
          <p:cNvPr id="5" name="Slide Number Placeholder 4">
            <a:extLst>
              <a:ext uri="{FF2B5EF4-FFF2-40B4-BE49-F238E27FC236}">
                <a16:creationId xmlns:a16="http://schemas.microsoft.com/office/drawing/2014/main" id="{4C77784B-1224-4A1C-9D1F-2F39A7613B22}"/>
              </a:ext>
            </a:extLst>
          </p:cNvPr>
          <p:cNvSpPr>
            <a:spLocks noGrp="1"/>
          </p:cNvSpPr>
          <p:nvPr>
            <p:ph type="sldNum" sz="quarter" idx="12"/>
          </p:nvPr>
        </p:nvSpPr>
        <p:spPr/>
        <p:txBody>
          <a:bodyPr/>
          <a:lstStyle/>
          <a:p>
            <a:fld id="{6D22F896-40B5-4ADD-8801-0D06FADFA095}" type="slidenum">
              <a:rPr lang="en-US" smtClean="0"/>
              <a:t>1</a:t>
            </a:fld>
            <a:endParaRPr lang="en-US" dirty="0"/>
          </a:p>
        </p:txBody>
      </p:sp>
      <p:sp>
        <p:nvSpPr>
          <p:cNvPr id="6" name="Footer Placeholder 5">
            <a:extLst>
              <a:ext uri="{FF2B5EF4-FFF2-40B4-BE49-F238E27FC236}">
                <a16:creationId xmlns:a16="http://schemas.microsoft.com/office/drawing/2014/main" id="{DC4A865C-3D2F-422B-BE43-A53DD0E6CF89}"/>
              </a:ext>
            </a:extLst>
          </p:cNvPr>
          <p:cNvSpPr>
            <a:spLocks noGrp="1"/>
          </p:cNvSpPr>
          <p:nvPr>
            <p:ph type="ftr" sz="quarter" idx="11"/>
          </p:nvPr>
        </p:nvSpPr>
        <p:spPr/>
        <p:txBody>
          <a:bodyPr/>
          <a:lstStyle/>
          <a:p>
            <a:r>
              <a:rPr lang="en-US" dirty="0">
                <a:hlinkClick r:id="rId3"/>
              </a:rPr>
              <a:t>raysmith@alum.mit.edu</a:t>
            </a:r>
            <a:r>
              <a:rPr lang="en-US" dirty="0"/>
              <a:t>	</a:t>
            </a:r>
            <a:r>
              <a:rPr lang="en-US" sz="900" dirty="0">
                <a:solidFill>
                  <a:schemeClr val="accent1"/>
                </a:solidFill>
              </a:rPr>
              <a:t>Session #1  Introduction  Touching on the topic</a:t>
            </a:r>
            <a:endParaRPr lang="en-US" dirty="0">
              <a:solidFill>
                <a:schemeClr val="accent1"/>
              </a:solidFill>
            </a:endParaRPr>
          </a:p>
        </p:txBody>
      </p:sp>
    </p:spTree>
    <p:extLst>
      <p:ext uri="{BB962C8B-B14F-4D97-AF65-F5344CB8AC3E}">
        <p14:creationId xmlns:p14="http://schemas.microsoft.com/office/powerpoint/2010/main" val="8753196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B54292-3700-41F6-9D5E-0E24D101E56D}"/>
              </a:ext>
            </a:extLst>
          </p:cNvPr>
          <p:cNvSpPr>
            <a:spLocks noGrp="1"/>
          </p:cNvSpPr>
          <p:nvPr>
            <p:ph type="title"/>
          </p:nvPr>
        </p:nvSpPr>
        <p:spPr>
          <a:xfrm>
            <a:off x="677334" y="609600"/>
            <a:ext cx="8596668" cy="1905000"/>
          </a:xfrm>
        </p:spPr>
        <p:txBody>
          <a:bodyPr>
            <a:noAutofit/>
          </a:bodyPr>
          <a:lstStyle/>
          <a:p>
            <a:r>
              <a:rPr lang="en-US" sz="5400" dirty="0"/>
              <a:t>Session #1  Introduction</a:t>
            </a:r>
            <a:br>
              <a:rPr lang="en-US" sz="5400" dirty="0"/>
            </a:br>
            <a:r>
              <a:rPr lang="en-US" sz="5400" dirty="0"/>
              <a:t> Touching on the topic</a:t>
            </a:r>
          </a:p>
        </p:txBody>
      </p:sp>
      <p:sp>
        <p:nvSpPr>
          <p:cNvPr id="3" name="Content Placeholder 2">
            <a:extLst>
              <a:ext uri="{FF2B5EF4-FFF2-40B4-BE49-F238E27FC236}">
                <a16:creationId xmlns:a16="http://schemas.microsoft.com/office/drawing/2014/main" id="{CBC3A2E9-F92A-4138-AB56-E45FDFDB918A}"/>
              </a:ext>
            </a:extLst>
          </p:cNvPr>
          <p:cNvSpPr>
            <a:spLocks noGrp="1"/>
          </p:cNvSpPr>
          <p:nvPr>
            <p:ph idx="1"/>
          </p:nvPr>
        </p:nvSpPr>
        <p:spPr>
          <a:xfrm>
            <a:off x="677334" y="3429000"/>
            <a:ext cx="8596668" cy="2612362"/>
          </a:xfrm>
          <a:noFill/>
        </p:spPr>
        <p:txBody>
          <a:bodyPr>
            <a:normAutofit/>
          </a:bodyPr>
          <a:lstStyle/>
          <a:p>
            <a:r>
              <a:rPr lang="en-US" sz="3600" dirty="0"/>
              <a:t>Any questions in general?</a:t>
            </a:r>
          </a:p>
          <a:p>
            <a:pPr marL="0" indent="0">
              <a:buNone/>
            </a:pPr>
            <a:endParaRPr lang="en-US" sz="3600" dirty="0"/>
          </a:p>
          <a:p>
            <a:endParaRPr lang="en-US" sz="3600" dirty="0"/>
          </a:p>
          <a:p>
            <a:pPr marL="0" indent="0">
              <a:buNone/>
            </a:pPr>
            <a:endParaRPr lang="en-US" sz="2800" dirty="0"/>
          </a:p>
        </p:txBody>
      </p:sp>
      <p:sp>
        <p:nvSpPr>
          <p:cNvPr id="4" name="Date Placeholder 3">
            <a:extLst>
              <a:ext uri="{FF2B5EF4-FFF2-40B4-BE49-F238E27FC236}">
                <a16:creationId xmlns:a16="http://schemas.microsoft.com/office/drawing/2014/main" id="{0F3316E3-5F9A-45A5-8DD7-027BC02B2BBE}"/>
              </a:ext>
            </a:extLst>
          </p:cNvPr>
          <p:cNvSpPr>
            <a:spLocks noGrp="1"/>
          </p:cNvSpPr>
          <p:nvPr>
            <p:ph type="dt" sz="half" idx="10"/>
          </p:nvPr>
        </p:nvSpPr>
        <p:spPr>
          <a:xfrm>
            <a:off x="7205133" y="6041362"/>
            <a:ext cx="911939" cy="365125"/>
          </a:xfrm>
        </p:spPr>
        <p:txBody>
          <a:bodyPr/>
          <a:lstStyle/>
          <a:p>
            <a:fld id="{A7119916-CD40-456D-ABE3-55F8822671F7}" type="datetime1">
              <a:rPr lang="en-US" smtClean="0"/>
              <a:t>8/7/2022</a:t>
            </a:fld>
            <a:endParaRPr lang="en-US" dirty="0"/>
          </a:p>
        </p:txBody>
      </p:sp>
      <p:sp>
        <p:nvSpPr>
          <p:cNvPr id="5" name="Footer Placeholder 4">
            <a:extLst>
              <a:ext uri="{FF2B5EF4-FFF2-40B4-BE49-F238E27FC236}">
                <a16:creationId xmlns:a16="http://schemas.microsoft.com/office/drawing/2014/main" id="{13642634-8437-434B-AC71-7CC2B3CC7F8C}"/>
              </a:ext>
            </a:extLst>
          </p:cNvPr>
          <p:cNvSpPr>
            <a:spLocks noGrp="1"/>
          </p:cNvSpPr>
          <p:nvPr>
            <p:ph type="ftr" sz="quarter" idx="11"/>
          </p:nvPr>
        </p:nvSpPr>
        <p:spPr>
          <a:xfrm>
            <a:off x="677334" y="6041362"/>
            <a:ext cx="6297612" cy="365125"/>
          </a:xfrm>
        </p:spPr>
        <p:txBody>
          <a:bodyPr/>
          <a:lstStyle/>
          <a:p>
            <a:r>
              <a:rPr lang="en-US" dirty="0"/>
              <a:t>raysmith@alum.mit.edu</a:t>
            </a:r>
            <a:r>
              <a:rPr lang="en-US" sz="900" dirty="0">
                <a:solidFill>
                  <a:schemeClr val="accent1"/>
                </a:solidFill>
              </a:rPr>
              <a:t>	Session #1  Introduction  Touching on the topic</a:t>
            </a:r>
            <a:endParaRPr lang="en-US" dirty="0"/>
          </a:p>
        </p:txBody>
      </p:sp>
      <p:sp>
        <p:nvSpPr>
          <p:cNvPr id="6" name="Slide Number Placeholder 5">
            <a:extLst>
              <a:ext uri="{FF2B5EF4-FFF2-40B4-BE49-F238E27FC236}">
                <a16:creationId xmlns:a16="http://schemas.microsoft.com/office/drawing/2014/main" id="{F8E54AF8-0519-4022-B91A-AE6F92C7761E}"/>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10</a:t>
            </a:fld>
            <a:endParaRPr lang="en-US" dirty="0"/>
          </a:p>
        </p:txBody>
      </p:sp>
    </p:spTree>
    <p:extLst>
      <p:ext uri="{BB962C8B-B14F-4D97-AF65-F5344CB8AC3E}">
        <p14:creationId xmlns:p14="http://schemas.microsoft.com/office/powerpoint/2010/main" val="3557244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3F481-084B-4D3A-830D-B218EE7CF64E}"/>
              </a:ext>
            </a:extLst>
          </p:cNvPr>
          <p:cNvSpPr>
            <a:spLocks noGrp="1"/>
          </p:cNvSpPr>
          <p:nvPr>
            <p:ph type="title"/>
          </p:nvPr>
        </p:nvSpPr>
        <p:spPr/>
        <p:txBody>
          <a:bodyPr/>
          <a:lstStyle/>
          <a:p>
            <a:pPr algn="ctr"/>
            <a:r>
              <a:rPr lang="en-US" dirty="0"/>
              <a:t>Computer Programming</a:t>
            </a:r>
            <a:br>
              <a:rPr lang="en-US" dirty="0"/>
            </a:br>
            <a:r>
              <a:rPr lang="en-US" dirty="0"/>
              <a:t> Telling the Computer What to Do</a:t>
            </a:r>
          </a:p>
        </p:txBody>
      </p:sp>
      <p:sp>
        <p:nvSpPr>
          <p:cNvPr id="3" name="Content Placeholder 2">
            <a:extLst>
              <a:ext uri="{FF2B5EF4-FFF2-40B4-BE49-F238E27FC236}">
                <a16:creationId xmlns:a16="http://schemas.microsoft.com/office/drawing/2014/main" id="{3C441EBB-110E-4601-AF7B-1001F4428AE9}"/>
              </a:ext>
            </a:extLst>
          </p:cNvPr>
          <p:cNvSpPr>
            <a:spLocks noGrp="1"/>
          </p:cNvSpPr>
          <p:nvPr>
            <p:ph idx="1"/>
          </p:nvPr>
        </p:nvSpPr>
        <p:spPr/>
        <p:txBody>
          <a:bodyPr>
            <a:noAutofit/>
          </a:bodyPr>
          <a:lstStyle/>
          <a:p>
            <a:r>
              <a:rPr lang="en-US" sz="4000" dirty="0"/>
              <a:t>The </a:t>
            </a:r>
            <a:r>
              <a:rPr lang="en-US" sz="4000" dirty="0">
                <a:solidFill>
                  <a:schemeClr val="accent1"/>
                </a:solidFill>
              </a:rPr>
              <a:t>language</a:t>
            </a:r>
            <a:r>
              <a:rPr lang="en-US" sz="4000" dirty="0"/>
              <a:t>, PYTHON,  is a way</a:t>
            </a:r>
          </a:p>
          <a:p>
            <a:pPr lvl="1"/>
            <a:r>
              <a:rPr lang="en-US" sz="4000" dirty="0">
                <a:solidFill>
                  <a:schemeClr val="accent1"/>
                </a:solidFill>
              </a:rPr>
              <a:t>Popular</a:t>
            </a:r>
            <a:r>
              <a:rPr lang="en-US" sz="4000" dirty="0"/>
              <a:t>, </a:t>
            </a:r>
            <a:r>
              <a:rPr lang="en-US" sz="4000" dirty="0">
                <a:solidFill>
                  <a:schemeClr val="accent1"/>
                </a:solidFill>
              </a:rPr>
              <a:t>Powerful</a:t>
            </a:r>
            <a:r>
              <a:rPr lang="en-US" sz="4000" dirty="0"/>
              <a:t>, and </a:t>
            </a:r>
            <a:r>
              <a:rPr lang="en-US" sz="4000" i="1" dirty="0">
                <a:solidFill>
                  <a:schemeClr val="accent1"/>
                </a:solidFill>
              </a:rPr>
              <a:t>EASY</a:t>
            </a:r>
          </a:p>
          <a:p>
            <a:pPr lvl="1"/>
            <a:r>
              <a:rPr lang="en-US" sz="4000" i="1" dirty="0"/>
              <a:t>Like most human languages</a:t>
            </a:r>
          </a:p>
          <a:p>
            <a:pPr lvl="2"/>
            <a:r>
              <a:rPr lang="en-US" sz="4000" i="1" dirty="0">
                <a:solidFill>
                  <a:schemeClr val="accent1"/>
                </a:solidFill>
              </a:rPr>
              <a:t>Don’t have to know it all to do a lot</a:t>
            </a:r>
          </a:p>
        </p:txBody>
      </p:sp>
      <p:sp>
        <p:nvSpPr>
          <p:cNvPr id="4" name="Date Placeholder 3">
            <a:extLst>
              <a:ext uri="{FF2B5EF4-FFF2-40B4-BE49-F238E27FC236}">
                <a16:creationId xmlns:a16="http://schemas.microsoft.com/office/drawing/2014/main" id="{F0296730-4EF1-4515-AD07-88925B769BF2}"/>
              </a:ext>
            </a:extLst>
          </p:cNvPr>
          <p:cNvSpPr>
            <a:spLocks noGrp="1"/>
          </p:cNvSpPr>
          <p:nvPr>
            <p:ph type="dt" sz="half" idx="10"/>
          </p:nvPr>
        </p:nvSpPr>
        <p:spPr>
          <a:xfrm>
            <a:off x="7205133" y="6041362"/>
            <a:ext cx="911939" cy="365125"/>
          </a:xfrm>
        </p:spPr>
        <p:txBody>
          <a:bodyPr/>
          <a:lstStyle/>
          <a:p>
            <a:fld id="{52E41419-A9A0-4E48-99EF-6542B4AE3C79}" type="datetime1">
              <a:rPr lang="en-US" smtClean="0"/>
              <a:t>8/7/2022</a:t>
            </a:fld>
            <a:endParaRPr lang="en-US" dirty="0"/>
          </a:p>
        </p:txBody>
      </p:sp>
      <p:sp>
        <p:nvSpPr>
          <p:cNvPr id="6" name="Slide Number Placeholder 5">
            <a:extLst>
              <a:ext uri="{FF2B5EF4-FFF2-40B4-BE49-F238E27FC236}">
                <a16:creationId xmlns:a16="http://schemas.microsoft.com/office/drawing/2014/main" id="{E354B6E2-DE47-4F16-AEB0-B00CE8E727CE}"/>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11</a:t>
            </a:fld>
            <a:endParaRPr lang="en-US" dirty="0"/>
          </a:p>
        </p:txBody>
      </p:sp>
      <p:sp>
        <p:nvSpPr>
          <p:cNvPr id="7" name="Footer Placeholder 6">
            <a:extLst>
              <a:ext uri="{FF2B5EF4-FFF2-40B4-BE49-F238E27FC236}">
                <a16:creationId xmlns:a16="http://schemas.microsoft.com/office/drawing/2014/main" id="{3EFCDCC0-9987-43A5-BB35-6C2EE7D6F988}"/>
              </a:ext>
            </a:extLst>
          </p:cNvPr>
          <p:cNvSpPr>
            <a:spLocks noGrp="1"/>
          </p:cNvSpPr>
          <p:nvPr>
            <p:ph type="ftr" sz="quarter" idx="11"/>
          </p:nvPr>
        </p:nvSpPr>
        <p:spPr>
          <a:xfrm>
            <a:off x="677334" y="6041362"/>
            <a:ext cx="6297612" cy="365125"/>
          </a:xfrm>
        </p:spPr>
        <p:txBody>
          <a:bodyPr/>
          <a:lstStyle/>
          <a:p>
            <a:r>
              <a:rPr lang="en-US" dirty="0"/>
              <a:t>raysmith@alum.mit.edu</a:t>
            </a:r>
            <a:r>
              <a:rPr lang="en-US" sz="900" dirty="0">
                <a:solidFill>
                  <a:schemeClr val="accent1"/>
                </a:solidFill>
              </a:rPr>
              <a:t>	Session #1  Introduction  Touching on the topic</a:t>
            </a:r>
            <a:endParaRPr lang="en-US" dirty="0"/>
          </a:p>
        </p:txBody>
      </p:sp>
    </p:spTree>
    <p:extLst>
      <p:ext uri="{BB962C8B-B14F-4D97-AF65-F5344CB8AC3E}">
        <p14:creationId xmlns:p14="http://schemas.microsoft.com/office/powerpoint/2010/main" val="2059939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3288E-EE6A-458A-A90A-3DBD81904A99}"/>
              </a:ext>
            </a:extLst>
          </p:cNvPr>
          <p:cNvSpPr>
            <a:spLocks noGrp="1"/>
          </p:cNvSpPr>
          <p:nvPr>
            <p:ph type="title"/>
          </p:nvPr>
        </p:nvSpPr>
        <p:spPr/>
        <p:txBody>
          <a:bodyPr>
            <a:normAutofit fontScale="90000"/>
          </a:bodyPr>
          <a:lstStyle/>
          <a:p>
            <a:pPr algn="ctr"/>
            <a:r>
              <a:rPr lang="en-US" dirty="0"/>
              <a:t>The Python language </a:t>
            </a:r>
            <a:r>
              <a:rPr lang="en-US" sz="3600" dirty="0"/>
              <a:t>– is</a:t>
            </a:r>
            <a:br>
              <a:rPr lang="en-US" sz="3600" dirty="0"/>
            </a:br>
            <a:r>
              <a:rPr lang="en-US" sz="2200" dirty="0"/>
              <a:t>small</a:t>
            </a:r>
            <a:br>
              <a:rPr lang="en-US" sz="3600" dirty="0"/>
            </a:br>
            <a:endParaRPr lang="en-US" dirty="0"/>
          </a:p>
        </p:txBody>
      </p:sp>
      <p:sp>
        <p:nvSpPr>
          <p:cNvPr id="3" name="Content Placeholder 2">
            <a:extLst>
              <a:ext uri="{FF2B5EF4-FFF2-40B4-BE49-F238E27FC236}">
                <a16:creationId xmlns:a16="http://schemas.microsoft.com/office/drawing/2014/main" id="{37079561-2DA1-4279-A25E-16275C3AF2D4}"/>
              </a:ext>
            </a:extLst>
          </p:cNvPr>
          <p:cNvSpPr>
            <a:spLocks noGrp="1"/>
          </p:cNvSpPr>
          <p:nvPr>
            <p:ph idx="1"/>
          </p:nvPr>
        </p:nvSpPr>
        <p:spPr>
          <a:xfrm>
            <a:off x="688534" y="2160589"/>
            <a:ext cx="8596668" cy="3880773"/>
          </a:xfrm>
        </p:spPr>
        <p:txBody>
          <a:bodyPr>
            <a:normAutofit/>
          </a:bodyPr>
          <a:lstStyle/>
          <a:p>
            <a:r>
              <a:rPr lang="en-US" sz="3600" dirty="0"/>
              <a:t>Compared to English, Spanish, French</a:t>
            </a:r>
          </a:p>
          <a:p>
            <a:pPr lvl="1"/>
            <a:r>
              <a:rPr lang="en-US" sz="4000" dirty="0"/>
              <a:t>Lot fewer words, punctuation… </a:t>
            </a:r>
          </a:p>
          <a:p>
            <a:pPr lvl="1"/>
            <a:r>
              <a:rPr lang="en-US" sz="4000" dirty="0"/>
              <a:t>Need to be </a:t>
            </a:r>
            <a:r>
              <a:rPr lang="en-US" sz="4000" dirty="0">
                <a:solidFill>
                  <a:schemeClr val="accent1"/>
                </a:solidFill>
              </a:rPr>
              <a:t>precise</a:t>
            </a:r>
          </a:p>
          <a:p>
            <a:pPr lvl="1"/>
            <a:r>
              <a:rPr lang="en-US" sz="4000" dirty="0"/>
              <a:t>Say </a:t>
            </a:r>
            <a:r>
              <a:rPr lang="en-US" sz="4000" dirty="0">
                <a:solidFill>
                  <a:schemeClr val="accent1"/>
                </a:solidFill>
              </a:rPr>
              <a:t>exactly</a:t>
            </a:r>
            <a:r>
              <a:rPr lang="en-US" sz="4000" dirty="0"/>
              <a:t> what you want</a:t>
            </a:r>
          </a:p>
          <a:p>
            <a:pPr lvl="1"/>
            <a:r>
              <a:rPr lang="en-US" sz="4000" dirty="0"/>
              <a:t>Python can't ask you again</a:t>
            </a:r>
          </a:p>
        </p:txBody>
      </p:sp>
      <p:sp>
        <p:nvSpPr>
          <p:cNvPr id="4" name="Date Placeholder 3">
            <a:extLst>
              <a:ext uri="{FF2B5EF4-FFF2-40B4-BE49-F238E27FC236}">
                <a16:creationId xmlns:a16="http://schemas.microsoft.com/office/drawing/2014/main" id="{DF0F16A6-17DB-4C72-88F1-E9956ABF3F84}"/>
              </a:ext>
            </a:extLst>
          </p:cNvPr>
          <p:cNvSpPr>
            <a:spLocks noGrp="1"/>
          </p:cNvSpPr>
          <p:nvPr>
            <p:ph type="dt" sz="half" idx="10"/>
          </p:nvPr>
        </p:nvSpPr>
        <p:spPr>
          <a:xfrm>
            <a:off x="7205133" y="6041362"/>
            <a:ext cx="911939" cy="365125"/>
          </a:xfrm>
        </p:spPr>
        <p:txBody>
          <a:bodyPr/>
          <a:lstStyle/>
          <a:p>
            <a:fld id="{A7119916-CD40-456D-ABE3-55F8822671F7}" type="datetime1">
              <a:rPr lang="en-US" smtClean="0"/>
              <a:t>8/7/2022</a:t>
            </a:fld>
            <a:endParaRPr lang="en-US" dirty="0"/>
          </a:p>
        </p:txBody>
      </p:sp>
      <p:sp>
        <p:nvSpPr>
          <p:cNvPr id="5" name="Footer Placeholder 4">
            <a:extLst>
              <a:ext uri="{FF2B5EF4-FFF2-40B4-BE49-F238E27FC236}">
                <a16:creationId xmlns:a16="http://schemas.microsoft.com/office/drawing/2014/main" id="{95D10750-CE21-47F1-8682-AC6661F57DB4}"/>
              </a:ext>
            </a:extLst>
          </p:cNvPr>
          <p:cNvSpPr>
            <a:spLocks noGrp="1"/>
          </p:cNvSpPr>
          <p:nvPr>
            <p:ph type="ftr" sz="quarter" idx="11"/>
          </p:nvPr>
        </p:nvSpPr>
        <p:spPr>
          <a:xfrm>
            <a:off x="677334" y="6041362"/>
            <a:ext cx="6297612" cy="365125"/>
          </a:xfrm>
        </p:spPr>
        <p:txBody>
          <a:bodyPr/>
          <a:lstStyle/>
          <a:p>
            <a:r>
              <a:rPr lang="en-US"/>
              <a:t>raysmith@alum.mit.edu</a:t>
            </a:r>
            <a:endParaRPr lang="en-US" dirty="0"/>
          </a:p>
        </p:txBody>
      </p:sp>
      <p:sp>
        <p:nvSpPr>
          <p:cNvPr id="6" name="Slide Number Placeholder 5">
            <a:extLst>
              <a:ext uri="{FF2B5EF4-FFF2-40B4-BE49-F238E27FC236}">
                <a16:creationId xmlns:a16="http://schemas.microsoft.com/office/drawing/2014/main" id="{9D2D4F4E-2801-42D7-927D-04E80D691F10}"/>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12</a:t>
            </a:fld>
            <a:endParaRPr lang="en-US" dirty="0"/>
          </a:p>
        </p:txBody>
      </p:sp>
    </p:spTree>
    <p:extLst>
      <p:ext uri="{BB962C8B-B14F-4D97-AF65-F5344CB8AC3E}">
        <p14:creationId xmlns:p14="http://schemas.microsoft.com/office/powerpoint/2010/main" val="1810869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4A5E0-0A11-4B04-AE87-BCC201BEFE32}"/>
              </a:ext>
            </a:extLst>
          </p:cNvPr>
          <p:cNvSpPr>
            <a:spLocks noGrp="1"/>
          </p:cNvSpPr>
          <p:nvPr>
            <p:ph type="title"/>
          </p:nvPr>
        </p:nvSpPr>
        <p:spPr/>
        <p:txBody>
          <a:bodyPr>
            <a:normAutofit/>
          </a:bodyPr>
          <a:lstStyle/>
          <a:p>
            <a:pPr algn="ctr"/>
            <a:r>
              <a:rPr lang="en-US" sz="5400" dirty="0"/>
              <a:t>Learn by </a:t>
            </a:r>
            <a:r>
              <a:rPr lang="en-US" sz="6600" b="1" dirty="0"/>
              <a:t>DOING</a:t>
            </a:r>
          </a:p>
        </p:txBody>
      </p:sp>
      <p:sp>
        <p:nvSpPr>
          <p:cNvPr id="3" name="Content Placeholder 2">
            <a:extLst>
              <a:ext uri="{FF2B5EF4-FFF2-40B4-BE49-F238E27FC236}">
                <a16:creationId xmlns:a16="http://schemas.microsoft.com/office/drawing/2014/main" id="{93EFB20D-DC17-4635-B45F-E3F0F86C6EDE}"/>
              </a:ext>
            </a:extLst>
          </p:cNvPr>
          <p:cNvSpPr>
            <a:spLocks noGrp="1"/>
          </p:cNvSpPr>
          <p:nvPr>
            <p:ph idx="1"/>
          </p:nvPr>
        </p:nvSpPr>
        <p:spPr/>
        <p:txBody>
          <a:bodyPr>
            <a:normAutofit/>
          </a:bodyPr>
          <a:lstStyle/>
          <a:p>
            <a:pPr lvl="0"/>
            <a:r>
              <a:rPr lang="en-US" sz="4400" dirty="0"/>
              <a:t>Start with readymade programs</a:t>
            </a:r>
            <a:endParaRPr lang="en-US" sz="4400" dirty="0">
              <a:solidFill>
                <a:schemeClr val="accent2"/>
              </a:solidFill>
            </a:endParaRPr>
          </a:p>
          <a:p>
            <a:pPr lvl="1"/>
            <a:r>
              <a:rPr lang="en-US" sz="4400" dirty="0">
                <a:solidFill>
                  <a:schemeClr val="tx1"/>
                </a:solidFill>
              </a:rPr>
              <a:t>Run </a:t>
            </a:r>
            <a:r>
              <a:rPr lang="en-US" sz="4400" dirty="0">
                <a:solidFill>
                  <a:schemeClr val="accent2"/>
                </a:solidFill>
              </a:rPr>
              <a:t>unchanged</a:t>
            </a:r>
            <a:r>
              <a:rPr lang="en-US" sz="4400" dirty="0">
                <a:solidFill>
                  <a:schemeClr val="tx1"/>
                </a:solidFill>
              </a:rPr>
              <a:t> - see results</a:t>
            </a:r>
          </a:p>
          <a:p>
            <a:pPr lvl="1"/>
            <a:r>
              <a:rPr lang="en-US" sz="4400" dirty="0">
                <a:solidFill>
                  <a:schemeClr val="tx1"/>
                </a:solidFill>
              </a:rPr>
              <a:t>Make </a:t>
            </a:r>
            <a:r>
              <a:rPr lang="en-US" sz="4400" dirty="0">
                <a:solidFill>
                  <a:schemeClr val="accent2"/>
                </a:solidFill>
              </a:rPr>
              <a:t>small</a:t>
            </a:r>
            <a:r>
              <a:rPr lang="en-US" sz="4400" dirty="0">
                <a:solidFill>
                  <a:schemeClr val="tx1"/>
                </a:solidFill>
              </a:rPr>
              <a:t> changes</a:t>
            </a:r>
          </a:p>
          <a:p>
            <a:pPr lvl="1"/>
            <a:r>
              <a:rPr lang="en-US" sz="4400" dirty="0">
                <a:solidFill>
                  <a:schemeClr val="tx1"/>
                </a:solidFill>
              </a:rPr>
              <a:t>Run again</a:t>
            </a:r>
          </a:p>
        </p:txBody>
      </p:sp>
      <p:sp>
        <p:nvSpPr>
          <p:cNvPr id="4" name="Date Placeholder 3">
            <a:extLst>
              <a:ext uri="{FF2B5EF4-FFF2-40B4-BE49-F238E27FC236}">
                <a16:creationId xmlns:a16="http://schemas.microsoft.com/office/drawing/2014/main" id="{A903BDC9-0814-4AA6-9895-50902B68BD6C}"/>
              </a:ext>
            </a:extLst>
          </p:cNvPr>
          <p:cNvSpPr>
            <a:spLocks noGrp="1"/>
          </p:cNvSpPr>
          <p:nvPr>
            <p:ph type="dt" sz="half" idx="10"/>
          </p:nvPr>
        </p:nvSpPr>
        <p:spPr>
          <a:xfrm>
            <a:off x="7205133" y="6041362"/>
            <a:ext cx="911939" cy="365125"/>
          </a:xfrm>
        </p:spPr>
        <p:txBody>
          <a:bodyPr/>
          <a:lstStyle/>
          <a:p>
            <a:fld id="{F8F3720D-B69F-4A94-83B7-6D73A5F7EAD8}" type="datetime1">
              <a:rPr lang="en-US" smtClean="0"/>
              <a:t>8/7/2022</a:t>
            </a:fld>
            <a:endParaRPr lang="en-US" dirty="0"/>
          </a:p>
        </p:txBody>
      </p:sp>
      <p:sp>
        <p:nvSpPr>
          <p:cNvPr id="7" name="Footer Placeholder 6">
            <a:extLst>
              <a:ext uri="{FF2B5EF4-FFF2-40B4-BE49-F238E27FC236}">
                <a16:creationId xmlns:a16="http://schemas.microsoft.com/office/drawing/2014/main" id="{4FEC4169-6935-4699-B53D-ED94C7AD714C}"/>
              </a:ext>
            </a:extLst>
          </p:cNvPr>
          <p:cNvSpPr>
            <a:spLocks noGrp="1"/>
          </p:cNvSpPr>
          <p:nvPr>
            <p:ph type="ftr" sz="quarter" idx="11"/>
          </p:nvPr>
        </p:nvSpPr>
        <p:spPr>
          <a:xfrm>
            <a:off x="677334" y="6041362"/>
            <a:ext cx="6297612" cy="365125"/>
          </a:xfrm>
        </p:spPr>
        <p:txBody>
          <a:bodyPr/>
          <a:lstStyle/>
          <a:p>
            <a:r>
              <a:rPr lang="en-US" dirty="0"/>
              <a:t>raysmith@alum.mit.edu</a:t>
            </a:r>
          </a:p>
        </p:txBody>
      </p:sp>
      <p:sp>
        <p:nvSpPr>
          <p:cNvPr id="6" name="Slide Number Placeholder 5">
            <a:extLst>
              <a:ext uri="{FF2B5EF4-FFF2-40B4-BE49-F238E27FC236}">
                <a16:creationId xmlns:a16="http://schemas.microsoft.com/office/drawing/2014/main" id="{19DA09FD-6FF8-43F9-9B99-DE4E9ED6544F}"/>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13</a:t>
            </a:fld>
            <a:endParaRPr lang="en-US" dirty="0"/>
          </a:p>
        </p:txBody>
      </p:sp>
    </p:spTree>
    <p:extLst>
      <p:ext uri="{BB962C8B-B14F-4D97-AF65-F5344CB8AC3E}">
        <p14:creationId xmlns:p14="http://schemas.microsoft.com/office/powerpoint/2010/main" val="4080302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4A5E0-0A11-4B04-AE87-BCC201BEFE32}"/>
              </a:ext>
            </a:extLst>
          </p:cNvPr>
          <p:cNvSpPr>
            <a:spLocks noGrp="1"/>
          </p:cNvSpPr>
          <p:nvPr>
            <p:ph type="title"/>
          </p:nvPr>
        </p:nvSpPr>
        <p:spPr/>
        <p:txBody>
          <a:bodyPr/>
          <a:lstStyle/>
          <a:p>
            <a:pPr lvl="0" algn="ctr"/>
            <a:r>
              <a:rPr lang="en-US" sz="3600" dirty="0">
                <a:solidFill>
                  <a:schemeClr val="accent2"/>
                </a:solidFill>
              </a:rPr>
              <a:t>IDLE</a:t>
            </a:r>
            <a:br>
              <a:rPr lang="en-US" sz="3600" dirty="0">
                <a:solidFill>
                  <a:schemeClr val="accent2"/>
                </a:solidFill>
              </a:rPr>
            </a:br>
            <a:r>
              <a:rPr lang="en-US" sz="3600" dirty="0"/>
              <a:t>Python's built in Learning Tool</a:t>
            </a:r>
            <a:endParaRPr lang="en-US" sz="3600" dirty="0">
              <a:solidFill>
                <a:schemeClr val="accent2"/>
              </a:solidFill>
            </a:endParaRPr>
          </a:p>
        </p:txBody>
      </p:sp>
      <p:sp>
        <p:nvSpPr>
          <p:cNvPr id="3" name="Content Placeholder 2">
            <a:extLst>
              <a:ext uri="{FF2B5EF4-FFF2-40B4-BE49-F238E27FC236}">
                <a16:creationId xmlns:a16="http://schemas.microsoft.com/office/drawing/2014/main" id="{93EFB20D-DC17-4635-B45F-E3F0F86C6EDE}"/>
              </a:ext>
            </a:extLst>
          </p:cNvPr>
          <p:cNvSpPr>
            <a:spLocks noGrp="1"/>
          </p:cNvSpPr>
          <p:nvPr>
            <p:ph idx="1"/>
          </p:nvPr>
        </p:nvSpPr>
        <p:spPr/>
        <p:txBody>
          <a:bodyPr>
            <a:noAutofit/>
          </a:bodyPr>
          <a:lstStyle/>
          <a:p>
            <a:pPr lvl="1"/>
            <a:r>
              <a:rPr lang="en-US" sz="4000" dirty="0">
                <a:solidFill>
                  <a:schemeClr val="accent2"/>
                </a:solidFill>
              </a:rPr>
              <a:t>I</a:t>
            </a:r>
            <a:r>
              <a:rPr lang="en-US" sz="4000" dirty="0">
                <a:solidFill>
                  <a:schemeClr val="tx1"/>
                </a:solidFill>
              </a:rPr>
              <a:t>ntegrated</a:t>
            </a:r>
            <a:r>
              <a:rPr lang="en-US" sz="4000" dirty="0">
                <a:solidFill>
                  <a:schemeClr val="accent2"/>
                </a:solidFill>
              </a:rPr>
              <a:t> D</a:t>
            </a:r>
            <a:r>
              <a:rPr lang="en-US" sz="4000" dirty="0">
                <a:solidFill>
                  <a:schemeClr val="tx1"/>
                </a:solidFill>
              </a:rPr>
              <a:t>evelopment and</a:t>
            </a:r>
            <a:r>
              <a:rPr lang="en-US" sz="4000" dirty="0">
                <a:solidFill>
                  <a:schemeClr val="accent2"/>
                </a:solidFill>
              </a:rPr>
              <a:t> L</a:t>
            </a:r>
            <a:r>
              <a:rPr lang="en-US" sz="4000" dirty="0">
                <a:solidFill>
                  <a:schemeClr val="tx1"/>
                </a:solidFill>
              </a:rPr>
              <a:t>earning</a:t>
            </a:r>
            <a:r>
              <a:rPr lang="en-US" sz="4000" dirty="0">
                <a:solidFill>
                  <a:schemeClr val="accent2"/>
                </a:solidFill>
              </a:rPr>
              <a:t> E</a:t>
            </a:r>
            <a:r>
              <a:rPr lang="en-US" sz="4000" dirty="0">
                <a:solidFill>
                  <a:schemeClr val="tx1"/>
                </a:solidFill>
              </a:rPr>
              <a:t>nvironment</a:t>
            </a:r>
          </a:p>
          <a:p>
            <a:pPr lvl="1"/>
            <a:r>
              <a:rPr lang="en-US" sz="4000" dirty="0">
                <a:solidFill>
                  <a:schemeClr val="tx1"/>
                </a:solidFill>
              </a:rPr>
              <a:t>Interactive execution</a:t>
            </a:r>
          </a:p>
          <a:p>
            <a:pPr lvl="1"/>
            <a:r>
              <a:rPr lang="en-US" sz="4000" dirty="0">
                <a:solidFill>
                  <a:schemeClr val="tx1"/>
                </a:solidFill>
              </a:rPr>
              <a:t>Program Edit and Run</a:t>
            </a:r>
          </a:p>
          <a:p>
            <a:pPr lvl="1"/>
            <a:r>
              <a:rPr lang="en-US" sz="4000" dirty="0">
                <a:solidFill>
                  <a:schemeClr val="tx1"/>
                </a:solidFill>
              </a:rPr>
              <a:t>Documentation, Examples, Help</a:t>
            </a:r>
          </a:p>
        </p:txBody>
      </p:sp>
      <p:sp>
        <p:nvSpPr>
          <p:cNvPr id="4" name="Date Placeholder 3">
            <a:extLst>
              <a:ext uri="{FF2B5EF4-FFF2-40B4-BE49-F238E27FC236}">
                <a16:creationId xmlns:a16="http://schemas.microsoft.com/office/drawing/2014/main" id="{A903BDC9-0814-4AA6-9895-50902B68BD6C}"/>
              </a:ext>
            </a:extLst>
          </p:cNvPr>
          <p:cNvSpPr>
            <a:spLocks noGrp="1"/>
          </p:cNvSpPr>
          <p:nvPr>
            <p:ph type="dt" sz="half" idx="10"/>
          </p:nvPr>
        </p:nvSpPr>
        <p:spPr>
          <a:xfrm>
            <a:off x="7205133" y="6041362"/>
            <a:ext cx="911939" cy="365125"/>
          </a:xfrm>
        </p:spPr>
        <p:txBody>
          <a:bodyPr/>
          <a:lstStyle/>
          <a:p>
            <a:fld id="{F8F3720D-B69F-4A94-83B7-6D73A5F7EAD8}" type="datetime1">
              <a:rPr lang="en-US" smtClean="0"/>
              <a:t>8/7/2022</a:t>
            </a:fld>
            <a:endParaRPr lang="en-US" dirty="0"/>
          </a:p>
        </p:txBody>
      </p:sp>
      <p:sp>
        <p:nvSpPr>
          <p:cNvPr id="7" name="Footer Placeholder 6">
            <a:extLst>
              <a:ext uri="{FF2B5EF4-FFF2-40B4-BE49-F238E27FC236}">
                <a16:creationId xmlns:a16="http://schemas.microsoft.com/office/drawing/2014/main" id="{4FEC4169-6935-4699-B53D-ED94C7AD714C}"/>
              </a:ext>
            </a:extLst>
          </p:cNvPr>
          <p:cNvSpPr>
            <a:spLocks noGrp="1"/>
          </p:cNvSpPr>
          <p:nvPr>
            <p:ph type="ftr" sz="quarter" idx="11"/>
          </p:nvPr>
        </p:nvSpPr>
        <p:spPr>
          <a:xfrm>
            <a:off x="677334" y="6041362"/>
            <a:ext cx="6297612" cy="365125"/>
          </a:xfrm>
        </p:spPr>
        <p:txBody>
          <a:bodyPr/>
          <a:lstStyle/>
          <a:p>
            <a:r>
              <a:rPr lang="en-US" dirty="0"/>
              <a:t>raysmith@alum.mit.edu</a:t>
            </a:r>
          </a:p>
        </p:txBody>
      </p:sp>
      <p:sp>
        <p:nvSpPr>
          <p:cNvPr id="6" name="Slide Number Placeholder 5">
            <a:extLst>
              <a:ext uri="{FF2B5EF4-FFF2-40B4-BE49-F238E27FC236}">
                <a16:creationId xmlns:a16="http://schemas.microsoft.com/office/drawing/2014/main" id="{19DA09FD-6FF8-43F9-9B99-DE4E9ED6544F}"/>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14</a:t>
            </a:fld>
            <a:endParaRPr lang="en-US" dirty="0"/>
          </a:p>
        </p:txBody>
      </p:sp>
    </p:spTree>
    <p:extLst>
      <p:ext uri="{BB962C8B-B14F-4D97-AF65-F5344CB8AC3E}">
        <p14:creationId xmlns:p14="http://schemas.microsoft.com/office/powerpoint/2010/main" val="2175771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4A5E0-0A11-4B04-AE87-BCC201BEFE32}"/>
              </a:ext>
            </a:extLst>
          </p:cNvPr>
          <p:cNvSpPr>
            <a:spLocks noGrp="1"/>
          </p:cNvSpPr>
          <p:nvPr>
            <p:ph type="title"/>
          </p:nvPr>
        </p:nvSpPr>
        <p:spPr/>
        <p:txBody>
          <a:bodyPr/>
          <a:lstStyle/>
          <a:p>
            <a:pPr lvl="0" algn="ctr"/>
            <a:r>
              <a:rPr lang="en-US" sz="3600" dirty="0">
                <a:solidFill>
                  <a:schemeClr val="accent2"/>
                </a:solidFill>
              </a:rPr>
              <a:t>IDLE</a:t>
            </a:r>
            <a:br>
              <a:rPr lang="en-US" sz="3600" dirty="0">
                <a:solidFill>
                  <a:schemeClr val="accent2"/>
                </a:solidFill>
              </a:rPr>
            </a:br>
            <a:r>
              <a:rPr lang="en-US" sz="3600" dirty="0"/>
              <a:t>IDLE Shell – A sandbox for exploration</a:t>
            </a:r>
            <a:endParaRPr lang="en-US" sz="3600" dirty="0">
              <a:solidFill>
                <a:schemeClr val="accent2"/>
              </a:solidFill>
            </a:endParaRPr>
          </a:p>
        </p:txBody>
      </p:sp>
      <p:sp>
        <p:nvSpPr>
          <p:cNvPr id="3" name="Content Placeholder 2">
            <a:extLst>
              <a:ext uri="{FF2B5EF4-FFF2-40B4-BE49-F238E27FC236}">
                <a16:creationId xmlns:a16="http://schemas.microsoft.com/office/drawing/2014/main" id="{93EFB20D-DC17-4635-B45F-E3F0F86C6EDE}"/>
              </a:ext>
            </a:extLst>
          </p:cNvPr>
          <p:cNvSpPr>
            <a:spLocks noGrp="1"/>
          </p:cNvSpPr>
          <p:nvPr>
            <p:ph idx="1"/>
          </p:nvPr>
        </p:nvSpPr>
        <p:spPr>
          <a:xfrm>
            <a:off x="677334" y="1718631"/>
            <a:ext cx="8596668" cy="4322731"/>
          </a:xfrm>
        </p:spPr>
        <p:txBody>
          <a:bodyPr>
            <a:noAutofit/>
          </a:bodyPr>
          <a:lstStyle/>
          <a:p>
            <a:pPr marL="457200" lvl="1" indent="0">
              <a:buNone/>
            </a:pPr>
            <a:r>
              <a:rPr lang="en-US" sz="4000" b="1" dirty="0">
                <a:solidFill>
                  <a:schemeClr val="tx1"/>
                </a:solidFill>
              </a:rPr>
              <a:t>Python 3.10.2 …</a:t>
            </a:r>
          </a:p>
          <a:p>
            <a:pPr marL="457200" lvl="1" indent="0">
              <a:buNone/>
            </a:pPr>
            <a:r>
              <a:rPr lang="en-US" sz="4000" b="1" dirty="0">
                <a:solidFill>
                  <a:schemeClr val="tx1"/>
                </a:solidFill>
              </a:rPr>
              <a:t>Type "help", …</a:t>
            </a:r>
          </a:p>
          <a:p>
            <a:pPr marL="457200" lvl="1" indent="0">
              <a:buNone/>
            </a:pPr>
            <a:r>
              <a:rPr lang="en-US" sz="4000" b="1" dirty="0">
                <a:solidFill>
                  <a:schemeClr val="accent3"/>
                </a:solidFill>
              </a:rPr>
              <a:t>&gt;&gt;&gt;</a:t>
            </a:r>
            <a:r>
              <a:rPr lang="en-US" sz="4000" b="1" dirty="0">
                <a:solidFill>
                  <a:schemeClr val="tx1"/>
                </a:solidFill>
              </a:rPr>
              <a:t> 2+2</a:t>
            </a:r>
          </a:p>
          <a:p>
            <a:pPr marL="457200" lvl="1" indent="0">
              <a:buNone/>
            </a:pPr>
            <a:r>
              <a:rPr lang="en-US" sz="4000" b="1" dirty="0">
                <a:solidFill>
                  <a:srgbClr val="0070C0"/>
                </a:solidFill>
              </a:rPr>
              <a:t>4</a:t>
            </a:r>
          </a:p>
          <a:p>
            <a:pPr marL="457200" lvl="1" indent="0">
              <a:buNone/>
            </a:pPr>
            <a:r>
              <a:rPr lang="en-US" sz="4000" b="1" dirty="0">
                <a:solidFill>
                  <a:schemeClr val="accent3"/>
                </a:solidFill>
              </a:rPr>
              <a:t>&gt;&gt;&gt; </a:t>
            </a:r>
            <a:r>
              <a:rPr lang="en-US" sz="4000" b="1" dirty="0">
                <a:solidFill>
                  <a:schemeClr val="tx1"/>
                </a:solidFill>
              </a:rPr>
              <a:t>1**3 + 12**3 == 9**3 + 10**3</a:t>
            </a:r>
          </a:p>
          <a:p>
            <a:pPr marL="457200" lvl="1" indent="0">
              <a:buNone/>
            </a:pPr>
            <a:r>
              <a:rPr lang="en-US" sz="4000" b="1" dirty="0">
                <a:solidFill>
                  <a:srgbClr val="0070C0"/>
                </a:solidFill>
              </a:rPr>
              <a:t>True</a:t>
            </a:r>
          </a:p>
        </p:txBody>
      </p:sp>
      <p:sp>
        <p:nvSpPr>
          <p:cNvPr id="4" name="Date Placeholder 3">
            <a:extLst>
              <a:ext uri="{FF2B5EF4-FFF2-40B4-BE49-F238E27FC236}">
                <a16:creationId xmlns:a16="http://schemas.microsoft.com/office/drawing/2014/main" id="{A903BDC9-0814-4AA6-9895-50902B68BD6C}"/>
              </a:ext>
            </a:extLst>
          </p:cNvPr>
          <p:cNvSpPr>
            <a:spLocks noGrp="1"/>
          </p:cNvSpPr>
          <p:nvPr>
            <p:ph type="dt" sz="half" idx="10"/>
          </p:nvPr>
        </p:nvSpPr>
        <p:spPr>
          <a:xfrm>
            <a:off x="7205133" y="6041362"/>
            <a:ext cx="911939" cy="365125"/>
          </a:xfrm>
        </p:spPr>
        <p:txBody>
          <a:bodyPr/>
          <a:lstStyle/>
          <a:p>
            <a:fld id="{F8F3720D-B69F-4A94-83B7-6D73A5F7EAD8}" type="datetime1">
              <a:rPr lang="en-US" smtClean="0"/>
              <a:t>8/7/2022</a:t>
            </a:fld>
            <a:endParaRPr lang="en-US" dirty="0"/>
          </a:p>
        </p:txBody>
      </p:sp>
      <p:sp>
        <p:nvSpPr>
          <p:cNvPr id="7" name="Footer Placeholder 6">
            <a:extLst>
              <a:ext uri="{FF2B5EF4-FFF2-40B4-BE49-F238E27FC236}">
                <a16:creationId xmlns:a16="http://schemas.microsoft.com/office/drawing/2014/main" id="{4FEC4169-6935-4699-B53D-ED94C7AD714C}"/>
              </a:ext>
            </a:extLst>
          </p:cNvPr>
          <p:cNvSpPr>
            <a:spLocks noGrp="1"/>
          </p:cNvSpPr>
          <p:nvPr>
            <p:ph type="ftr" sz="quarter" idx="11"/>
          </p:nvPr>
        </p:nvSpPr>
        <p:spPr>
          <a:xfrm>
            <a:off x="677334" y="6041362"/>
            <a:ext cx="6297612" cy="365125"/>
          </a:xfrm>
        </p:spPr>
        <p:txBody>
          <a:bodyPr/>
          <a:lstStyle/>
          <a:p>
            <a:r>
              <a:rPr lang="en-US" dirty="0"/>
              <a:t>raysmith@alum.mit.edu</a:t>
            </a:r>
          </a:p>
        </p:txBody>
      </p:sp>
      <p:sp>
        <p:nvSpPr>
          <p:cNvPr id="6" name="Slide Number Placeholder 5">
            <a:extLst>
              <a:ext uri="{FF2B5EF4-FFF2-40B4-BE49-F238E27FC236}">
                <a16:creationId xmlns:a16="http://schemas.microsoft.com/office/drawing/2014/main" id="{19DA09FD-6FF8-43F9-9B99-DE4E9ED6544F}"/>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15</a:t>
            </a:fld>
            <a:endParaRPr lang="en-US" dirty="0"/>
          </a:p>
        </p:txBody>
      </p:sp>
    </p:spTree>
    <p:extLst>
      <p:ext uri="{BB962C8B-B14F-4D97-AF65-F5344CB8AC3E}">
        <p14:creationId xmlns:p14="http://schemas.microsoft.com/office/powerpoint/2010/main" val="1743670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A3B7D-9381-43ED-A32C-2277435F2CDD}"/>
              </a:ext>
            </a:extLst>
          </p:cNvPr>
          <p:cNvSpPr>
            <a:spLocks noGrp="1"/>
          </p:cNvSpPr>
          <p:nvPr>
            <p:ph type="title"/>
          </p:nvPr>
        </p:nvSpPr>
        <p:spPr>
          <a:xfrm>
            <a:off x="677334" y="609600"/>
            <a:ext cx="8596668" cy="933450"/>
          </a:xfrm>
        </p:spPr>
        <p:txBody>
          <a:bodyPr/>
          <a:lstStyle/>
          <a:p>
            <a:r>
              <a:rPr lang="en-US" dirty="0"/>
              <a:t>IDLE </a:t>
            </a:r>
            <a:r>
              <a:rPr lang="en-US" sz="2800" dirty="0"/>
              <a:t>– </a:t>
            </a:r>
            <a:r>
              <a:rPr lang="en-US" sz="4000" dirty="0"/>
              <a:t>IF/WHEN I change my mind…</a:t>
            </a:r>
          </a:p>
        </p:txBody>
      </p:sp>
      <p:sp>
        <p:nvSpPr>
          <p:cNvPr id="3" name="Content Placeholder 2">
            <a:extLst>
              <a:ext uri="{FF2B5EF4-FFF2-40B4-BE49-F238E27FC236}">
                <a16:creationId xmlns:a16="http://schemas.microsoft.com/office/drawing/2014/main" id="{1D81E776-9422-4365-A33A-3CCD46A05CC3}"/>
              </a:ext>
            </a:extLst>
          </p:cNvPr>
          <p:cNvSpPr>
            <a:spLocks noGrp="1"/>
          </p:cNvSpPr>
          <p:nvPr>
            <p:ph idx="1"/>
          </p:nvPr>
        </p:nvSpPr>
        <p:spPr>
          <a:xfrm>
            <a:off x="803064" y="1488613"/>
            <a:ext cx="8596668" cy="3880773"/>
          </a:xfrm>
        </p:spPr>
        <p:txBody>
          <a:bodyPr>
            <a:noAutofit/>
          </a:bodyPr>
          <a:lstStyle/>
          <a:p>
            <a:pPr lvl="1"/>
            <a:r>
              <a:rPr lang="en-US" sz="3400" dirty="0"/>
              <a:t>Redo a line by "up arrow" to line</a:t>
            </a:r>
          </a:p>
          <a:p>
            <a:pPr lvl="2"/>
            <a:r>
              <a:rPr lang="en-US" sz="3000" dirty="0"/>
              <a:t>then press ENTER, then make changes</a:t>
            </a:r>
          </a:p>
          <a:p>
            <a:pPr lvl="1"/>
            <a:r>
              <a:rPr lang="en-US" sz="3800" dirty="0"/>
              <a:t>ALT-P(Cth-P on MAC) will "open" last command for changes</a:t>
            </a:r>
          </a:p>
          <a:p>
            <a:pPr lvl="1"/>
            <a:r>
              <a:rPr lang="en-US" sz="3400" dirty="0"/>
              <a:t>After changing code, press ENTER to execute changed command </a:t>
            </a:r>
            <a:r>
              <a:rPr lang="en-US" sz="3400" dirty="0">
                <a:solidFill>
                  <a:schemeClr val="bg1">
                    <a:lumMod val="75000"/>
                  </a:schemeClr>
                </a:solidFill>
              </a:rPr>
              <a:t>(twice if part of a compound statement)</a:t>
            </a:r>
          </a:p>
        </p:txBody>
      </p:sp>
      <p:sp>
        <p:nvSpPr>
          <p:cNvPr id="4" name="Date Placeholder 3">
            <a:extLst>
              <a:ext uri="{FF2B5EF4-FFF2-40B4-BE49-F238E27FC236}">
                <a16:creationId xmlns:a16="http://schemas.microsoft.com/office/drawing/2014/main" id="{F2834057-1D33-411A-BE2E-189ADCD4DF02}"/>
              </a:ext>
            </a:extLst>
          </p:cNvPr>
          <p:cNvSpPr>
            <a:spLocks noGrp="1"/>
          </p:cNvSpPr>
          <p:nvPr>
            <p:ph type="dt" sz="half" idx="10"/>
          </p:nvPr>
        </p:nvSpPr>
        <p:spPr/>
        <p:txBody>
          <a:bodyPr/>
          <a:lstStyle/>
          <a:p>
            <a:fld id="{0B07C6D0-642C-4A40-B0F1-13ED56048173}" type="datetime1">
              <a:rPr lang="en-US" smtClean="0"/>
              <a:t>8/7/2022</a:t>
            </a:fld>
            <a:endParaRPr lang="en-US" dirty="0"/>
          </a:p>
        </p:txBody>
      </p:sp>
      <p:sp>
        <p:nvSpPr>
          <p:cNvPr id="7" name="Footer Placeholder 6">
            <a:extLst>
              <a:ext uri="{FF2B5EF4-FFF2-40B4-BE49-F238E27FC236}">
                <a16:creationId xmlns:a16="http://schemas.microsoft.com/office/drawing/2014/main" id="{FD1D6018-04FB-4D4B-8481-8BDBCB82B3A2}"/>
              </a:ext>
            </a:extLst>
          </p:cNvPr>
          <p:cNvSpPr>
            <a:spLocks noGrp="1"/>
          </p:cNvSpPr>
          <p:nvPr>
            <p:ph type="ftr" sz="quarter" idx="11"/>
          </p:nvPr>
        </p:nvSpPr>
        <p:spPr/>
        <p:txBody>
          <a:bodyPr/>
          <a:lstStyle/>
          <a:p>
            <a:r>
              <a:rPr lang="en-US" dirty="0"/>
              <a:t>raysmith@alum.mit.edu</a:t>
            </a:r>
          </a:p>
        </p:txBody>
      </p:sp>
      <p:sp>
        <p:nvSpPr>
          <p:cNvPr id="6" name="Slide Number Placeholder 5">
            <a:extLst>
              <a:ext uri="{FF2B5EF4-FFF2-40B4-BE49-F238E27FC236}">
                <a16:creationId xmlns:a16="http://schemas.microsoft.com/office/drawing/2014/main" id="{F4ECCAD4-12C8-4A68-9A85-D8DAB02AC562}"/>
              </a:ext>
            </a:extLst>
          </p:cNvPr>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36109286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A3B7D-9381-43ED-A32C-2277435F2CDD}"/>
              </a:ext>
            </a:extLst>
          </p:cNvPr>
          <p:cNvSpPr>
            <a:spLocks noGrp="1"/>
          </p:cNvSpPr>
          <p:nvPr>
            <p:ph type="title"/>
          </p:nvPr>
        </p:nvSpPr>
        <p:spPr/>
        <p:txBody>
          <a:bodyPr>
            <a:noAutofit/>
          </a:bodyPr>
          <a:lstStyle/>
          <a:p>
            <a:pPr algn="ctr"/>
            <a:br>
              <a:rPr lang="en-US" sz="4800" dirty="0"/>
            </a:br>
            <a:r>
              <a:rPr lang="en-US" sz="4800" dirty="0">
                <a:solidFill>
                  <a:srgbClr val="00B050"/>
                </a:solidFill>
              </a:rPr>
              <a:t>Python Code Files</a:t>
            </a:r>
            <a:br>
              <a:rPr lang="en-US" sz="4800" dirty="0"/>
            </a:br>
            <a:endParaRPr lang="en-US" sz="4800" dirty="0"/>
          </a:p>
        </p:txBody>
      </p:sp>
      <p:sp>
        <p:nvSpPr>
          <p:cNvPr id="3" name="Content Placeholder 2">
            <a:extLst>
              <a:ext uri="{FF2B5EF4-FFF2-40B4-BE49-F238E27FC236}">
                <a16:creationId xmlns:a16="http://schemas.microsoft.com/office/drawing/2014/main" id="{1D81E776-9422-4365-A33A-3CCD46A05CC3}"/>
              </a:ext>
            </a:extLst>
          </p:cNvPr>
          <p:cNvSpPr>
            <a:spLocks noGrp="1"/>
          </p:cNvSpPr>
          <p:nvPr>
            <p:ph idx="1"/>
          </p:nvPr>
        </p:nvSpPr>
        <p:spPr>
          <a:xfrm>
            <a:off x="677334" y="2160589"/>
            <a:ext cx="9109604" cy="3880773"/>
          </a:xfrm>
        </p:spPr>
        <p:txBody>
          <a:bodyPr>
            <a:noAutofit/>
          </a:bodyPr>
          <a:lstStyle/>
          <a:p>
            <a:pPr marL="0" indent="0">
              <a:buNone/>
            </a:pPr>
            <a:r>
              <a:rPr lang="en-US" sz="4400" i="1" dirty="0"/>
              <a:t>&gt;&gt;&gt; IDLE shell</a:t>
            </a:r>
          </a:p>
          <a:p>
            <a:r>
              <a:rPr lang="en-US" sz="4400" i="1" dirty="0"/>
              <a:t> </a:t>
            </a:r>
            <a:r>
              <a:rPr lang="en-US" sz="4400" b="1" i="1" dirty="0"/>
              <a:t>GREAT</a:t>
            </a:r>
            <a:r>
              <a:rPr lang="en-US" sz="4400" i="1" dirty="0"/>
              <a:t> for short/simple/one-time testing</a:t>
            </a:r>
          </a:p>
          <a:p>
            <a:r>
              <a:rPr lang="en-US" sz="4400" i="1" dirty="0"/>
              <a:t> </a:t>
            </a:r>
            <a:r>
              <a:rPr lang="en-US" sz="4400" b="1" i="1" dirty="0"/>
              <a:t>NOT</a:t>
            </a:r>
            <a:r>
              <a:rPr lang="en-US" sz="4400" i="1" dirty="0"/>
              <a:t> </a:t>
            </a:r>
            <a:r>
              <a:rPr lang="en-US" sz="4400" b="1" i="1" dirty="0"/>
              <a:t>as GREAT </a:t>
            </a:r>
            <a:r>
              <a:rPr lang="en-US" sz="4400" i="1" dirty="0"/>
              <a:t>for longer/complex/reuse</a:t>
            </a:r>
          </a:p>
          <a:p>
            <a:endParaRPr lang="en-US" sz="2800" i="1" dirty="0"/>
          </a:p>
        </p:txBody>
      </p:sp>
      <p:sp>
        <p:nvSpPr>
          <p:cNvPr id="4" name="Date Placeholder 3">
            <a:extLst>
              <a:ext uri="{FF2B5EF4-FFF2-40B4-BE49-F238E27FC236}">
                <a16:creationId xmlns:a16="http://schemas.microsoft.com/office/drawing/2014/main" id="{F2834057-1D33-411A-BE2E-189ADCD4DF02}"/>
              </a:ext>
            </a:extLst>
          </p:cNvPr>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B07C6D0-642C-4A40-B0F1-13ED56048173}" type="datetime1">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8/7/2022</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7" name="Footer Placeholder 6">
            <a:extLst>
              <a:ext uri="{FF2B5EF4-FFF2-40B4-BE49-F238E27FC236}">
                <a16:creationId xmlns:a16="http://schemas.microsoft.com/office/drawing/2014/main" id="{FD1D6018-04FB-4D4B-8481-8BDBCB82B3A2}"/>
              </a:ext>
            </a:extLst>
          </p:cNvPr>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rPr>
              <a:t>raysmith@alum.mit.edu</a:t>
            </a:r>
          </a:p>
        </p:txBody>
      </p:sp>
      <p:sp>
        <p:nvSpPr>
          <p:cNvPr id="6" name="Slide Number Placeholder 5">
            <a:extLst>
              <a:ext uri="{FF2B5EF4-FFF2-40B4-BE49-F238E27FC236}">
                <a16:creationId xmlns:a16="http://schemas.microsoft.com/office/drawing/2014/main" id="{F4ECCAD4-12C8-4A68-9A85-D8DAB02AC562}"/>
              </a:ext>
            </a:extLst>
          </p:cNvPr>
          <p:cNvSpPr>
            <a:spLocks noGrp="1"/>
          </p:cNvSpPr>
          <p:nvPr>
            <p:ph type="sldNum" sz="quarter" idx="12"/>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9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9527734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A3B7D-9381-43ED-A32C-2277435F2CDD}"/>
              </a:ext>
            </a:extLst>
          </p:cNvPr>
          <p:cNvSpPr>
            <a:spLocks noGrp="1"/>
          </p:cNvSpPr>
          <p:nvPr>
            <p:ph type="title"/>
          </p:nvPr>
        </p:nvSpPr>
        <p:spPr/>
        <p:txBody>
          <a:bodyPr/>
          <a:lstStyle/>
          <a:p>
            <a:pPr algn="ctr"/>
            <a:r>
              <a:rPr lang="en-US" dirty="0"/>
              <a:t>A Quick Look</a:t>
            </a:r>
            <a:br>
              <a:rPr lang="en-US" dirty="0"/>
            </a:br>
            <a:r>
              <a:rPr lang="en-US" dirty="0"/>
              <a:t>Samples to Run Now - Change Later</a:t>
            </a:r>
          </a:p>
        </p:txBody>
      </p:sp>
      <p:sp>
        <p:nvSpPr>
          <p:cNvPr id="3" name="Content Placeholder 2">
            <a:extLst>
              <a:ext uri="{FF2B5EF4-FFF2-40B4-BE49-F238E27FC236}">
                <a16:creationId xmlns:a16="http://schemas.microsoft.com/office/drawing/2014/main" id="{1D81E776-9422-4365-A33A-3CCD46A05CC3}"/>
              </a:ext>
            </a:extLst>
          </p:cNvPr>
          <p:cNvSpPr>
            <a:spLocks noGrp="1"/>
          </p:cNvSpPr>
          <p:nvPr>
            <p:ph idx="1"/>
          </p:nvPr>
        </p:nvSpPr>
        <p:spPr>
          <a:xfrm>
            <a:off x="677333" y="4457700"/>
            <a:ext cx="9740295" cy="1583662"/>
          </a:xfrm>
        </p:spPr>
        <p:txBody>
          <a:bodyPr>
            <a:noAutofit/>
          </a:bodyPr>
          <a:lstStyle/>
          <a:p>
            <a:r>
              <a:rPr lang="en-US" sz="3200" dirty="0">
                <a:sym typeface="Wingdings" panose="05000000000000000000" pitchFamily="2" charset="2"/>
              </a:rPr>
              <a:t>File  Open</a:t>
            </a:r>
          </a:p>
          <a:p>
            <a:pPr marL="0" indent="0">
              <a:buNone/>
            </a:pPr>
            <a:r>
              <a:rPr lang="en-US" sz="3200" dirty="0">
                <a:sym typeface="Wingdings" panose="05000000000000000000" pitchFamily="2" charset="2"/>
              </a:rPr>
              <a:t>	… /intro_prog/presentation/</a:t>
            </a:r>
          </a:p>
          <a:p>
            <a:pPr marL="0" indent="0">
              <a:buNone/>
            </a:pPr>
            <a:r>
              <a:rPr lang="en-US" sz="3200" dirty="0">
                <a:sym typeface="Wingdings" panose="05000000000000000000" pitchFamily="2" charset="2"/>
              </a:rPr>
              <a:t>Class_1_Intro…/samples/hello_world.py</a:t>
            </a:r>
          </a:p>
          <a:p>
            <a:endParaRPr lang="en-US" sz="3600" dirty="0">
              <a:sym typeface="Wingdings" panose="05000000000000000000" pitchFamily="2" charset="2"/>
            </a:endParaRPr>
          </a:p>
        </p:txBody>
      </p:sp>
      <p:sp>
        <p:nvSpPr>
          <p:cNvPr id="4" name="Date Placeholder 3">
            <a:extLst>
              <a:ext uri="{FF2B5EF4-FFF2-40B4-BE49-F238E27FC236}">
                <a16:creationId xmlns:a16="http://schemas.microsoft.com/office/drawing/2014/main" id="{F2834057-1D33-411A-BE2E-189ADCD4DF02}"/>
              </a:ext>
            </a:extLst>
          </p:cNvPr>
          <p:cNvSpPr>
            <a:spLocks noGrp="1"/>
          </p:cNvSpPr>
          <p:nvPr>
            <p:ph type="dt" sz="half" idx="10"/>
          </p:nvPr>
        </p:nvSpPr>
        <p:spPr>
          <a:xfrm>
            <a:off x="6658723" y="6041361"/>
            <a:ext cx="911939" cy="365125"/>
          </a:xfrm>
        </p:spPr>
        <p:txBody>
          <a:bodyPr/>
          <a:lstStyle/>
          <a:p>
            <a:fld id="{0B07C6D0-642C-4A40-B0F1-13ED56048173}" type="datetime1">
              <a:rPr lang="en-US" smtClean="0"/>
              <a:t>8/7/2022</a:t>
            </a:fld>
            <a:endParaRPr lang="en-US" dirty="0"/>
          </a:p>
        </p:txBody>
      </p:sp>
      <p:sp>
        <p:nvSpPr>
          <p:cNvPr id="6" name="Slide Number Placeholder 5">
            <a:extLst>
              <a:ext uri="{FF2B5EF4-FFF2-40B4-BE49-F238E27FC236}">
                <a16:creationId xmlns:a16="http://schemas.microsoft.com/office/drawing/2014/main" id="{F4ECCAD4-12C8-4A68-9A85-D8DAB02AC562}"/>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18</a:t>
            </a:fld>
            <a:endParaRPr lang="en-US" dirty="0"/>
          </a:p>
        </p:txBody>
      </p:sp>
      <p:sp>
        <p:nvSpPr>
          <p:cNvPr id="7" name="Footer Placeholder 6">
            <a:extLst>
              <a:ext uri="{FF2B5EF4-FFF2-40B4-BE49-F238E27FC236}">
                <a16:creationId xmlns:a16="http://schemas.microsoft.com/office/drawing/2014/main" id="{FD1D6018-04FB-4D4B-8481-8BDBCB82B3A2}"/>
              </a:ext>
            </a:extLst>
          </p:cNvPr>
          <p:cNvSpPr>
            <a:spLocks noGrp="1"/>
          </p:cNvSpPr>
          <p:nvPr>
            <p:ph type="ftr" sz="quarter" idx="11"/>
          </p:nvPr>
        </p:nvSpPr>
        <p:spPr>
          <a:xfrm>
            <a:off x="677334" y="6041362"/>
            <a:ext cx="6297612" cy="365125"/>
          </a:xfrm>
        </p:spPr>
        <p:txBody>
          <a:bodyPr/>
          <a:lstStyle/>
          <a:p>
            <a:r>
              <a:rPr lang="en-US" dirty="0"/>
              <a:t>raysmith@alum.mit.edu</a:t>
            </a:r>
          </a:p>
        </p:txBody>
      </p:sp>
      <p:pic>
        <p:nvPicPr>
          <p:cNvPr id="8" name="Picture 7">
            <a:extLst>
              <a:ext uri="{FF2B5EF4-FFF2-40B4-BE49-F238E27FC236}">
                <a16:creationId xmlns:a16="http://schemas.microsoft.com/office/drawing/2014/main" id="{83572035-CDBD-49D8-9B59-8D75653346DA}"/>
              </a:ext>
            </a:extLst>
          </p:cNvPr>
          <p:cNvPicPr>
            <a:picLocks noChangeAspect="1"/>
          </p:cNvPicPr>
          <p:nvPr/>
        </p:nvPicPr>
        <p:blipFill>
          <a:blip r:embed="rId3"/>
          <a:stretch>
            <a:fillRect/>
          </a:stretch>
        </p:blipFill>
        <p:spPr>
          <a:xfrm>
            <a:off x="234615" y="1779522"/>
            <a:ext cx="10684043" cy="2451416"/>
          </a:xfrm>
          <a:prstGeom prst="rect">
            <a:avLst/>
          </a:prstGeom>
        </p:spPr>
      </p:pic>
    </p:spTree>
    <p:extLst>
      <p:ext uri="{BB962C8B-B14F-4D97-AF65-F5344CB8AC3E}">
        <p14:creationId xmlns:p14="http://schemas.microsoft.com/office/powerpoint/2010/main" val="4243277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319D87-30AB-4A72-9F67-2E7E2EC950DC}"/>
              </a:ext>
            </a:extLst>
          </p:cNvPr>
          <p:cNvSpPr>
            <a:spLocks noGrp="1"/>
          </p:cNvSpPr>
          <p:nvPr>
            <p:ph type="title"/>
          </p:nvPr>
        </p:nvSpPr>
        <p:spPr/>
        <p:txBody>
          <a:bodyPr/>
          <a:lstStyle/>
          <a:p>
            <a:pPr algn="ctr"/>
            <a:r>
              <a:rPr lang="en-US" dirty="0"/>
              <a:t>First Program</a:t>
            </a:r>
          </a:p>
        </p:txBody>
      </p:sp>
      <p:pic>
        <p:nvPicPr>
          <p:cNvPr id="8" name="Content Placeholder 7">
            <a:extLst>
              <a:ext uri="{FF2B5EF4-FFF2-40B4-BE49-F238E27FC236}">
                <a16:creationId xmlns:a16="http://schemas.microsoft.com/office/drawing/2014/main" id="{321E8734-63E6-48A2-BD03-0D8EC5AA1914}"/>
              </a:ext>
            </a:extLst>
          </p:cNvPr>
          <p:cNvPicPr>
            <a:picLocks noGrp="1" noChangeAspect="1"/>
          </p:cNvPicPr>
          <p:nvPr>
            <p:ph idx="1"/>
          </p:nvPr>
        </p:nvPicPr>
        <p:blipFill>
          <a:blip r:embed="rId2"/>
          <a:stretch>
            <a:fillRect/>
          </a:stretch>
        </p:blipFill>
        <p:spPr>
          <a:xfrm>
            <a:off x="1894796" y="2160588"/>
            <a:ext cx="6162445" cy="3881437"/>
          </a:xfrm>
        </p:spPr>
      </p:pic>
      <p:sp>
        <p:nvSpPr>
          <p:cNvPr id="4" name="Date Placeholder 3">
            <a:extLst>
              <a:ext uri="{FF2B5EF4-FFF2-40B4-BE49-F238E27FC236}">
                <a16:creationId xmlns:a16="http://schemas.microsoft.com/office/drawing/2014/main" id="{5ADC2D2B-20A7-4D72-B2CF-B5FD5C6247FC}"/>
              </a:ext>
            </a:extLst>
          </p:cNvPr>
          <p:cNvSpPr>
            <a:spLocks noGrp="1"/>
          </p:cNvSpPr>
          <p:nvPr>
            <p:ph type="dt" sz="half" idx="10"/>
          </p:nvPr>
        </p:nvSpPr>
        <p:spPr>
          <a:xfrm>
            <a:off x="7205133" y="6041362"/>
            <a:ext cx="911939" cy="365125"/>
          </a:xfrm>
        </p:spPr>
        <p:txBody>
          <a:bodyPr/>
          <a:lstStyle/>
          <a:p>
            <a:fld id="{A7119916-CD40-456D-ABE3-55F8822671F7}" type="datetime1">
              <a:rPr lang="en-US" smtClean="0"/>
              <a:t>8/7/2022</a:t>
            </a:fld>
            <a:endParaRPr lang="en-US" dirty="0"/>
          </a:p>
        </p:txBody>
      </p:sp>
      <p:sp>
        <p:nvSpPr>
          <p:cNvPr id="5" name="Footer Placeholder 4">
            <a:extLst>
              <a:ext uri="{FF2B5EF4-FFF2-40B4-BE49-F238E27FC236}">
                <a16:creationId xmlns:a16="http://schemas.microsoft.com/office/drawing/2014/main" id="{293E27BA-8A98-45DB-98B3-69E4633C8247}"/>
              </a:ext>
            </a:extLst>
          </p:cNvPr>
          <p:cNvSpPr>
            <a:spLocks noGrp="1"/>
          </p:cNvSpPr>
          <p:nvPr>
            <p:ph type="ftr" sz="quarter" idx="11"/>
          </p:nvPr>
        </p:nvSpPr>
        <p:spPr>
          <a:xfrm>
            <a:off x="677334" y="6041362"/>
            <a:ext cx="6297612" cy="365125"/>
          </a:xfrm>
        </p:spPr>
        <p:txBody>
          <a:bodyPr/>
          <a:lstStyle/>
          <a:p>
            <a:r>
              <a:rPr lang="en-US"/>
              <a:t>raysmith@alum.mit.edu</a:t>
            </a:r>
            <a:endParaRPr lang="en-US" dirty="0"/>
          </a:p>
        </p:txBody>
      </p:sp>
      <p:sp>
        <p:nvSpPr>
          <p:cNvPr id="6" name="Slide Number Placeholder 5">
            <a:extLst>
              <a:ext uri="{FF2B5EF4-FFF2-40B4-BE49-F238E27FC236}">
                <a16:creationId xmlns:a16="http://schemas.microsoft.com/office/drawing/2014/main" id="{93A8911F-6A99-4D8B-989A-35219FCE9C99}"/>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19</a:t>
            </a:fld>
            <a:endParaRPr lang="en-US" dirty="0"/>
          </a:p>
        </p:txBody>
      </p:sp>
    </p:spTree>
    <p:extLst>
      <p:ext uri="{BB962C8B-B14F-4D97-AF65-F5344CB8AC3E}">
        <p14:creationId xmlns:p14="http://schemas.microsoft.com/office/powerpoint/2010/main" val="384505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B97A9-C99B-4AA3-B223-455230B37BDB}"/>
              </a:ext>
            </a:extLst>
          </p:cNvPr>
          <p:cNvSpPr>
            <a:spLocks noGrp="1"/>
          </p:cNvSpPr>
          <p:nvPr>
            <p:ph type="title"/>
          </p:nvPr>
        </p:nvSpPr>
        <p:spPr/>
        <p:txBody>
          <a:bodyPr/>
          <a:lstStyle/>
          <a:p>
            <a:r>
              <a:rPr lang="en-US" dirty="0"/>
              <a:t>Course Objectives</a:t>
            </a:r>
          </a:p>
        </p:txBody>
      </p:sp>
      <p:sp>
        <p:nvSpPr>
          <p:cNvPr id="3" name="Content Placeholder 2">
            <a:extLst>
              <a:ext uri="{FF2B5EF4-FFF2-40B4-BE49-F238E27FC236}">
                <a16:creationId xmlns:a16="http://schemas.microsoft.com/office/drawing/2014/main" id="{7AC9CD65-FDE0-45AB-8C92-688A07CCC33C}"/>
              </a:ext>
            </a:extLst>
          </p:cNvPr>
          <p:cNvSpPr>
            <a:spLocks noGrp="1"/>
          </p:cNvSpPr>
          <p:nvPr>
            <p:ph idx="1"/>
          </p:nvPr>
        </p:nvSpPr>
        <p:spPr>
          <a:xfrm>
            <a:off x="677333" y="1593477"/>
            <a:ext cx="9078507" cy="4447886"/>
          </a:xfrm>
        </p:spPr>
        <p:txBody>
          <a:bodyPr/>
          <a:lstStyle/>
          <a:p>
            <a:r>
              <a:rPr lang="en-US" sz="4000" dirty="0"/>
              <a:t>Programming for non-programmers</a:t>
            </a:r>
          </a:p>
          <a:p>
            <a:r>
              <a:rPr lang="en-US" sz="4000" dirty="0"/>
              <a:t>Demonstrate Operations / Methods</a:t>
            </a:r>
          </a:p>
          <a:p>
            <a:r>
              <a:rPr lang="en-US" sz="4000" dirty="0"/>
              <a:t>Enable / Energize new programmers</a:t>
            </a:r>
          </a:p>
          <a:p>
            <a:endParaRPr lang="en-US" sz="4000" dirty="0"/>
          </a:p>
          <a:p>
            <a:r>
              <a:rPr lang="en-US" sz="4000" dirty="0">
                <a:solidFill>
                  <a:schemeClr val="accent2"/>
                </a:solidFill>
              </a:rPr>
              <a:t>Learning</a:t>
            </a:r>
            <a:r>
              <a:rPr lang="en-US" sz="4000" dirty="0"/>
              <a:t> by </a:t>
            </a:r>
            <a:r>
              <a:rPr lang="en-US" sz="4000" dirty="0">
                <a:solidFill>
                  <a:schemeClr val="accent2"/>
                </a:solidFill>
              </a:rPr>
              <a:t>DOING – Have Fun!</a:t>
            </a:r>
          </a:p>
          <a:p>
            <a:endParaRPr lang="en-US" dirty="0"/>
          </a:p>
        </p:txBody>
      </p:sp>
      <p:sp>
        <p:nvSpPr>
          <p:cNvPr id="4" name="Date Placeholder 3">
            <a:extLst>
              <a:ext uri="{FF2B5EF4-FFF2-40B4-BE49-F238E27FC236}">
                <a16:creationId xmlns:a16="http://schemas.microsoft.com/office/drawing/2014/main" id="{035F64DA-0813-483A-8A64-71924345DD0F}"/>
              </a:ext>
            </a:extLst>
          </p:cNvPr>
          <p:cNvSpPr>
            <a:spLocks noGrp="1"/>
          </p:cNvSpPr>
          <p:nvPr>
            <p:ph type="dt" sz="half" idx="10"/>
          </p:nvPr>
        </p:nvSpPr>
        <p:spPr>
          <a:xfrm>
            <a:off x="7205133" y="6041362"/>
            <a:ext cx="911939" cy="365125"/>
          </a:xfrm>
        </p:spPr>
        <p:txBody>
          <a:bodyPr/>
          <a:lstStyle/>
          <a:p>
            <a:fld id="{17F33E47-61B9-4B4D-8325-8788C9EC3005}" type="datetime1">
              <a:rPr lang="en-US" smtClean="0"/>
              <a:t>8/7/2022</a:t>
            </a:fld>
            <a:endParaRPr lang="en-US" dirty="0"/>
          </a:p>
        </p:txBody>
      </p:sp>
      <p:sp>
        <p:nvSpPr>
          <p:cNvPr id="6" name="Slide Number Placeholder 5">
            <a:extLst>
              <a:ext uri="{FF2B5EF4-FFF2-40B4-BE49-F238E27FC236}">
                <a16:creationId xmlns:a16="http://schemas.microsoft.com/office/drawing/2014/main" id="{DBD83744-B960-4FDC-9100-33AFA2226757}"/>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2</a:t>
            </a:fld>
            <a:endParaRPr lang="en-US" dirty="0"/>
          </a:p>
        </p:txBody>
      </p:sp>
      <p:sp>
        <p:nvSpPr>
          <p:cNvPr id="7" name="Footer Placeholder 6">
            <a:extLst>
              <a:ext uri="{FF2B5EF4-FFF2-40B4-BE49-F238E27FC236}">
                <a16:creationId xmlns:a16="http://schemas.microsoft.com/office/drawing/2014/main" id="{75AF28DD-11BC-43F5-9F29-84518C3B6230}"/>
              </a:ext>
            </a:extLst>
          </p:cNvPr>
          <p:cNvSpPr>
            <a:spLocks noGrp="1"/>
          </p:cNvSpPr>
          <p:nvPr>
            <p:ph type="ftr" sz="quarter" idx="11"/>
          </p:nvPr>
        </p:nvSpPr>
        <p:spPr>
          <a:xfrm>
            <a:off x="677334" y="6041362"/>
            <a:ext cx="6297612" cy="365125"/>
          </a:xfrm>
        </p:spPr>
        <p:txBody>
          <a:bodyPr/>
          <a:lstStyle/>
          <a:p>
            <a:r>
              <a:rPr lang="en-US" dirty="0">
                <a:hlinkClick r:id="rId3"/>
              </a:rPr>
              <a:t>raysmith@alum.mit.edu</a:t>
            </a:r>
            <a:r>
              <a:rPr lang="en-US" dirty="0"/>
              <a:t>	</a:t>
            </a:r>
            <a:r>
              <a:rPr lang="en-US" sz="900" dirty="0">
                <a:solidFill>
                  <a:schemeClr val="accent1"/>
                </a:solidFill>
              </a:rPr>
              <a:t> Session #1  Introduction  Touching on the topic</a:t>
            </a:r>
            <a:endParaRPr lang="en-US" dirty="0"/>
          </a:p>
        </p:txBody>
      </p:sp>
    </p:spTree>
    <p:extLst>
      <p:ext uri="{BB962C8B-B14F-4D97-AF65-F5344CB8AC3E}">
        <p14:creationId xmlns:p14="http://schemas.microsoft.com/office/powerpoint/2010/main" val="26654873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A3B7D-9381-43ED-A32C-2277435F2CDD}"/>
              </a:ext>
            </a:extLst>
          </p:cNvPr>
          <p:cNvSpPr>
            <a:spLocks noGrp="1"/>
          </p:cNvSpPr>
          <p:nvPr>
            <p:ph type="title"/>
          </p:nvPr>
        </p:nvSpPr>
        <p:spPr/>
        <p:txBody>
          <a:bodyPr/>
          <a:lstStyle/>
          <a:p>
            <a:pPr algn="ctr"/>
            <a:r>
              <a:rPr lang="en-US" dirty="0"/>
              <a:t>Run Opened Program</a:t>
            </a:r>
          </a:p>
        </p:txBody>
      </p:sp>
      <p:sp>
        <p:nvSpPr>
          <p:cNvPr id="3" name="Content Placeholder 2">
            <a:extLst>
              <a:ext uri="{FF2B5EF4-FFF2-40B4-BE49-F238E27FC236}">
                <a16:creationId xmlns:a16="http://schemas.microsoft.com/office/drawing/2014/main" id="{1D81E776-9422-4365-A33A-3CCD46A05CC3}"/>
              </a:ext>
            </a:extLst>
          </p:cNvPr>
          <p:cNvSpPr>
            <a:spLocks noGrp="1"/>
          </p:cNvSpPr>
          <p:nvPr>
            <p:ph idx="1"/>
          </p:nvPr>
        </p:nvSpPr>
        <p:spPr/>
        <p:txBody>
          <a:bodyPr>
            <a:noAutofit/>
          </a:bodyPr>
          <a:lstStyle/>
          <a:p>
            <a:r>
              <a:rPr lang="en-US" sz="3600" dirty="0">
                <a:sym typeface="Wingdings" panose="05000000000000000000" pitchFamily="2" charset="2"/>
              </a:rPr>
              <a:t>Run  Run Module</a:t>
            </a:r>
          </a:p>
          <a:p>
            <a:r>
              <a:rPr lang="en-US" sz="3600" dirty="0">
                <a:sym typeface="Wingdings" panose="05000000000000000000" pitchFamily="2" charset="2"/>
              </a:rPr>
              <a:t>Program runs, printing on IDLE console</a:t>
            </a:r>
          </a:p>
          <a:p>
            <a:pPr marL="400050" lvl="1" indent="0" algn="ctr">
              <a:buNone/>
            </a:pPr>
            <a:r>
              <a:rPr lang="en-US" sz="3400" dirty="0">
                <a:solidFill>
                  <a:srgbClr val="00B0F0"/>
                </a:solidFill>
                <a:sym typeface="Wingdings" panose="05000000000000000000" pitchFamily="2" charset="2"/>
              </a:rPr>
              <a:t>Hello World</a:t>
            </a:r>
          </a:p>
          <a:p>
            <a:endParaRPr lang="en-US" sz="3600" dirty="0">
              <a:sym typeface="Wingdings" panose="05000000000000000000" pitchFamily="2" charset="2"/>
            </a:endParaRPr>
          </a:p>
        </p:txBody>
      </p:sp>
      <p:sp>
        <p:nvSpPr>
          <p:cNvPr id="4" name="Date Placeholder 3">
            <a:extLst>
              <a:ext uri="{FF2B5EF4-FFF2-40B4-BE49-F238E27FC236}">
                <a16:creationId xmlns:a16="http://schemas.microsoft.com/office/drawing/2014/main" id="{F2834057-1D33-411A-BE2E-189ADCD4DF02}"/>
              </a:ext>
            </a:extLst>
          </p:cNvPr>
          <p:cNvSpPr>
            <a:spLocks noGrp="1"/>
          </p:cNvSpPr>
          <p:nvPr>
            <p:ph type="dt" sz="half" idx="10"/>
          </p:nvPr>
        </p:nvSpPr>
        <p:spPr>
          <a:xfrm>
            <a:off x="6658723" y="6041361"/>
            <a:ext cx="911939" cy="365125"/>
          </a:xfrm>
        </p:spPr>
        <p:txBody>
          <a:bodyPr/>
          <a:lstStyle/>
          <a:p>
            <a:fld id="{0B07C6D0-642C-4A40-B0F1-13ED56048173}" type="datetime1">
              <a:rPr lang="en-US" smtClean="0"/>
              <a:t>8/7/2022</a:t>
            </a:fld>
            <a:endParaRPr lang="en-US" dirty="0"/>
          </a:p>
        </p:txBody>
      </p:sp>
      <p:sp>
        <p:nvSpPr>
          <p:cNvPr id="6" name="Slide Number Placeholder 5">
            <a:extLst>
              <a:ext uri="{FF2B5EF4-FFF2-40B4-BE49-F238E27FC236}">
                <a16:creationId xmlns:a16="http://schemas.microsoft.com/office/drawing/2014/main" id="{F4ECCAD4-12C8-4A68-9A85-D8DAB02AC562}"/>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20</a:t>
            </a:fld>
            <a:endParaRPr lang="en-US" dirty="0"/>
          </a:p>
        </p:txBody>
      </p:sp>
      <p:sp>
        <p:nvSpPr>
          <p:cNvPr id="7" name="Footer Placeholder 6">
            <a:extLst>
              <a:ext uri="{FF2B5EF4-FFF2-40B4-BE49-F238E27FC236}">
                <a16:creationId xmlns:a16="http://schemas.microsoft.com/office/drawing/2014/main" id="{FD1D6018-04FB-4D4B-8481-8BDBCB82B3A2}"/>
              </a:ext>
            </a:extLst>
          </p:cNvPr>
          <p:cNvSpPr>
            <a:spLocks noGrp="1"/>
          </p:cNvSpPr>
          <p:nvPr>
            <p:ph type="ftr" sz="quarter" idx="11"/>
          </p:nvPr>
        </p:nvSpPr>
        <p:spPr>
          <a:xfrm>
            <a:off x="677334" y="6041362"/>
            <a:ext cx="6297612" cy="365125"/>
          </a:xfrm>
        </p:spPr>
        <p:txBody>
          <a:bodyPr/>
          <a:lstStyle/>
          <a:p>
            <a:r>
              <a:rPr lang="en-US" dirty="0"/>
              <a:t>raysmith@alum.mit.edu</a:t>
            </a:r>
          </a:p>
        </p:txBody>
      </p:sp>
    </p:spTree>
    <p:extLst>
      <p:ext uri="{BB962C8B-B14F-4D97-AF65-F5344CB8AC3E}">
        <p14:creationId xmlns:p14="http://schemas.microsoft.com/office/powerpoint/2010/main" val="338302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B505C2-FFE7-44CF-98FD-D75BCAC10484}"/>
              </a:ext>
            </a:extLst>
          </p:cNvPr>
          <p:cNvSpPr>
            <a:spLocks noGrp="1"/>
          </p:cNvSpPr>
          <p:nvPr>
            <p:ph type="title"/>
          </p:nvPr>
        </p:nvSpPr>
        <p:spPr/>
        <p:txBody>
          <a:bodyPr>
            <a:normAutofit/>
          </a:bodyPr>
          <a:lstStyle/>
          <a:p>
            <a:pPr algn="ctr"/>
            <a:r>
              <a:rPr lang="en-US" dirty="0"/>
              <a:t>Output listed on IDLE Shell</a:t>
            </a:r>
          </a:p>
        </p:txBody>
      </p:sp>
      <p:pic>
        <p:nvPicPr>
          <p:cNvPr id="8" name="Content Placeholder 7">
            <a:extLst>
              <a:ext uri="{FF2B5EF4-FFF2-40B4-BE49-F238E27FC236}">
                <a16:creationId xmlns:a16="http://schemas.microsoft.com/office/drawing/2014/main" id="{0C23287E-8D19-49DB-A3AF-AC823AF2BB76}"/>
              </a:ext>
            </a:extLst>
          </p:cNvPr>
          <p:cNvPicPr>
            <a:picLocks noGrp="1" noChangeAspect="1"/>
          </p:cNvPicPr>
          <p:nvPr>
            <p:ph idx="1"/>
          </p:nvPr>
        </p:nvPicPr>
        <p:blipFill>
          <a:blip r:embed="rId2"/>
          <a:stretch>
            <a:fillRect/>
          </a:stretch>
        </p:blipFill>
        <p:spPr>
          <a:xfrm>
            <a:off x="1313695" y="2160588"/>
            <a:ext cx="7324647" cy="3881437"/>
          </a:xfrm>
        </p:spPr>
      </p:pic>
      <p:sp>
        <p:nvSpPr>
          <p:cNvPr id="4" name="Date Placeholder 3">
            <a:extLst>
              <a:ext uri="{FF2B5EF4-FFF2-40B4-BE49-F238E27FC236}">
                <a16:creationId xmlns:a16="http://schemas.microsoft.com/office/drawing/2014/main" id="{F0C9428F-0400-42F9-A7D2-F45E0777D090}"/>
              </a:ext>
            </a:extLst>
          </p:cNvPr>
          <p:cNvSpPr>
            <a:spLocks noGrp="1"/>
          </p:cNvSpPr>
          <p:nvPr>
            <p:ph type="dt" sz="half" idx="10"/>
          </p:nvPr>
        </p:nvSpPr>
        <p:spPr>
          <a:xfrm>
            <a:off x="7205133" y="6041362"/>
            <a:ext cx="911939" cy="365125"/>
          </a:xfrm>
        </p:spPr>
        <p:txBody>
          <a:bodyPr/>
          <a:lstStyle/>
          <a:p>
            <a:fld id="{A7119916-CD40-456D-ABE3-55F8822671F7}" type="datetime1">
              <a:rPr lang="en-US" smtClean="0"/>
              <a:t>8/7/2022</a:t>
            </a:fld>
            <a:endParaRPr lang="en-US" dirty="0"/>
          </a:p>
        </p:txBody>
      </p:sp>
      <p:sp>
        <p:nvSpPr>
          <p:cNvPr id="5" name="Footer Placeholder 4">
            <a:extLst>
              <a:ext uri="{FF2B5EF4-FFF2-40B4-BE49-F238E27FC236}">
                <a16:creationId xmlns:a16="http://schemas.microsoft.com/office/drawing/2014/main" id="{B0328448-005F-45C0-9DBA-3F9398CD51DC}"/>
              </a:ext>
            </a:extLst>
          </p:cNvPr>
          <p:cNvSpPr>
            <a:spLocks noGrp="1"/>
          </p:cNvSpPr>
          <p:nvPr>
            <p:ph type="ftr" sz="quarter" idx="11"/>
          </p:nvPr>
        </p:nvSpPr>
        <p:spPr>
          <a:xfrm>
            <a:off x="677334" y="6041362"/>
            <a:ext cx="6297612" cy="365125"/>
          </a:xfrm>
        </p:spPr>
        <p:txBody>
          <a:bodyPr/>
          <a:lstStyle/>
          <a:p>
            <a:r>
              <a:rPr lang="en-US"/>
              <a:t>raysmith@alum.mit.edu</a:t>
            </a:r>
            <a:endParaRPr lang="en-US" dirty="0"/>
          </a:p>
        </p:txBody>
      </p:sp>
      <p:sp>
        <p:nvSpPr>
          <p:cNvPr id="6" name="Slide Number Placeholder 5">
            <a:extLst>
              <a:ext uri="{FF2B5EF4-FFF2-40B4-BE49-F238E27FC236}">
                <a16:creationId xmlns:a16="http://schemas.microsoft.com/office/drawing/2014/main" id="{3EDF5F0D-C132-4777-B66A-87935E83CFDC}"/>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21</a:t>
            </a:fld>
            <a:endParaRPr lang="en-US" dirty="0"/>
          </a:p>
        </p:txBody>
      </p:sp>
    </p:spTree>
    <p:extLst>
      <p:ext uri="{BB962C8B-B14F-4D97-AF65-F5344CB8AC3E}">
        <p14:creationId xmlns:p14="http://schemas.microsoft.com/office/powerpoint/2010/main" val="3010401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51616-5323-4BC9-9BA1-16D0561D4D75}"/>
              </a:ext>
            </a:extLst>
          </p:cNvPr>
          <p:cNvSpPr>
            <a:spLocks noGrp="1"/>
          </p:cNvSpPr>
          <p:nvPr>
            <p:ph type="title"/>
          </p:nvPr>
        </p:nvSpPr>
        <p:spPr/>
        <p:txBody>
          <a:bodyPr>
            <a:normAutofit/>
          </a:bodyPr>
          <a:lstStyle/>
          <a:p>
            <a:r>
              <a:rPr lang="en-US" sz="4800" dirty="0"/>
              <a:t>Additional Samples</a:t>
            </a:r>
          </a:p>
        </p:txBody>
      </p:sp>
      <p:sp>
        <p:nvSpPr>
          <p:cNvPr id="3" name="Content Placeholder 2">
            <a:extLst>
              <a:ext uri="{FF2B5EF4-FFF2-40B4-BE49-F238E27FC236}">
                <a16:creationId xmlns:a16="http://schemas.microsoft.com/office/drawing/2014/main" id="{70297D9E-20C6-43DA-810A-A7F7DC01E00C}"/>
              </a:ext>
            </a:extLst>
          </p:cNvPr>
          <p:cNvSpPr>
            <a:spLocks noGrp="1"/>
          </p:cNvSpPr>
          <p:nvPr>
            <p:ph idx="1"/>
          </p:nvPr>
        </p:nvSpPr>
        <p:spPr>
          <a:xfrm>
            <a:off x="677334" y="1727201"/>
            <a:ext cx="8596668" cy="4314162"/>
          </a:xfrm>
        </p:spPr>
        <p:txBody>
          <a:bodyPr>
            <a:normAutofit/>
          </a:bodyPr>
          <a:lstStyle/>
          <a:p>
            <a:pPr marL="0" indent="0">
              <a:buNone/>
            </a:pPr>
            <a:r>
              <a:rPr lang="en-US" sz="2800" dirty="0">
                <a:solidFill>
                  <a:schemeClr val="accent1"/>
                </a:solidFill>
                <a:sym typeface="Wingdings" panose="05000000000000000000" pitchFamily="2" charset="2"/>
              </a:rPr>
              <a:t>… samples/</a:t>
            </a:r>
            <a:endParaRPr lang="en-US" sz="2800" dirty="0">
              <a:solidFill>
                <a:schemeClr val="accent1"/>
              </a:solidFill>
            </a:endParaRPr>
          </a:p>
          <a:p>
            <a:pPr lvl="1"/>
            <a:r>
              <a:rPr lang="en-US" sz="3200" dirty="0">
                <a:solidFill>
                  <a:schemeClr val="accent1"/>
                </a:solidFill>
              </a:rPr>
              <a:t>Don't be square… </a:t>
            </a:r>
            <a:r>
              <a:rPr lang="en-US" sz="3200" dirty="0"/>
              <a:t>square.py, square_loop.py</a:t>
            </a:r>
          </a:p>
          <a:p>
            <a:pPr lvl="1"/>
            <a:r>
              <a:rPr lang="en-US" sz="3200" dirty="0">
                <a:solidFill>
                  <a:schemeClr val="accent1"/>
                </a:solidFill>
              </a:rPr>
              <a:t>Be a star… </a:t>
            </a:r>
            <a:r>
              <a:rPr lang="en-US" sz="3200" dirty="0"/>
              <a:t>spokes.py</a:t>
            </a:r>
          </a:p>
          <a:p>
            <a:pPr lvl="1"/>
            <a:r>
              <a:rPr lang="en-US" sz="3200" dirty="0">
                <a:solidFill>
                  <a:schemeClr val="accent1"/>
                </a:solidFill>
              </a:rPr>
              <a:t>Some input… </a:t>
            </a:r>
            <a:r>
              <a:rPr lang="en-US" sz="3200" dirty="0"/>
              <a:t>some_input.py</a:t>
            </a:r>
          </a:p>
          <a:p>
            <a:pPr lvl="1"/>
            <a:r>
              <a:rPr lang="en-US" sz="3200" dirty="0">
                <a:solidFill>
                  <a:schemeClr val="accent1"/>
                </a:solidFill>
              </a:rPr>
              <a:t>Some time… </a:t>
            </a:r>
            <a:r>
              <a:rPr lang="en-US" sz="3200" dirty="0"/>
              <a:t>sometime.py</a:t>
            </a:r>
          </a:p>
          <a:p>
            <a:pPr lvl="1"/>
            <a:r>
              <a:rPr lang="en-US" sz="3200" dirty="0">
                <a:solidFill>
                  <a:schemeClr val="accent1"/>
                </a:solidFill>
              </a:rPr>
              <a:t>A little dramatics… </a:t>
            </a:r>
            <a:r>
              <a:rPr lang="en-US" sz="3200" dirty="0"/>
              <a:t>starry_night.py</a:t>
            </a:r>
          </a:p>
        </p:txBody>
      </p:sp>
      <p:sp>
        <p:nvSpPr>
          <p:cNvPr id="4" name="Date Placeholder 3">
            <a:extLst>
              <a:ext uri="{FF2B5EF4-FFF2-40B4-BE49-F238E27FC236}">
                <a16:creationId xmlns:a16="http://schemas.microsoft.com/office/drawing/2014/main" id="{238250BF-1F3B-4C08-8BFE-551B946B9693}"/>
              </a:ext>
            </a:extLst>
          </p:cNvPr>
          <p:cNvSpPr>
            <a:spLocks noGrp="1"/>
          </p:cNvSpPr>
          <p:nvPr>
            <p:ph type="dt" sz="half" idx="10"/>
          </p:nvPr>
        </p:nvSpPr>
        <p:spPr>
          <a:xfrm>
            <a:off x="7205133" y="6041362"/>
            <a:ext cx="911939" cy="365125"/>
          </a:xfrm>
        </p:spPr>
        <p:txBody>
          <a:bodyPr/>
          <a:lstStyle/>
          <a:p>
            <a:fld id="{A7119916-CD40-456D-ABE3-55F8822671F7}" type="datetime1">
              <a:rPr lang="en-US" smtClean="0"/>
              <a:t>8/7/2022</a:t>
            </a:fld>
            <a:endParaRPr lang="en-US" dirty="0"/>
          </a:p>
        </p:txBody>
      </p:sp>
      <p:sp>
        <p:nvSpPr>
          <p:cNvPr id="5" name="Footer Placeholder 4">
            <a:extLst>
              <a:ext uri="{FF2B5EF4-FFF2-40B4-BE49-F238E27FC236}">
                <a16:creationId xmlns:a16="http://schemas.microsoft.com/office/drawing/2014/main" id="{4BDDA229-1F8C-4AE9-9C33-92C9D36399DF}"/>
              </a:ext>
            </a:extLst>
          </p:cNvPr>
          <p:cNvSpPr>
            <a:spLocks noGrp="1"/>
          </p:cNvSpPr>
          <p:nvPr>
            <p:ph type="ftr" sz="quarter" idx="11"/>
          </p:nvPr>
        </p:nvSpPr>
        <p:spPr>
          <a:xfrm>
            <a:off x="677334" y="6041362"/>
            <a:ext cx="6297612" cy="365125"/>
          </a:xfrm>
        </p:spPr>
        <p:txBody>
          <a:bodyPr/>
          <a:lstStyle/>
          <a:p>
            <a:r>
              <a:rPr lang="en-US"/>
              <a:t>raysmith@alum.mit.edu</a:t>
            </a:r>
            <a:endParaRPr lang="en-US" dirty="0"/>
          </a:p>
        </p:txBody>
      </p:sp>
      <p:sp>
        <p:nvSpPr>
          <p:cNvPr id="6" name="Slide Number Placeholder 5">
            <a:extLst>
              <a:ext uri="{FF2B5EF4-FFF2-40B4-BE49-F238E27FC236}">
                <a16:creationId xmlns:a16="http://schemas.microsoft.com/office/drawing/2014/main" id="{DEF59B95-D9A4-43FE-9E96-F52D1691EC73}"/>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22</a:t>
            </a:fld>
            <a:endParaRPr lang="en-US" dirty="0"/>
          </a:p>
        </p:txBody>
      </p:sp>
    </p:spTree>
    <p:extLst>
      <p:ext uri="{BB962C8B-B14F-4D97-AF65-F5344CB8AC3E}">
        <p14:creationId xmlns:p14="http://schemas.microsoft.com/office/powerpoint/2010/main" val="29156599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82BD-CFC1-4C0B-91E0-7BB837436557}"/>
              </a:ext>
            </a:extLst>
          </p:cNvPr>
          <p:cNvSpPr>
            <a:spLocks noGrp="1"/>
          </p:cNvSpPr>
          <p:nvPr>
            <p:ph type="title"/>
          </p:nvPr>
        </p:nvSpPr>
        <p:spPr/>
        <p:txBody>
          <a:bodyPr/>
          <a:lstStyle/>
          <a:p>
            <a:pPr algn="ctr"/>
            <a:r>
              <a:rPr lang="en-US" dirty="0"/>
              <a:t>Python </a:t>
            </a:r>
            <a:r>
              <a:rPr lang="en-US" dirty="0">
                <a:sym typeface="Wingdings" panose="05000000000000000000" pitchFamily="2" charset="2"/>
              </a:rPr>
              <a:t></a:t>
            </a:r>
            <a:r>
              <a:rPr lang="en-US" dirty="0"/>
              <a:t> English</a:t>
            </a:r>
            <a:br>
              <a:rPr lang="en-US" dirty="0"/>
            </a:br>
            <a:r>
              <a:rPr lang="en-US" dirty="0"/>
              <a:t>A lot in common</a:t>
            </a:r>
          </a:p>
        </p:txBody>
      </p:sp>
      <p:sp>
        <p:nvSpPr>
          <p:cNvPr id="3" name="Content Placeholder 2">
            <a:extLst>
              <a:ext uri="{FF2B5EF4-FFF2-40B4-BE49-F238E27FC236}">
                <a16:creationId xmlns:a16="http://schemas.microsoft.com/office/drawing/2014/main" id="{DEFCFCC9-485A-41BE-AE58-1A1FDF221B1D}"/>
              </a:ext>
            </a:extLst>
          </p:cNvPr>
          <p:cNvSpPr>
            <a:spLocks noGrp="1"/>
          </p:cNvSpPr>
          <p:nvPr>
            <p:ph idx="1"/>
          </p:nvPr>
        </p:nvSpPr>
        <p:spPr/>
        <p:txBody>
          <a:bodyPr>
            <a:normAutofit fontScale="92500" lnSpcReduction="10000"/>
          </a:bodyPr>
          <a:lstStyle/>
          <a:p>
            <a:r>
              <a:rPr lang="en-US" sz="3600" dirty="0"/>
              <a:t>Arithmetic</a:t>
            </a:r>
            <a:r>
              <a:rPr lang="en-US" dirty="0"/>
              <a:t>:</a:t>
            </a:r>
          </a:p>
          <a:p>
            <a:pPr lvl="1"/>
            <a:r>
              <a:rPr lang="en-US" sz="3200" dirty="0"/>
              <a:t>1 2 3 4 5 6 7 8 9 10... 3.1415</a:t>
            </a:r>
          </a:p>
          <a:p>
            <a:pPr lvl="1"/>
            <a:r>
              <a:rPr lang="en-US" sz="3400" b="1" dirty="0"/>
              <a:t>+</a:t>
            </a:r>
            <a:r>
              <a:rPr lang="en-US" sz="3400" dirty="0"/>
              <a:t> add, </a:t>
            </a:r>
            <a:r>
              <a:rPr lang="en-US" sz="3400" b="1" dirty="0"/>
              <a:t>-</a:t>
            </a:r>
            <a:r>
              <a:rPr lang="en-US" sz="3400" dirty="0"/>
              <a:t> subtract, </a:t>
            </a:r>
            <a:r>
              <a:rPr lang="en-US" sz="3400" b="1" dirty="0"/>
              <a:t>*</a:t>
            </a:r>
            <a:r>
              <a:rPr lang="en-US" sz="3400" dirty="0"/>
              <a:t> multiply, </a:t>
            </a:r>
            <a:r>
              <a:rPr lang="en-US" sz="3400" b="1" dirty="0"/>
              <a:t>/</a:t>
            </a:r>
            <a:r>
              <a:rPr lang="en-US" sz="3400" dirty="0"/>
              <a:t> divide</a:t>
            </a:r>
          </a:p>
          <a:p>
            <a:pPr lvl="1"/>
            <a:r>
              <a:rPr lang="en-US" sz="3400" b="1" dirty="0"/>
              <a:t>=</a:t>
            </a:r>
            <a:r>
              <a:rPr lang="en-US" sz="3400" dirty="0"/>
              <a:t> assign one thing to another</a:t>
            </a:r>
          </a:p>
          <a:p>
            <a:pPr lvl="1"/>
            <a:r>
              <a:rPr lang="en-US" sz="3400" b="1" dirty="0"/>
              <a:t>&gt;</a:t>
            </a:r>
            <a:r>
              <a:rPr lang="en-US" sz="3400" dirty="0"/>
              <a:t> greater, </a:t>
            </a:r>
            <a:r>
              <a:rPr lang="en-US" sz="3400" b="1" dirty="0"/>
              <a:t>&lt;</a:t>
            </a:r>
            <a:r>
              <a:rPr lang="en-US" sz="3400" dirty="0"/>
              <a:t> less, </a:t>
            </a:r>
            <a:r>
              <a:rPr lang="en-US" sz="3400" b="1" dirty="0"/>
              <a:t>==</a:t>
            </a:r>
            <a:r>
              <a:rPr lang="en-US" sz="3400" dirty="0"/>
              <a:t> equal (</a:t>
            </a:r>
            <a:r>
              <a:rPr lang="en-US" sz="3400" b="1" dirty="0"/>
              <a:t>=</a:t>
            </a:r>
            <a:r>
              <a:rPr lang="en-US" sz="3400" dirty="0"/>
              <a:t> was taken)</a:t>
            </a:r>
          </a:p>
          <a:p>
            <a:pPr lvl="1"/>
            <a:r>
              <a:rPr lang="en-US" sz="3400" i="1" dirty="0"/>
              <a:t>name</a:t>
            </a:r>
            <a:r>
              <a:rPr lang="en-US" sz="3400" b="1" dirty="0"/>
              <a:t>()</a:t>
            </a:r>
            <a:r>
              <a:rPr lang="en-US" sz="3400" dirty="0"/>
              <a:t> – functions do something</a:t>
            </a:r>
          </a:p>
          <a:p>
            <a:pPr marL="1828800" lvl="4" indent="0">
              <a:buNone/>
            </a:pPr>
            <a:r>
              <a:rPr lang="en-US" sz="2800" dirty="0"/>
              <a:t>may return a value</a:t>
            </a:r>
          </a:p>
        </p:txBody>
      </p:sp>
      <p:sp>
        <p:nvSpPr>
          <p:cNvPr id="4" name="Date Placeholder 3">
            <a:extLst>
              <a:ext uri="{FF2B5EF4-FFF2-40B4-BE49-F238E27FC236}">
                <a16:creationId xmlns:a16="http://schemas.microsoft.com/office/drawing/2014/main" id="{6ECA05AC-D797-47E4-AB77-1DEF7CAB0B37}"/>
              </a:ext>
            </a:extLst>
          </p:cNvPr>
          <p:cNvSpPr>
            <a:spLocks noGrp="1"/>
          </p:cNvSpPr>
          <p:nvPr>
            <p:ph type="dt" sz="half" idx="10"/>
          </p:nvPr>
        </p:nvSpPr>
        <p:spPr>
          <a:xfrm>
            <a:off x="7205133" y="6041362"/>
            <a:ext cx="911939" cy="365125"/>
          </a:xfrm>
        </p:spPr>
        <p:txBody>
          <a:bodyPr/>
          <a:lstStyle/>
          <a:p>
            <a:fld id="{A7119916-CD40-456D-ABE3-55F8822671F7}" type="datetime1">
              <a:rPr lang="en-US" smtClean="0"/>
              <a:t>8/7/2022</a:t>
            </a:fld>
            <a:endParaRPr lang="en-US" dirty="0"/>
          </a:p>
        </p:txBody>
      </p:sp>
      <p:sp>
        <p:nvSpPr>
          <p:cNvPr id="5" name="Footer Placeholder 4">
            <a:extLst>
              <a:ext uri="{FF2B5EF4-FFF2-40B4-BE49-F238E27FC236}">
                <a16:creationId xmlns:a16="http://schemas.microsoft.com/office/drawing/2014/main" id="{719D31A8-D18D-4EF5-8CEE-E101A4835F30}"/>
              </a:ext>
            </a:extLst>
          </p:cNvPr>
          <p:cNvSpPr>
            <a:spLocks noGrp="1"/>
          </p:cNvSpPr>
          <p:nvPr>
            <p:ph type="ftr" sz="quarter" idx="11"/>
          </p:nvPr>
        </p:nvSpPr>
        <p:spPr>
          <a:xfrm>
            <a:off x="677334" y="6041362"/>
            <a:ext cx="6297612" cy="365125"/>
          </a:xfrm>
        </p:spPr>
        <p:txBody>
          <a:bodyPr/>
          <a:lstStyle/>
          <a:p>
            <a:r>
              <a:rPr lang="en-US"/>
              <a:t>raysmith@alum.mit.edu</a:t>
            </a:r>
            <a:endParaRPr lang="en-US" dirty="0"/>
          </a:p>
        </p:txBody>
      </p:sp>
      <p:sp>
        <p:nvSpPr>
          <p:cNvPr id="6" name="Slide Number Placeholder 5">
            <a:extLst>
              <a:ext uri="{FF2B5EF4-FFF2-40B4-BE49-F238E27FC236}">
                <a16:creationId xmlns:a16="http://schemas.microsoft.com/office/drawing/2014/main" id="{C2E3EA07-576C-4EAA-ABC5-90111EA4E539}"/>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23</a:t>
            </a:fld>
            <a:endParaRPr lang="en-US" dirty="0"/>
          </a:p>
        </p:txBody>
      </p:sp>
    </p:spTree>
    <p:extLst>
      <p:ext uri="{BB962C8B-B14F-4D97-AF65-F5344CB8AC3E}">
        <p14:creationId xmlns:p14="http://schemas.microsoft.com/office/powerpoint/2010/main" val="23882165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82BD-CFC1-4C0B-91E0-7BB837436557}"/>
              </a:ext>
            </a:extLst>
          </p:cNvPr>
          <p:cNvSpPr>
            <a:spLocks noGrp="1"/>
          </p:cNvSpPr>
          <p:nvPr>
            <p:ph type="title"/>
          </p:nvPr>
        </p:nvSpPr>
        <p:spPr/>
        <p:txBody>
          <a:bodyPr/>
          <a:lstStyle/>
          <a:p>
            <a:pPr algn="ctr"/>
            <a:r>
              <a:rPr lang="en-US" dirty="0"/>
              <a:t>Python </a:t>
            </a:r>
            <a:r>
              <a:rPr lang="en-US" dirty="0">
                <a:sym typeface="Wingdings" panose="05000000000000000000" pitchFamily="2" charset="2"/>
              </a:rPr>
              <a:t></a:t>
            </a:r>
            <a:r>
              <a:rPr lang="en-US" dirty="0"/>
              <a:t> English</a:t>
            </a:r>
            <a:br>
              <a:rPr lang="en-US" dirty="0"/>
            </a:br>
            <a:r>
              <a:rPr lang="en-US" dirty="0"/>
              <a:t>A lot in common</a:t>
            </a:r>
          </a:p>
        </p:txBody>
      </p:sp>
      <p:sp>
        <p:nvSpPr>
          <p:cNvPr id="3" name="Content Placeholder 2">
            <a:extLst>
              <a:ext uri="{FF2B5EF4-FFF2-40B4-BE49-F238E27FC236}">
                <a16:creationId xmlns:a16="http://schemas.microsoft.com/office/drawing/2014/main" id="{DEFCFCC9-485A-41BE-AE58-1A1FDF221B1D}"/>
              </a:ext>
            </a:extLst>
          </p:cNvPr>
          <p:cNvSpPr>
            <a:spLocks noGrp="1"/>
          </p:cNvSpPr>
          <p:nvPr>
            <p:ph idx="1"/>
          </p:nvPr>
        </p:nvSpPr>
        <p:spPr/>
        <p:txBody>
          <a:bodyPr/>
          <a:lstStyle/>
          <a:p>
            <a:r>
              <a:rPr lang="en-US" sz="3600" dirty="0"/>
              <a:t>Key words</a:t>
            </a:r>
            <a:r>
              <a:rPr lang="en-US" dirty="0"/>
              <a:t>:</a:t>
            </a:r>
          </a:p>
          <a:p>
            <a:pPr lvl="1"/>
            <a:r>
              <a:rPr lang="en-US" sz="3200" dirty="0">
                <a:solidFill>
                  <a:schemeClr val="accent3"/>
                </a:solidFill>
              </a:rPr>
              <a:t>if</a:t>
            </a:r>
            <a:r>
              <a:rPr lang="en-US" sz="3200" dirty="0"/>
              <a:t>  - choose</a:t>
            </a:r>
          </a:p>
          <a:p>
            <a:pPr lvl="1"/>
            <a:r>
              <a:rPr lang="en-US" sz="3200" dirty="0">
                <a:solidFill>
                  <a:schemeClr val="accent3"/>
                </a:solidFill>
              </a:rPr>
              <a:t>else</a:t>
            </a:r>
            <a:r>
              <a:rPr lang="en-US" sz="3200" dirty="0"/>
              <a:t> – or not</a:t>
            </a:r>
          </a:p>
          <a:p>
            <a:pPr lvl="1"/>
            <a:r>
              <a:rPr lang="en-US" sz="3200" dirty="0">
                <a:solidFill>
                  <a:schemeClr val="accent3"/>
                </a:solidFill>
              </a:rPr>
              <a:t>while</a:t>
            </a:r>
            <a:r>
              <a:rPr lang="en-US" sz="3200" dirty="0"/>
              <a:t> – do while something is true</a:t>
            </a:r>
          </a:p>
          <a:p>
            <a:pPr lvl="1"/>
            <a:r>
              <a:rPr lang="en-US" sz="3200" dirty="0">
                <a:solidFill>
                  <a:schemeClr val="accent3"/>
                </a:solidFill>
              </a:rPr>
              <a:t>for</a:t>
            </a:r>
            <a:r>
              <a:rPr lang="en-US" sz="3200" dirty="0"/>
              <a:t> – do for a list of items</a:t>
            </a:r>
          </a:p>
          <a:p>
            <a:pPr lvl="1"/>
            <a:r>
              <a:rPr lang="en-US" sz="3200" dirty="0">
                <a:solidFill>
                  <a:srgbClr val="7030A0"/>
                </a:solidFill>
              </a:rPr>
              <a:t>print</a:t>
            </a:r>
            <a:r>
              <a:rPr lang="en-US" sz="3200" dirty="0"/>
              <a:t> – print things</a:t>
            </a:r>
          </a:p>
          <a:p>
            <a:endParaRPr lang="en-US" dirty="0"/>
          </a:p>
        </p:txBody>
      </p:sp>
      <p:sp>
        <p:nvSpPr>
          <p:cNvPr id="4" name="Date Placeholder 3">
            <a:extLst>
              <a:ext uri="{FF2B5EF4-FFF2-40B4-BE49-F238E27FC236}">
                <a16:creationId xmlns:a16="http://schemas.microsoft.com/office/drawing/2014/main" id="{6ECA05AC-D797-47E4-AB77-1DEF7CAB0B37}"/>
              </a:ext>
            </a:extLst>
          </p:cNvPr>
          <p:cNvSpPr>
            <a:spLocks noGrp="1"/>
          </p:cNvSpPr>
          <p:nvPr>
            <p:ph type="dt" sz="half" idx="10"/>
          </p:nvPr>
        </p:nvSpPr>
        <p:spPr>
          <a:xfrm>
            <a:off x="7205133" y="6041362"/>
            <a:ext cx="911939" cy="365125"/>
          </a:xfrm>
        </p:spPr>
        <p:txBody>
          <a:bodyPr/>
          <a:lstStyle/>
          <a:p>
            <a:fld id="{A7119916-CD40-456D-ABE3-55F8822671F7}" type="datetime1">
              <a:rPr lang="en-US" smtClean="0"/>
              <a:t>8/7/2022</a:t>
            </a:fld>
            <a:endParaRPr lang="en-US" dirty="0"/>
          </a:p>
        </p:txBody>
      </p:sp>
      <p:sp>
        <p:nvSpPr>
          <p:cNvPr id="5" name="Footer Placeholder 4">
            <a:extLst>
              <a:ext uri="{FF2B5EF4-FFF2-40B4-BE49-F238E27FC236}">
                <a16:creationId xmlns:a16="http://schemas.microsoft.com/office/drawing/2014/main" id="{719D31A8-D18D-4EF5-8CEE-E101A4835F30}"/>
              </a:ext>
            </a:extLst>
          </p:cNvPr>
          <p:cNvSpPr>
            <a:spLocks noGrp="1"/>
          </p:cNvSpPr>
          <p:nvPr>
            <p:ph type="ftr" sz="quarter" idx="11"/>
          </p:nvPr>
        </p:nvSpPr>
        <p:spPr>
          <a:xfrm>
            <a:off x="677334" y="6041362"/>
            <a:ext cx="6297612" cy="365125"/>
          </a:xfrm>
        </p:spPr>
        <p:txBody>
          <a:bodyPr/>
          <a:lstStyle/>
          <a:p>
            <a:r>
              <a:rPr lang="en-US"/>
              <a:t>raysmith@alum.mit.edu</a:t>
            </a:r>
            <a:endParaRPr lang="en-US" dirty="0"/>
          </a:p>
        </p:txBody>
      </p:sp>
      <p:sp>
        <p:nvSpPr>
          <p:cNvPr id="6" name="Slide Number Placeholder 5">
            <a:extLst>
              <a:ext uri="{FF2B5EF4-FFF2-40B4-BE49-F238E27FC236}">
                <a16:creationId xmlns:a16="http://schemas.microsoft.com/office/drawing/2014/main" id="{C2E3EA07-576C-4EAA-ABC5-90111EA4E539}"/>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24</a:t>
            </a:fld>
            <a:endParaRPr lang="en-US" dirty="0"/>
          </a:p>
        </p:txBody>
      </p:sp>
    </p:spTree>
    <p:extLst>
      <p:ext uri="{BB962C8B-B14F-4D97-AF65-F5344CB8AC3E}">
        <p14:creationId xmlns:p14="http://schemas.microsoft.com/office/powerpoint/2010/main" val="2635907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82BD-CFC1-4C0B-91E0-7BB837436557}"/>
              </a:ext>
            </a:extLst>
          </p:cNvPr>
          <p:cNvSpPr>
            <a:spLocks noGrp="1"/>
          </p:cNvSpPr>
          <p:nvPr>
            <p:ph type="title"/>
          </p:nvPr>
        </p:nvSpPr>
        <p:spPr/>
        <p:txBody>
          <a:bodyPr/>
          <a:lstStyle/>
          <a:p>
            <a:pPr algn="ctr"/>
            <a:r>
              <a:rPr lang="en-US" dirty="0"/>
              <a:t>Python </a:t>
            </a:r>
            <a:r>
              <a:rPr lang="en-US" dirty="0">
                <a:sym typeface="Wingdings" panose="05000000000000000000" pitchFamily="2" charset="2"/>
              </a:rPr>
              <a:t></a:t>
            </a:r>
            <a:r>
              <a:rPr lang="en-US" dirty="0"/>
              <a:t> English</a:t>
            </a:r>
            <a:br>
              <a:rPr lang="en-US" dirty="0"/>
            </a:br>
            <a:r>
              <a:rPr lang="en-US" dirty="0"/>
              <a:t>A lot in common</a:t>
            </a:r>
          </a:p>
        </p:txBody>
      </p:sp>
      <p:sp>
        <p:nvSpPr>
          <p:cNvPr id="3" name="Content Placeholder 2">
            <a:extLst>
              <a:ext uri="{FF2B5EF4-FFF2-40B4-BE49-F238E27FC236}">
                <a16:creationId xmlns:a16="http://schemas.microsoft.com/office/drawing/2014/main" id="{DEFCFCC9-485A-41BE-AE58-1A1FDF221B1D}"/>
              </a:ext>
            </a:extLst>
          </p:cNvPr>
          <p:cNvSpPr>
            <a:spLocks noGrp="1"/>
          </p:cNvSpPr>
          <p:nvPr>
            <p:ph idx="1"/>
          </p:nvPr>
        </p:nvSpPr>
        <p:spPr/>
        <p:txBody>
          <a:bodyPr/>
          <a:lstStyle/>
          <a:p>
            <a:r>
              <a:rPr lang="en-US" sz="3600" dirty="0"/>
              <a:t>Key words - </a:t>
            </a:r>
            <a:r>
              <a:rPr lang="en-US" sz="1600" dirty="0"/>
              <a:t>continued</a:t>
            </a:r>
          </a:p>
          <a:p>
            <a:pPr lvl="1"/>
            <a:r>
              <a:rPr lang="en-US" sz="3600" dirty="0">
                <a:solidFill>
                  <a:schemeClr val="accent3"/>
                </a:solidFill>
              </a:rPr>
              <a:t>in</a:t>
            </a:r>
            <a:r>
              <a:rPr lang="en-US" sz="3600" dirty="0"/>
              <a:t> – within a list or string</a:t>
            </a:r>
          </a:p>
          <a:p>
            <a:pPr lvl="1"/>
            <a:r>
              <a:rPr lang="en-US" sz="3400" dirty="0">
                <a:solidFill>
                  <a:schemeClr val="accent3"/>
                </a:solidFill>
              </a:rPr>
              <a:t>import</a:t>
            </a:r>
            <a:r>
              <a:rPr lang="en-US" sz="3400" dirty="0"/>
              <a:t> – bring in from elsewhere</a:t>
            </a:r>
          </a:p>
          <a:p>
            <a:pPr lvl="1"/>
            <a:r>
              <a:rPr lang="en-US" sz="3400" dirty="0">
                <a:solidFill>
                  <a:schemeClr val="accent3"/>
                </a:solidFill>
              </a:rPr>
              <a:t>from</a:t>
            </a:r>
            <a:r>
              <a:rPr lang="en-US" sz="3400" dirty="0"/>
              <a:t> – where we got something</a:t>
            </a:r>
          </a:p>
        </p:txBody>
      </p:sp>
      <p:sp>
        <p:nvSpPr>
          <p:cNvPr id="4" name="Date Placeholder 3">
            <a:extLst>
              <a:ext uri="{FF2B5EF4-FFF2-40B4-BE49-F238E27FC236}">
                <a16:creationId xmlns:a16="http://schemas.microsoft.com/office/drawing/2014/main" id="{6ECA05AC-D797-47E4-AB77-1DEF7CAB0B37}"/>
              </a:ext>
            </a:extLst>
          </p:cNvPr>
          <p:cNvSpPr>
            <a:spLocks noGrp="1"/>
          </p:cNvSpPr>
          <p:nvPr>
            <p:ph type="dt" sz="half" idx="10"/>
          </p:nvPr>
        </p:nvSpPr>
        <p:spPr>
          <a:xfrm>
            <a:off x="7205133" y="6041362"/>
            <a:ext cx="911939" cy="365125"/>
          </a:xfrm>
        </p:spPr>
        <p:txBody>
          <a:bodyPr/>
          <a:lstStyle/>
          <a:p>
            <a:fld id="{A7119916-CD40-456D-ABE3-55F8822671F7}" type="datetime1">
              <a:rPr lang="en-US" smtClean="0"/>
              <a:t>8/7/2022</a:t>
            </a:fld>
            <a:endParaRPr lang="en-US" dirty="0"/>
          </a:p>
        </p:txBody>
      </p:sp>
      <p:sp>
        <p:nvSpPr>
          <p:cNvPr id="5" name="Footer Placeholder 4">
            <a:extLst>
              <a:ext uri="{FF2B5EF4-FFF2-40B4-BE49-F238E27FC236}">
                <a16:creationId xmlns:a16="http://schemas.microsoft.com/office/drawing/2014/main" id="{719D31A8-D18D-4EF5-8CEE-E101A4835F30}"/>
              </a:ext>
            </a:extLst>
          </p:cNvPr>
          <p:cNvSpPr>
            <a:spLocks noGrp="1"/>
          </p:cNvSpPr>
          <p:nvPr>
            <p:ph type="ftr" sz="quarter" idx="11"/>
          </p:nvPr>
        </p:nvSpPr>
        <p:spPr>
          <a:xfrm>
            <a:off x="677334" y="6041362"/>
            <a:ext cx="6297612" cy="365125"/>
          </a:xfrm>
        </p:spPr>
        <p:txBody>
          <a:bodyPr/>
          <a:lstStyle/>
          <a:p>
            <a:r>
              <a:rPr lang="en-US"/>
              <a:t>raysmith@alum.mit.edu</a:t>
            </a:r>
            <a:endParaRPr lang="en-US" dirty="0"/>
          </a:p>
        </p:txBody>
      </p:sp>
      <p:sp>
        <p:nvSpPr>
          <p:cNvPr id="6" name="Slide Number Placeholder 5">
            <a:extLst>
              <a:ext uri="{FF2B5EF4-FFF2-40B4-BE49-F238E27FC236}">
                <a16:creationId xmlns:a16="http://schemas.microsoft.com/office/drawing/2014/main" id="{C2E3EA07-576C-4EAA-ABC5-90111EA4E539}"/>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25</a:t>
            </a:fld>
            <a:endParaRPr lang="en-US" dirty="0"/>
          </a:p>
        </p:txBody>
      </p:sp>
    </p:spTree>
    <p:extLst>
      <p:ext uri="{BB962C8B-B14F-4D97-AF65-F5344CB8AC3E}">
        <p14:creationId xmlns:p14="http://schemas.microsoft.com/office/powerpoint/2010/main" val="987768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82BD-CFC1-4C0B-91E0-7BB837436557}"/>
              </a:ext>
            </a:extLst>
          </p:cNvPr>
          <p:cNvSpPr>
            <a:spLocks noGrp="1"/>
          </p:cNvSpPr>
          <p:nvPr>
            <p:ph type="title"/>
          </p:nvPr>
        </p:nvSpPr>
        <p:spPr/>
        <p:txBody>
          <a:bodyPr/>
          <a:lstStyle/>
          <a:p>
            <a:pPr algn="ctr"/>
            <a:r>
              <a:rPr lang="en-US" dirty="0"/>
              <a:t>Python </a:t>
            </a:r>
            <a:r>
              <a:rPr lang="en-US" dirty="0">
                <a:sym typeface="Wingdings" panose="05000000000000000000" pitchFamily="2" charset="2"/>
              </a:rPr>
              <a:t></a:t>
            </a:r>
            <a:r>
              <a:rPr lang="en-US" dirty="0"/>
              <a:t> English</a:t>
            </a:r>
            <a:br>
              <a:rPr lang="en-US" dirty="0"/>
            </a:br>
            <a:r>
              <a:rPr lang="en-US" dirty="0"/>
              <a:t>A </a:t>
            </a:r>
            <a:r>
              <a:rPr lang="en-US" b="1" dirty="0"/>
              <a:t>lot</a:t>
            </a:r>
            <a:r>
              <a:rPr lang="en-US" dirty="0"/>
              <a:t> in </a:t>
            </a:r>
            <a:r>
              <a:rPr lang="en-US" b="1" dirty="0"/>
              <a:t>common</a:t>
            </a:r>
          </a:p>
        </p:txBody>
      </p:sp>
      <p:sp>
        <p:nvSpPr>
          <p:cNvPr id="3" name="Content Placeholder 2">
            <a:extLst>
              <a:ext uri="{FF2B5EF4-FFF2-40B4-BE49-F238E27FC236}">
                <a16:creationId xmlns:a16="http://schemas.microsoft.com/office/drawing/2014/main" id="{DEFCFCC9-485A-41BE-AE58-1A1FDF221B1D}"/>
              </a:ext>
            </a:extLst>
          </p:cNvPr>
          <p:cNvSpPr>
            <a:spLocks noGrp="1"/>
          </p:cNvSpPr>
          <p:nvPr>
            <p:ph idx="1"/>
          </p:nvPr>
        </p:nvSpPr>
        <p:spPr/>
        <p:txBody>
          <a:bodyPr/>
          <a:lstStyle/>
          <a:p>
            <a:r>
              <a:rPr lang="en-US" sz="3600" dirty="0"/>
              <a:t>Punctuation:</a:t>
            </a:r>
          </a:p>
          <a:p>
            <a:pPr lvl="1"/>
            <a:r>
              <a:rPr lang="en-US" sz="3400" dirty="0"/>
              <a:t>Indentation – groups process indented</a:t>
            </a:r>
            <a:endParaRPr lang="en-US" dirty="0"/>
          </a:p>
          <a:p>
            <a:pPr lvl="1"/>
            <a:r>
              <a:rPr lang="en-US" sz="3400" b="1" dirty="0"/>
              <a:t>[</a:t>
            </a:r>
            <a:r>
              <a:rPr lang="en-US" sz="3400" dirty="0"/>
              <a:t> stuff </a:t>
            </a:r>
            <a:r>
              <a:rPr lang="en-US" sz="3400" b="1" dirty="0"/>
              <a:t>]</a:t>
            </a:r>
            <a:r>
              <a:rPr lang="en-US" sz="3400" dirty="0"/>
              <a:t> – grouping items</a:t>
            </a:r>
          </a:p>
          <a:p>
            <a:pPr lvl="1"/>
            <a:r>
              <a:rPr lang="en-US" sz="3400" b="1" dirty="0"/>
              <a:t>(</a:t>
            </a:r>
            <a:r>
              <a:rPr lang="en-US" sz="3400" dirty="0"/>
              <a:t> stuff </a:t>
            </a:r>
            <a:r>
              <a:rPr lang="en-US" sz="3400" b="1" dirty="0"/>
              <a:t>)</a:t>
            </a:r>
            <a:r>
              <a:rPr lang="en-US" sz="3400" dirty="0"/>
              <a:t> – grouping items</a:t>
            </a:r>
          </a:p>
          <a:p>
            <a:pPr lvl="1"/>
            <a:r>
              <a:rPr lang="en-US" sz="3400" b="1" dirty="0"/>
              <a:t>"</a:t>
            </a:r>
            <a:r>
              <a:rPr lang="en-US" sz="3400" dirty="0">
                <a:solidFill>
                  <a:schemeClr val="accent2"/>
                </a:solidFill>
              </a:rPr>
              <a:t>stuff here is taken literally</a:t>
            </a:r>
            <a:r>
              <a:rPr lang="en-US" sz="3400" b="1" dirty="0"/>
              <a:t>"</a:t>
            </a:r>
          </a:p>
          <a:p>
            <a:pPr lvl="1"/>
            <a:r>
              <a:rPr lang="en-US" sz="3400" b="1" dirty="0">
                <a:solidFill>
                  <a:schemeClr val="accent2"/>
                </a:solidFill>
              </a:rPr>
              <a:t>'</a:t>
            </a:r>
            <a:r>
              <a:rPr lang="en-US" sz="3400" dirty="0">
                <a:solidFill>
                  <a:schemeClr val="accent2"/>
                </a:solidFill>
              </a:rPr>
              <a:t>The same here as in "here" </a:t>
            </a:r>
            <a:r>
              <a:rPr lang="en-US" sz="3400" b="1" dirty="0"/>
              <a:t>'</a:t>
            </a:r>
          </a:p>
          <a:p>
            <a:endParaRPr lang="en-US" sz="3600" dirty="0"/>
          </a:p>
        </p:txBody>
      </p:sp>
      <p:sp>
        <p:nvSpPr>
          <p:cNvPr id="4" name="Date Placeholder 3">
            <a:extLst>
              <a:ext uri="{FF2B5EF4-FFF2-40B4-BE49-F238E27FC236}">
                <a16:creationId xmlns:a16="http://schemas.microsoft.com/office/drawing/2014/main" id="{6ECA05AC-D797-47E4-AB77-1DEF7CAB0B37}"/>
              </a:ext>
            </a:extLst>
          </p:cNvPr>
          <p:cNvSpPr>
            <a:spLocks noGrp="1"/>
          </p:cNvSpPr>
          <p:nvPr>
            <p:ph type="dt" sz="half" idx="10"/>
          </p:nvPr>
        </p:nvSpPr>
        <p:spPr>
          <a:xfrm>
            <a:off x="7205133" y="6041362"/>
            <a:ext cx="911939" cy="365125"/>
          </a:xfrm>
        </p:spPr>
        <p:txBody>
          <a:bodyPr/>
          <a:lstStyle/>
          <a:p>
            <a:fld id="{A7119916-CD40-456D-ABE3-55F8822671F7}" type="datetime1">
              <a:rPr lang="en-US" smtClean="0"/>
              <a:t>8/7/2022</a:t>
            </a:fld>
            <a:endParaRPr lang="en-US" dirty="0"/>
          </a:p>
        </p:txBody>
      </p:sp>
      <p:sp>
        <p:nvSpPr>
          <p:cNvPr id="5" name="Footer Placeholder 4">
            <a:extLst>
              <a:ext uri="{FF2B5EF4-FFF2-40B4-BE49-F238E27FC236}">
                <a16:creationId xmlns:a16="http://schemas.microsoft.com/office/drawing/2014/main" id="{719D31A8-D18D-4EF5-8CEE-E101A4835F30}"/>
              </a:ext>
            </a:extLst>
          </p:cNvPr>
          <p:cNvSpPr>
            <a:spLocks noGrp="1"/>
          </p:cNvSpPr>
          <p:nvPr>
            <p:ph type="ftr" sz="quarter" idx="11"/>
          </p:nvPr>
        </p:nvSpPr>
        <p:spPr>
          <a:xfrm>
            <a:off x="677334" y="6041362"/>
            <a:ext cx="6297612" cy="365125"/>
          </a:xfrm>
        </p:spPr>
        <p:txBody>
          <a:bodyPr/>
          <a:lstStyle/>
          <a:p>
            <a:r>
              <a:rPr lang="en-US"/>
              <a:t>raysmith@alum.mit.edu</a:t>
            </a:r>
            <a:endParaRPr lang="en-US" dirty="0"/>
          </a:p>
        </p:txBody>
      </p:sp>
      <p:sp>
        <p:nvSpPr>
          <p:cNvPr id="6" name="Slide Number Placeholder 5">
            <a:extLst>
              <a:ext uri="{FF2B5EF4-FFF2-40B4-BE49-F238E27FC236}">
                <a16:creationId xmlns:a16="http://schemas.microsoft.com/office/drawing/2014/main" id="{C2E3EA07-576C-4EAA-ABC5-90111EA4E539}"/>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26</a:t>
            </a:fld>
            <a:endParaRPr lang="en-US" dirty="0"/>
          </a:p>
        </p:txBody>
      </p:sp>
    </p:spTree>
    <p:extLst>
      <p:ext uri="{BB962C8B-B14F-4D97-AF65-F5344CB8AC3E}">
        <p14:creationId xmlns:p14="http://schemas.microsoft.com/office/powerpoint/2010/main" val="3874803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82BD-CFC1-4C0B-91E0-7BB837436557}"/>
              </a:ext>
            </a:extLst>
          </p:cNvPr>
          <p:cNvSpPr>
            <a:spLocks noGrp="1"/>
          </p:cNvSpPr>
          <p:nvPr>
            <p:ph type="title"/>
          </p:nvPr>
        </p:nvSpPr>
        <p:spPr/>
        <p:txBody>
          <a:bodyPr/>
          <a:lstStyle/>
          <a:p>
            <a:pPr algn="ctr"/>
            <a:r>
              <a:rPr lang="en-US" dirty="0"/>
              <a:t>Python </a:t>
            </a:r>
            <a:r>
              <a:rPr lang="en-US" dirty="0">
                <a:sym typeface="Wingdings" panose="05000000000000000000" pitchFamily="2" charset="2"/>
              </a:rPr>
              <a:t></a:t>
            </a:r>
            <a:r>
              <a:rPr lang="en-US" dirty="0"/>
              <a:t> English</a:t>
            </a:r>
            <a:br>
              <a:rPr lang="en-US" dirty="0"/>
            </a:br>
            <a:r>
              <a:rPr lang="en-US" b="1" dirty="0">
                <a:solidFill>
                  <a:schemeClr val="accent2"/>
                </a:solidFill>
              </a:rPr>
              <a:t>Different</a:t>
            </a:r>
            <a:r>
              <a:rPr lang="en-US" b="1" dirty="0"/>
              <a:t> </a:t>
            </a:r>
            <a:r>
              <a:rPr lang="en-US" dirty="0"/>
              <a:t>/ </a:t>
            </a:r>
            <a:r>
              <a:rPr lang="en-US" b="1" dirty="0">
                <a:solidFill>
                  <a:schemeClr val="accent2"/>
                </a:solidFill>
              </a:rPr>
              <a:t>New</a:t>
            </a:r>
            <a:r>
              <a:rPr lang="en-US" dirty="0"/>
              <a:t> in </a:t>
            </a:r>
            <a:r>
              <a:rPr lang="en-US" b="1" dirty="0"/>
              <a:t>Python</a:t>
            </a:r>
          </a:p>
        </p:txBody>
      </p:sp>
      <p:sp>
        <p:nvSpPr>
          <p:cNvPr id="3" name="Content Placeholder 2">
            <a:extLst>
              <a:ext uri="{FF2B5EF4-FFF2-40B4-BE49-F238E27FC236}">
                <a16:creationId xmlns:a16="http://schemas.microsoft.com/office/drawing/2014/main" id="{DEFCFCC9-485A-41BE-AE58-1A1FDF221B1D}"/>
              </a:ext>
            </a:extLst>
          </p:cNvPr>
          <p:cNvSpPr>
            <a:spLocks noGrp="1"/>
          </p:cNvSpPr>
          <p:nvPr>
            <p:ph idx="1"/>
          </p:nvPr>
        </p:nvSpPr>
        <p:spPr/>
        <p:txBody>
          <a:bodyPr/>
          <a:lstStyle/>
          <a:p>
            <a:r>
              <a:rPr lang="en-US" sz="3600" dirty="0"/>
              <a:t>Punctuation:</a:t>
            </a:r>
          </a:p>
          <a:p>
            <a:pPr lvl="1"/>
            <a:r>
              <a:rPr lang="en-US" sz="3400" b="1" dirty="0"/>
              <a:t>#</a:t>
            </a:r>
            <a:r>
              <a:rPr lang="en-US" sz="3400" dirty="0"/>
              <a:t> - </a:t>
            </a:r>
            <a:r>
              <a:rPr lang="en-US" sz="3400" dirty="0">
                <a:solidFill>
                  <a:srgbClr val="FF0000"/>
                </a:solidFill>
              </a:rPr>
              <a:t>python</a:t>
            </a:r>
            <a:r>
              <a:rPr lang="en-US" sz="3400" dirty="0"/>
              <a:t> </a:t>
            </a:r>
            <a:r>
              <a:rPr lang="en-US" sz="3400" dirty="0">
                <a:solidFill>
                  <a:schemeClr val="tx1"/>
                </a:solidFill>
              </a:rPr>
              <a:t>disregards to end of line</a:t>
            </a:r>
          </a:p>
          <a:p>
            <a:pPr lvl="1"/>
            <a:r>
              <a:rPr lang="en-US" sz="3400" b="1" dirty="0"/>
              <a:t>=</a:t>
            </a:r>
            <a:r>
              <a:rPr lang="en-US" sz="3400" dirty="0"/>
              <a:t> - assign value from right to left</a:t>
            </a:r>
          </a:p>
          <a:p>
            <a:pPr lvl="1"/>
            <a:r>
              <a:rPr lang="en-US" sz="3400" b="1" dirty="0"/>
              <a:t>==</a:t>
            </a:r>
            <a:r>
              <a:rPr lang="en-US" sz="3400" dirty="0"/>
              <a:t> - test for equality (not big change)</a:t>
            </a:r>
          </a:p>
          <a:p>
            <a:pPr lvl="1"/>
            <a:r>
              <a:rPr lang="en-US" sz="3400" dirty="0"/>
              <a:t>Indentation level is VERY IMPORTANT</a:t>
            </a:r>
          </a:p>
          <a:p>
            <a:endParaRPr lang="en-US" sz="3600" dirty="0"/>
          </a:p>
        </p:txBody>
      </p:sp>
      <p:sp>
        <p:nvSpPr>
          <p:cNvPr id="4" name="Date Placeholder 3">
            <a:extLst>
              <a:ext uri="{FF2B5EF4-FFF2-40B4-BE49-F238E27FC236}">
                <a16:creationId xmlns:a16="http://schemas.microsoft.com/office/drawing/2014/main" id="{6ECA05AC-D797-47E4-AB77-1DEF7CAB0B37}"/>
              </a:ext>
            </a:extLst>
          </p:cNvPr>
          <p:cNvSpPr>
            <a:spLocks noGrp="1"/>
          </p:cNvSpPr>
          <p:nvPr>
            <p:ph type="dt" sz="half" idx="10"/>
          </p:nvPr>
        </p:nvSpPr>
        <p:spPr>
          <a:xfrm>
            <a:off x="7205133" y="6041362"/>
            <a:ext cx="911939" cy="365125"/>
          </a:xfrm>
        </p:spPr>
        <p:txBody>
          <a:bodyPr/>
          <a:lstStyle/>
          <a:p>
            <a:fld id="{A7119916-CD40-456D-ABE3-55F8822671F7}" type="datetime1">
              <a:rPr lang="en-US" smtClean="0"/>
              <a:t>8/7/2022</a:t>
            </a:fld>
            <a:endParaRPr lang="en-US" dirty="0"/>
          </a:p>
        </p:txBody>
      </p:sp>
      <p:sp>
        <p:nvSpPr>
          <p:cNvPr id="5" name="Footer Placeholder 4">
            <a:extLst>
              <a:ext uri="{FF2B5EF4-FFF2-40B4-BE49-F238E27FC236}">
                <a16:creationId xmlns:a16="http://schemas.microsoft.com/office/drawing/2014/main" id="{719D31A8-D18D-4EF5-8CEE-E101A4835F30}"/>
              </a:ext>
            </a:extLst>
          </p:cNvPr>
          <p:cNvSpPr>
            <a:spLocks noGrp="1"/>
          </p:cNvSpPr>
          <p:nvPr>
            <p:ph type="ftr" sz="quarter" idx="11"/>
          </p:nvPr>
        </p:nvSpPr>
        <p:spPr>
          <a:xfrm>
            <a:off x="677334" y="6041362"/>
            <a:ext cx="6297612" cy="365125"/>
          </a:xfrm>
        </p:spPr>
        <p:txBody>
          <a:bodyPr/>
          <a:lstStyle/>
          <a:p>
            <a:r>
              <a:rPr lang="en-US"/>
              <a:t>raysmith@alum.mit.edu</a:t>
            </a:r>
            <a:endParaRPr lang="en-US" dirty="0"/>
          </a:p>
        </p:txBody>
      </p:sp>
      <p:sp>
        <p:nvSpPr>
          <p:cNvPr id="6" name="Slide Number Placeholder 5">
            <a:extLst>
              <a:ext uri="{FF2B5EF4-FFF2-40B4-BE49-F238E27FC236}">
                <a16:creationId xmlns:a16="http://schemas.microsoft.com/office/drawing/2014/main" id="{C2E3EA07-576C-4EAA-ABC5-90111EA4E539}"/>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27</a:t>
            </a:fld>
            <a:endParaRPr lang="en-US" dirty="0"/>
          </a:p>
        </p:txBody>
      </p:sp>
    </p:spTree>
    <p:extLst>
      <p:ext uri="{BB962C8B-B14F-4D97-AF65-F5344CB8AC3E}">
        <p14:creationId xmlns:p14="http://schemas.microsoft.com/office/powerpoint/2010/main" val="7753549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82BD-CFC1-4C0B-91E0-7BB837436557}"/>
              </a:ext>
            </a:extLst>
          </p:cNvPr>
          <p:cNvSpPr>
            <a:spLocks noGrp="1"/>
          </p:cNvSpPr>
          <p:nvPr>
            <p:ph type="title"/>
          </p:nvPr>
        </p:nvSpPr>
        <p:spPr/>
        <p:txBody>
          <a:bodyPr/>
          <a:lstStyle/>
          <a:p>
            <a:pPr algn="ctr"/>
            <a:r>
              <a:rPr lang="en-US" dirty="0"/>
              <a:t>Python </a:t>
            </a:r>
            <a:r>
              <a:rPr lang="en-US" dirty="0">
                <a:sym typeface="Wingdings" panose="05000000000000000000" pitchFamily="2" charset="2"/>
              </a:rPr>
              <a:t></a:t>
            </a:r>
            <a:r>
              <a:rPr lang="en-US" dirty="0"/>
              <a:t> English</a:t>
            </a:r>
            <a:br>
              <a:rPr lang="en-US" dirty="0"/>
            </a:br>
            <a:r>
              <a:rPr lang="en-US" b="1" dirty="0"/>
              <a:t>Different </a:t>
            </a:r>
            <a:r>
              <a:rPr lang="en-US" dirty="0"/>
              <a:t>/ </a:t>
            </a:r>
            <a:r>
              <a:rPr lang="en-US" b="1" dirty="0"/>
              <a:t>New</a:t>
            </a:r>
            <a:r>
              <a:rPr lang="en-US" dirty="0"/>
              <a:t> to </a:t>
            </a:r>
            <a:r>
              <a:rPr lang="en-US" b="1" dirty="0"/>
              <a:t>Python</a:t>
            </a:r>
            <a:endParaRPr lang="en-US" sz="2400" dirty="0"/>
          </a:p>
        </p:txBody>
      </p:sp>
      <p:sp>
        <p:nvSpPr>
          <p:cNvPr id="3" name="Content Placeholder 2">
            <a:extLst>
              <a:ext uri="{FF2B5EF4-FFF2-40B4-BE49-F238E27FC236}">
                <a16:creationId xmlns:a16="http://schemas.microsoft.com/office/drawing/2014/main" id="{DEFCFCC9-485A-41BE-AE58-1A1FDF221B1D}"/>
              </a:ext>
            </a:extLst>
          </p:cNvPr>
          <p:cNvSpPr>
            <a:spLocks noGrp="1"/>
          </p:cNvSpPr>
          <p:nvPr>
            <p:ph idx="1"/>
          </p:nvPr>
        </p:nvSpPr>
        <p:spPr/>
        <p:txBody>
          <a:bodyPr>
            <a:normAutofit fontScale="92500" lnSpcReduction="10000"/>
          </a:bodyPr>
          <a:lstStyle/>
          <a:p>
            <a:r>
              <a:rPr lang="en-US" sz="3600" dirty="0"/>
              <a:t>Punctuation:</a:t>
            </a:r>
          </a:p>
          <a:p>
            <a:pPr lvl="1"/>
            <a:r>
              <a:rPr lang="en-US" sz="3400" b="1" dirty="0"/>
              <a:t>"</a:t>
            </a:r>
            <a:r>
              <a:rPr lang="en-US" sz="3400" b="1" dirty="0">
                <a:solidFill>
                  <a:schemeClr val="accent1"/>
                </a:solidFill>
              </a:rPr>
              <a:t>limited to ONE line</a:t>
            </a:r>
            <a:r>
              <a:rPr lang="en-US" sz="3400" b="1" dirty="0"/>
              <a:t>"</a:t>
            </a:r>
          </a:p>
          <a:p>
            <a:pPr lvl="1"/>
            <a:r>
              <a:rPr lang="en-US" sz="3400" b="1" dirty="0"/>
              <a:t>'</a:t>
            </a:r>
            <a:r>
              <a:rPr lang="en-US" sz="3400" b="1" dirty="0">
                <a:solidFill>
                  <a:schemeClr val="accent1"/>
                </a:solidFill>
              </a:rPr>
              <a:t>limited to ONE line</a:t>
            </a:r>
            <a:r>
              <a:rPr lang="en-US" sz="3400" b="1" dirty="0"/>
              <a:t>'</a:t>
            </a:r>
          </a:p>
          <a:p>
            <a:pPr lvl="1"/>
            <a:r>
              <a:rPr lang="en-US" sz="3400" b="1" dirty="0"/>
              <a:t>""" </a:t>
            </a:r>
            <a:r>
              <a:rPr lang="en-US" sz="3400" b="1" dirty="0">
                <a:solidFill>
                  <a:schemeClr val="accent2"/>
                </a:solidFill>
              </a:rPr>
              <a:t>Triple double quote </a:t>
            </a:r>
            <a:r>
              <a:rPr lang="en-US" sz="3400" dirty="0">
                <a:solidFill>
                  <a:schemeClr val="accent2"/>
                </a:solidFill>
              </a:rPr>
              <a:t>Starts a</a:t>
            </a:r>
          </a:p>
          <a:p>
            <a:pPr marL="457200" lvl="1" indent="0">
              <a:buNone/>
            </a:pPr>
            <a:r>
              <a:rPr lang="en-US" sz="3400" dirty="0">
                <a:solidFill>
                  <a:schemeClr val="accent2"/>
                </a:solidFill>
              </a:rPr>
              <a:t> 		multi-line</a:t>
            </a:r>
          </a:p>
          <a:p>
            <a:pPr marL="457200" lvl="1" indent="0">
              <a:buNone/>
            </a:pPr>
            <a:r>
              <a:rPr lang="en-US" sz="3400" dirty="0">
                <a:solidFill>
                  <a:schemeClr val="accent2"/>
                </a:solidFill>
              </a:rPr>
              <a:t>		 string </a:t>
            </a:r>
            <a:r>
              <a:rPr lang="en-US" sz="3400" b="1" dirty="0"/>
              <a:t>"""</a:t>
            </a:r>
          </a:p>
          <a:p>
            <a:pPr lvl="1"/>
            <a:r>
              <a:rPr lang="en-US" sz="3400" b="1" dirty="0"/>
              <a:t>'''</a:t>
            </a:r>
            <a:r>
              <a:rPr lang="en-US" sz="3400" dirty="0">
                <a:solidFill>
                  <a:schemeClr val="accent2"/>
                </a:solidFill>
              </a:rPr>
              <a:t>Same for </a:t>
            </a:r>
            <a:r>
              <a:rPr lang="en-US" sz="3400" b="1" dirty="0">
                <a:solidFill>
                  <a:schemeClr val="accent2"/>
                </a:solidFill>
              </a:rPr>
              <a:t>triple single quote</a:t>
            </a:r>
            <a:r>
              <a:rPr lang="en-US" sz="3400" b="1" dirty="0"/>
              <a:t>'''</a:t>
            </a:r>
          </a:p>
        </p:txBody>
      </p:sp>
      <p:sp>
        <p:nvSpPr>
          <p:cNvPr id="4" name="Date Placeholder 3">
            <a:extLst>
              <a:ext uri="{FF2B5EF4-FFF2-40B4-BE49-F238E27FC236}">
                <a16:creationId xmlns:a16="http://schemas.microsoft.com/office/drawing/2014/main" id="{6ECA05AC-D797-47E4-AB77-1DEF7CAB0B37}"/>
              </a:ext>
            </a:extLst>
          </p:cNvPr>
          <p:cNvSpPr>
            <a:spLocks noGrp="1"/>
          </p:cNvSpPr>
          <p:nvPr>
            <p:ph type="dt" sz="half" idx="10"/>
          </p:nvPr>
        </p:nvSpPr>
        <p:spPr>
          <a:xfrm>
            <a:off x="7205133" y="6041362"/>
            <a:ext cx="911939"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A7119916-CD40-456D-ABE3-55F8822671F7}" type="datetime1">
              <a:rPr kumimoji="0" lang="en-US" sz="900" b="0" i="0" u="none" strike="noStrike" kern="1200" cap="none" spc="0" normalizeH="0" baseline="0" noProof="0" smtClean="0">
                <a:ln>
                  <a:noFill/>
                </a:ln>
                <a:solidFill>
                  <a:prstClr val="black">
                    <a:tint val="75000"/>
                  </a:prstClr>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8/7/2022</a:t>
            </a:fld>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5" name="Footer Placeholder 4">
            <a:extLst>
              <a:ext uri="{FF2B5EF4-FFF2-40B4-BE49-F238E27FC236}">
                <a16:creationId xmlns:a16="http://schemas.microsoft.com/office/drawing/2014/main" id="{719D31A8-D18D-4EF5-8CEE-E101A4835F30}"/>
              </a:ext>
            </a:extLst>
          </p:cNvPr>
          <p:cNvSpPr>
            <a:spLocks noGrp="1"/>
          </p:cNvSpPr>
          <p:nvPr>
            <p:ph type="ftr" sz="quarter" idx="11"/>
          </p:nvPr>
        </p:nvSpPr>
        <p:spPr>
          <a:xfrm>
            <a:off x="677334" y="6041362"/>
            <a:ext cx="6297612" cy="365125"/>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prstClr val="black">
                    <a:tint val="75000"/>
                  </a:prstClr>
                </a:solidFill>
                <a:effectLst/>
                <a:uLnTx/>
                <a:uFillTx/>
                <a:latin typeface="Trebuchet MS" panose="020B0603020202020204"/>
                <a:ea typeface="+mn-ea"/>
                <a:cs typeface="+mn-cs"/>
              </a:rPr>
              <a:t>raysmith@alum.mit.edu</a:t>
            </a:r>
            <a:endParaRPr kumimoji="0" lang="en-US" sz="900" b="0" i="0" u="none" strike="noStrike" kern="1200" cap="none" spc="0" normalizeH="0" baseline="0" noProof="0" dirty="0">
              <a:ln>
                <a:noFill/>
              </a:ln>
              <a:solidFill>
                <a:prstClr val="black">
                  <a:tint val="75000"/>
                </a:prstClr>
              </a:solidFill>
              <a:effectLst/>
              <a:uLnTx/>
              <a:uFillTx/>
              <a:latin typeface="Trebuchet MS" panose="020B0603020202020204"/>
              <a:ea typeface="+mn-ea"/>
              <a:cs typeface="+mn-cs"/>
            </a:endParaRPr>
          </a:p>
        </p:txBody>
      </p:sp>
      <p:sp>
        <p:nvSpPr>
          <p:cNvPr id="6" name="Slide Number Placeholder 5">
            <a:extLst>
              <a:ext uri="{FF2B5EF4-FFF2-40B4-BE49-F238E27FC236}">
                <a16:creationId xmlns:a16="http://schemas.microsoft.com/office/drawing/2014/main" id="{C2E3EA07-576C-4EAA-ABC5-90111EA4E539}"/>
              </a:ext>
            </a:extLst>
          </p:cNvPr>
          <p:cNvSpPr>
            <a:spLocks noGrp="1"/>
          </p:cNvSpPr>
          <p:nvPr>
            <p:ph type="sldNum" sz="quarter" idx="12"/>
          </p:nvPr>
        </p:nvSpPr>
        <p:spPr>
          <a:xfrm>
            <a:off x="8590663" y="6041362"/>
            <a:ext cx="683339"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D22F896-40B5-4ADD-8801-0D06FADFA095}" type="slidenum">
              <a:rPr kumimoji="0" lang="en-US" sz="900" b="0" i="0" u="none" strike="noStrike" kern="1200" cap="none" spc="0" normalizeH="0" baseline="0" noProof="0" smtClean="0">
                <a:ln>
                  <a:noFill/>
                </a:ln>
                <a:solidFill>
                  <a:srgbClr val="90C226"/>
                </a:solidFill>
                <a:effectLst/>
                <a:uLnTx/>
                <a:uFillTx/>
                <a:latin typeface="Trebuchet MS" panose="020B060302020202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28</a:t>
            </a:fld>
            <a:endParaRPr kumimoji="0" lang="en-US" sz="900" b="0" i="0" u="none" strike="noStrike" kern="1200" cap="none" spc="0" normalizeH="0" baseline="0" noProof="0" dirty="0">
              <a:ln>
                <a:noFill/>
              </a:ln>
              <a:solidFill>
                <a:srgbClr val="90C226"/>
              </a:solidFill>
              <a:effectLst/>
              <a:uLnTx/>
              <a:uFillTx/>
              <a:latin typeface="Trebuchet MS" panose="020B0603020202020204"/>
              <a:ea typeface="+mn-ea"/>
              <a:cs typeface="+mn-cs"/>
            </a:endParaRPr>
          </a:p>
        </p:txBody>
      </p:sp>
    </p:spTree>
    <p:extLst>
      <p:ext uri="{BB962C8B-B14F-4D97-AF65-F5344CB8AC3E}">
        <p14:creationId xmlns:p14="http://schemas.microsoft.com/office/powerpoint/2010/main" val="2625684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82BD-CFC1-4C0B-91E0-7BB837436557}"/>
              </a:ext>
            </a:extLst>
          </p:cNvPr>
          <p:cNvSpPr>
            <a:spLocks noGrp="1"/>
          </p:cNvSpPr>
          <p:nvPr>
            <p:ph type="title"/>
          </p:nvPr>
        </p:nvSpPr>
        <p:spPr/>
        <p:txBody>
          <a:bodyPr/>
          <a:lstStyle/>
          <a:p>
            <a:pPr algn="ctr"/>
            <a:r>
              <a:rPr lang="en-US" dirty="0"/>
              <a:t>Python </a:t>
            </a:r>
            <a:r>
              <a:rPr lang="en-US" dirty="0">
                <a:sym typeface="Wingdings" panose="05000000000000000000" pitchFamily="2" charset="2"/>
              </a:rPr>
              <a:t></a:t>
            </a:r>
            <a:r>
              <a:rPr lang="en-US" dirty="0"/>
              <a:t> English</a:t>
            </a:r>
            <a:br>
              <a:rPr lang="en-US" dirty="0"/>
            </a:br>
            <a:r>
              <a:rPr lang="en-US" b="1" dirty="0"/>
              <a:t>Different </a:t>
            </a:r>
            <a:r>
              <a:rPr lang="en-US" dirty="0"/>
              <a:t>/ </a:t>
            </a:r>
            <a:r>
              <a:rPr lang="en-US" b="1" dirty="0"/>
              <a:t>New</a:t>
            </a:r>
            <a:r>
              <a:rPr lang="en-US" dirty="0"/>
              <a:t> to </a:t>
            </a:r>
            <a:r>
              <a:rPr lang="en-US" b="1" dirty="0"/>
              <a:t>Python</a:t>
            </a:r>
            <a:endParaRPr lang="en-US" sz="2400" dirty="0"/>
          </a:p>
        </p:txBody>
      </p:sp>
      <p:sp>
        <p:nvSpPr>
          <p:cNvPr id="3" name="Content Placeholder 2">
            <a:extLst>
              <a:ext uri="{FF2B5EF4-FFF2-40B4-BE49-F238E27FC236}">
                <a16:creationId xmlns:a16="http://schemas.microsoft.com/office/drawing/2014/main" id="{DEFCFCC9-485A-41BE-AE58-1A1FDF221B1D}"/>
              </a:ext>
            </a:extLst>
          </p:cNvPr>
          <p:cNvSpPr>
            <a:spLocks noGrp="1"/>
          </p:cNvSpPr>
          <p:nvPr>
            <p:ph idx="1"/>
          </p:nvPr>
        </p:nvSpPr>
        <p:spPr/>
        <p:txBody>
          <a:bodyPr>
            <a:normAutofit/>
          </a:bodyPr>
          <a:lstStyle/>
          <a:p>
            <a:pPr marL="457200" lvl="1" indent="0">
              <a:buNone/>
            </a:pPr>
            <a:r>
              <a:rPr lang="en-US" sz="3400" dirty="0"/>
              <a:t>indention:</a:t>
            </a:r>
          </a:p>
          <a:p>
            <a:pPr marL="1314450" lvl="3" indent="0">
              <a:buNone/>
            </a:pPr>
            <a:r>
              <a:rPr lang="en-US" sz="3000" dirty="0"/>
              <a:t>Things indented</a:t>
            </a:r>
          </a:p>
          <a:p>
            <a:pPr marL="1314450" lvl="3" indent="0">
              <a:buNone/>
            </a:pPr>
            <a:r>
              <a:rPr lang="en-US" sz="3000" dirty="0"/>
              <a:t>to the </a:t>
            </a:r>
            <a:r>
              <a:rPr lang="en-US" sz="3000" dirty="0">
                <a:solidFill>
                  <a:schemeClr val="accent2"/>
                </a:solidFill>
              </a:rPr>
              <a:t>same</a:t>
            </a:r>
            <a:r>
              <a:rPr lang="en-US" sz="3000" dirty="0"/>
              <a:t> level</a:t>
            </a:r>
          </a:p>
          <a:p>
            <a:pPr marL="1314450" lvl="3" indent="0">
              <a:buNone/>
            </a:pPr>
            <a:r>
              <a:rPr lang="en-US" sz="3000" dirty="0"/>
              <a:t>are executed </a:t>
            </a:r>
            <a:r>
              <a:rPr lang="en-US" sz="3000" dirty="0">
                <a:solidFill>
                  <a:schemeClr val="accent2"/>
                </a:solidFill>
              </a:rPr>
              <a:t>together</a:t>
            </a:r>
          </a:p>
        </p:txBody>
      </p:sp>
      <p:sp>
        <p:nvSpPr>
          <p:cNvPr id="4" name="Date Placeholder 3">
            <a:extLst>
              <a:ext uri="{FF2B5EF4-FFF2-40B4-BE49-F238E27FC236}">
                <a16:creationId xmlns:a16="http://schemas.microsoft.com/office/drawing/2014/main" id="{6ECA05AC-D797-47E4-AB77-1DEF7CAB0B37}"/>
              </a:ext>
            </a:extLst>
          </p:cNvPr>
          <p:cNvSpPr>
            <a:spLocks noGrp="1"/>
          </p:cNvSpPr>
          <p:nvPr>
            <p:ph type="dt" sz="half" idx="10"/>
          </p:nvPr>
        </p:nvSpPr>
        <p:spPr>
          <a:xfrm>
            <a:off x="7205133" y="6041362"/>
            <a:ext cx="911939" cy="365125"/>
          </a:xfrm>
        </p:spPr>
        <p:txBody>
          <a:bodyPr/>
          <a:lstStyle/>
          <a:p>
            <a:fld id="{A7119916-CD40-456D-ABE3-55F8822671F7}" type="datetime1">
              <a:rPr lang="en-US" smtClean="0"/>
              <a:t>8/7/2022</a:t>
            </a:fld>
            <a:endParaRPr lang="en-US" dirty="0"/>
          </a:p>
        </p:txBody>
      </p:sp>
      <p:sp>
        <p:nvSpPr>
          <p:cNvPr id="5" name="Footer Placeholder 4">
            <a:extLst>
              <a:ext uri="{FF2B5EF4-FFF2-40B4-BE49-F238E27FC236}">
                <a16:creationId xmlns:a16="http://schemas.microsoft.com/office/drawing/2014/main" id="{719D31A8-D18D-4EF5-8CEE-E101A4835F30}"/>
              </a:ext>
            </a:extLst>
          </p:cNvPr>
          <p:cNvSpPr>
            <a:spLocks noGrp="1"/>
          </p:cNvSpPr>
          <p:nvPr>
            <p:ph type="ftr" sz="quarter" idx="11"/>
          </p:nvPr>
        </p:nvSpPr>
        <p:spPr>
          <a:xfrm>
            <a:off x="677334" y="6041362"/>
            <a:ext cx="6297612" cy="365125"/>
          </a:xfrm>
        </p:spPr>
        <p:txBody>
          <a:bodyPr/>
          <a:lstStyle/>
          <a:p>
            <a:r>
              <a:rPr lang="en-US"/>
              <a:t>raysmith@alum.mit.edu</a:t>
            </a:r>
            <a:endParaRPr lang="en-US" dirty="0"/>
          </a:p>
        </p:txBody>
      </p:sp>
      <p:sp>
        <p:nvSpPr>
          <p:cNvPr id="6" name="Slide Number Placeholder 5">
            <a:extLst>
              <a:ext uri="{FF2B5EF4-FFF2-40B4-BE49-F238E27FC236}">
                <a16:creationId xmlns:a16="http://schemas.microsoft.com/office/drawing/2014/main" id="{C2E3EA07-576C-4EAA-ABC5-90111EA4E539}"/>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29</a:t>
            </a:fld>
            <a:endParaRPr lang="en-US" dirty="0"/>
          </a:p>
        </p:txBody>
      </p:sp>
    </p:spTree>
    <p:extLst>
      <p:ext uri="{BB962C8B-B14F-4D97-AF65-F5344CB8AC3E}">
        <p14:creationId xmlns:p14="http://schemas.microsoft.com/office/powerpoint/2010/main" val="3857817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16E00-835A-4B5B-AFDF-9AF87390AEB3}"/>
              </a:ext>
            </a:extLst>
          </p:cNvPr>
          <p:cNvSpPr>
            <a:spLocks noGrp="1"/>
          </p:cNvSpPr>
          <p:nvPr>
            <p:ph type="title"/>
          </p:nvPr>
        </p:nvSpPr>
        <p:spPr/>
        <p:txBody>
          <a:bodyPr/>
          <a:lstStyle/>
          <a:p>
            <a:pPr algn="ctr"/>
            <a:r>
              <a:rPr lang="en-US" dirty="0"/>
              <a:t>Instructor – Ray Smith raysmith@alum.mit.edu</a:t>
            </a:r>
          </a:p>
        </p:txBody>
      </p:sp>
      <p:sp>
        <p:nvSpPr>
          <p:cNvPr id="3" name="Content Placeholder 2">
            <a:extLst>
              <a:ext uri="{FF2B5EF4-FFF2-40B4-BE49-F238E27FC236}">
                <a16:creationId xmlns:a16="http://schemas.microsoft.com/office/drawing/2014/main" id="{847EE49C-1AF0-40D7-BD12-D2153566BDDE}"/>
              </a:ext>
            </a:extLst>
          </p:cNvPr>
          <p:cNvSpPr>
            <a:spLocks noGrp="1"/>
          </p:cNvSpPr>
          <p:nvPr>
            <p:ph idx="1"/>
          </p:nvPr>
        </p:nvSpPr>
        <p:spPr/>
        <p:txBody>
          <a:bodyPr>
            <a:noAutofit/>
          </a:bodyPr>
          <a:lstStyle/>
          <a:p>
            <a:r>
              <a:rPr lang="en-US" sz="3600" dirty="0"/>
              <a:t>Many years of Programming – engineering, scientific, financial</a:t>
            </a:r>
          </a:p>
          <a:p>
            <a:r>
              <a:rPr lang="en-US" sz="3600" dirty="0"/>
              <a:t>Commercial, Scientific, Systems</a:t>
            </a:r>
          </a:p>
          <a:p>
            <a:r>
              <a:rPr lang="en-US" sz="3600" dirty="0"/>
              <a:t>Languages – C, C++, Perl, Java, Python, Assembly</a:t>
            </a:r>
          </a:p>
          <a:p>
            <a:r>
              <a:rPr lang="en-US" sz="3600" dirty="0"/>
              <a:t>NEW Areas - Games for young 3+ years</a:t>
            </a:r>
          </a:p>
        </p:txBody>
      </p:sp>
      <p:sp>
        <p:nvSpPr>
          <p:cNvPr id="4" name="Date Placeholder 3">
            <a:extLst>
              <a:ext uri="{FF2B5EF4-FFF2-40B4-BE49-F238E27FC236}">
                <a16:creationId xmlns:a16="http://schemas.microsoft.com/office/drawing/2014/main" id="{78E6595F-9930-4D44-BB3E-70490058B4DC}"/>
              </a:ext>
            </a:extLst>
          </p:cNvPr>
          <p:cNvSpPr>
            <a:spLocks noGrp="1"/>
          </p:cNvSpPr>
          <p:nvPr>
            <p:ph type="dt" sz="half" idx="10"/>
          </p:nvPr>
        </p:nvSpPr>
        <p:spPr>
          <a:xfrm>
            <a:off x="7205133" y="6041362"/>
            <a:ext cx="911939" cy="365125"/>
          </a:xfrm>
        </p:spPr>
        <p:txBody>
          <a:bodyPr/>
          <a:lstStyle/>
          <a:p>
            <a:fld id="{B428F5A7-20F3-4981-866F-DD0AA3B623E8}" type="datetime1">
              <a:rPr lang="en-US" smtClean="0"/>
              <a:t>8/7/2022</a:t>
            </a:fld>
            <a:endParaRPr lang="en-US" dirty="0"/>
          </a:p>
        </p:txBody>
      </p:sp>
      <p:sp>
        <p:nvSpPr>
          <p:cNvPr id="6" name="Slide Number Placeholder 5">
            <a:extLst>
              <a:ext uri="{FF2B5EF4-FFF2-40B4-BE49-F238E27FC236}">
                <a16:creationId xmlns:a16="http://schemas.microsoft.com/office/drawing/2014/main" id="{2D80A2BB-609F-4663-9624-CF5B6F7B3BFD}"/>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3</a:t>
            </a:fld>
            <a:endParaRPr lang="en-US" dirty="0"/>
          </a:p>
        </p:txBody>
      </p:sp>
      <p:sp>
        <p:nvSpPr>
          <p:cNvPr id="7" name="Footer Placeholder 6">
            <a:extLst>
              <a:ext uri="{FF2B5EF4-FFF2-40B4-BE49-F238E27FC236}">
                <a16:creationId xmlns:a16="http://schemas.microsoft.com/office/drawing/2014/main" id="{D70CECB9-8420-4DCA-9BA9-5BE8C7891DA8}"/>
              </a:ext>
            </a:extLst>
          </p:cNvPr>
          <p:cNvSpPr>
            <a:spLocks noGrp="1"/>
          </p:cNvSpPr>
          <p:nvPr>
            <p:ph type="ftr" sz="quarter" idx="11"/>
          </p:nvPr>
        </p:nvSpPr>
        <p:spPr>
          <a:xfrm>
            <a:off x="677334" y="6041362"/>
            <a:ext cx="6297612" cy="365125"/>
          </a:xfrm>
        </p:spPr>
        <p:txBody>
          <a:bodyPr/>
          <a:lstStyle/>
          <a:p>
            <a:r>
              <a:rPr lang="en-US" dirty="0"/>
              <a:t>raysmith@alum.mit.edu</a:t>
            </a:r>
            <a:r>
              <a:rPr lang="en-US" sz="900" dirty="0">
                <a:solidFill>
                  <a:schemeClr val="accent1"/>
                </a:solidFill>
              </a:rPr>
              <a:t> 	Session #1  Introduction  Touching on the topic</a:t>
            </a:r>
            <a:endParaRPr lang="en-US" dirty="0"/>
          </a:p>
        </p:txBody>
      </p:sp>
    </p:spTree>
    <p:extLst>
      <p:ext uri="{BB962C8B-B14F-4D97-AF65-F5344CB8AC3E}">
        <p14:creationId xmlns:p14="http://schemas.microsoft.com/office/powerpoint/2010/main" val="29378031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82BD-CFC1-4C0B-91E0-7BB837436557}"/>
              </a:ext>
            </a:extLst>
          </p:cNvPr>
          <p:cNvSpPr>
            <a:spLocks noGrp="1"/>
          </p:cNvSpPr>
          <p:nvPr>
            <p:ph type="title"/>
          </p:nvPr>
        </p:nvSpPr>
        <p:spPr/>
        <p:txBody>
          <a:bodyPr/>
          <a:lstStyle/>
          <a:p>
            <a:pPr algn="ctr"/>
            <a:r>
              <a:rPr lang="en-US" dirty="0"/>
              <a:t>Python </a:t>
            </a:r>
            <a:r>
              <a:rPr lang="en-US" dirty="0">
                <a:sym typeface="Wingdings" panose="05000000000000000000" pitchFamily="2" charset="2"/>
              </a:rPr>
              <a:t></a:t>
            </a:r>
            <a:r>
              <a:rPr lang="en-US" dirty="0"/>
              <a:t> English</a:t>
            </a:r>
            <a:br>
              <a:rPr lang="en-US" dirty="0"/>
            </a:br>
            <a:r>
              <a:rPr lang="en-US" b="1" dirty="0"/>
              <a:t>Different </a:t>
            </a:r>
            <a:r>
              <a:rPr lang="en-US" dirty="0"/>
              <a:t>/ </a:t>
            </a:r>
            <a:r>
              <a:rPr lang="en-US" b="1" dirty="0"/>
              <a:t>New</a:t>
            </a:r>
            <a:r>
              <a:rPr lang="en-US" dirty="0"/>
              <a:t> in </a:t>
            </a:r>
            <a:r>
              <a:rPr lang="en-US" b="1" dirty="0"/>
              <a:t>Python</a:t>
            </a:r>
            <a:endParaRPr lang="en-US" sz="2400" b="1" dirty="0"/>
          </a:p>
        </p:txBody>
      </p:sp>
      <p:sp>
        <p:nvSpPr>
          <p:cNvPr id="3" name="Content Placeholder 2">
            <a:extLst>
              <a:ext uri="{FF2B5EF4-FFF2-40B4-BE49-F238E27FC236}">
                <a16:creationId xmlns:a16="http://schemas.microsoft.com/office/drawing/2014/main" id="{DEFCFCC9-485A-41BE-AE58-1A1FDF221B1D}"/>
              </a:ext>
            </a:extLst>
          </p:cNvPr>
          <p:cNvSpPr>
            <a:spLocks noGrp="1"/>
          </p:cNvSpPr>
          <p:nvPr>
            <p:ph idx="1"/>
          </p:nvPr>
        </p:nvSpPr>
        <p:spPr/>
        <p:txBody>
          <a:bodyPr>
            <a:normAutofit fontScale="92500" lnSpcReduction="20000"/>
          </a:bodyPr>
          <a:lstStyle/>
          <a:p>
            <a:r>
              <a:rPr lang="en-US" sz="3600" dirty="0"/>
              <a:t>variables:</a:t>
            </a:r>
          </a:p>
          <a:p>
            <a:pPr lvl="1"/>
            <a:r>
              <a:rPr lang="en-US" sz="3400" dirty="0"/>
              <a:t>named place in which you can store stuff, e.g. number, string</a:t>
            </a:r>
          </a:p>
          <a:p>
            <a:pPr lvl="1"/>
            <a:r>
              <a:rPr lang="en-US" sz="3400" dirty="0"/>
              <a:t>names start with a-z_ followed by any number of 0-9,a-z,_ letters</a:t>
            </a:r>
          </a:p>
          <a:p>
            <a:pPr lvl="1"/>
            <a:r>
              <a:rPr lang="en-US" sz="3400" dirty="0"/>
              <a:t>Initialized by </a:t>
            </a:r>
            <a:r>
              <a:rPr lang="en-US" sz="3400" i="1" dirty="0"/>
              <a:t>variable_name </a:t>
            </a:r>
            <a:r>
              <a:rPr lang="en-US" sz="3400" dirty="0"/>
              <a:t>= </a:t>
            </a:r>
            <a:r>
              <a:rPr lang="en-US" sz="3400" i="1" dirty="0"/>
              <a:t>value</a:t>
            </a:r>
          </a:p>
          <a:p>
            <a:pPr marL="1371600" lvl="3" indent="0">
              <a:buNone/>
            </a:pPr>
            <a:r>
              <a:rPr lang="en-US" sz="3000" i="1" dirty="0"/>
              <a:t>min_value = 10</a:t>
            </a:r>
          </a:p>
          <a:p>
            <a:pPr marL="1371600" lvl="3" indent="0">
              <a:buNone/>
            </a:pPr>
            <a:r>
              <a:rPr lang="en-US" sz="3000" i="1" dirty="0"/>
              <a:t>max_value = min_value + 15</a:t>
            </a:r>
          </a:p>
        </p:txBody>
      </p:sp>
      <p:sp>
        <p:nvSpPr>
          <p:cNvPr id="4" name="Date Placeholder 3">
            <a:extLst>
              <a:ext uri="{FF2B5EF4-FFF2-40B4-BE49-F238E27FC236}">
                <a16:creationId xmlns:a16="http://schemas.microsoft.com/office/drawing/2014/main" id="{6ECA05AC-D797-47E4-AB77-1DEF7CAB0B37}"/>
              </a:ext>
            </a:extLst>
          </p:cNvPr>
          <p:cNvSpPr>
            <a:spLocks noGrp="1"/>
          </p:cNvSpPr>
          <p:nvPr>
            <p:ph type="dt" sz="half" idx="10"/>
          </p:nvPr>
        </p:nvSpPr>
        <p:spPr>
          <a:xfrm>
            <a:off x="7205133" y="6041362"/>
            <a:ext cx="911939" cy="365125"/>
          </a:xfrm>
        </p:spPr>
        <p:txBody>
          <a:bodyPr/>
          <a:lstStyle/>
          <a:p>
            <a:fld id="{A7119916-CD40-456D-ABE3-55F8822671F7}" type="datetime1">
              <a:rPr lang="en-US" smtClean="0"/>
              <a:t>8/7/2022</a:t>
            </a:fld>
            <a:endParaRPr lang="en-US" dirty="0"/>
          </a:p>
        </p:txBody>
      </p:sp>
      <p:sp>
        <p:nvSpPr>
          <p:cNvPr id="5" name="Footer Placeholder 4">
            <a:extLst>
              <a:ext uri="{FF2B5EF4-FFF2-40B4-BE49-F238E27FC236}">
                <a16:creationId xmlns:a16="http://schemas.microsoft.com/office/drawing/2014/main" id="{719D31A8-D18D-4EF5-8CEE-E101A4835F30}"/>
              </a:ext>
            </a:extLst>
          </p:cNvPr>
          <p:cNvSpPr>
            <a:spLocks noGrp="1"/>
          </p:cNvSpPr>
          <p:nvPr>
            <p:ph type="ftr" sz="quarter" idx="11"/>
          </p:nvPr>
        </p:nvSpPr>
        <p:spPr>
          <a:xfrm>
            <a:off x="677334" y="6041362"/>
            <a:ext cx="6297612" cy="365125"/>
          </a:xfrm>
        </p:spPr>
        <p:txBody>
          <a:bodyPr/>
          <a:lstStyle/>
          <a:p>
            <a:r>
              <a:rPr lang="en-US"/>
              <a:t>raysmith@alum.mit.edu</a:t>
            </a:r>
            <a:endParaRPr lang="en-US" dirty="0"/>
          </a:p>
        </p:txBody>
      </p:sp>
      <p:sp>
        <p:nvSpPr>
          <p:cNvPr id="6" name="Slide Number Placeholder 5">
            <a:extLst>
              <a:ext uri="{FF2B5EF4-FFF2-40B4-BE49-F238E27FC236}">
                <a16:creationId xmlns:a16="http://schemas.microsoft.com/office/drawing/2014/main" id="{C2E3EA07-576C-4EAA-ABC5-90111EA4E539}"/>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30</a:t>
            </a:fld>
            <a:endParaRPr lang="en-US" dirty="0"/>
          </a:p>
        </p:txBody>
      </p:sp>
    </p:spTree>
    <p:extLst>
      <p:ext uri="{BB962C8B-B14F-4D97-AF65-F5344CB8AC3E}">
        <p14:creationId xmlns:p14="http://schemas.microsoft.com/office/powerpoint/2010/main" val="110277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82BD-CFC1-4C0B-91E0-7BB837436557}"/>
              </a:ext>
            </a:extLst>
          </p:cNvPr>
          <p:cNvSpPr>
            <a:spLocks noGrp="1"/>
          </p:cNvSpPr>
          <p:nvPr>
            <p:ph type="title"/>
          </p:nvPr>
        </p:nvSpPr>
        <p:spPr/>
        <p:txBody>
          <a:bodyPr/>
          <a:lstStyle/>
          <a:p>
            <a:pPr algn="ctr"/>
            <a:r>
              <a:rPr lang="en-US" dirty="0"/>
              <a:t>Python </a:t>
            </a:r>
            <a:r>
              <a:rPr lang="en-US" dirty="0">
                <a:sym typeface="Wingdings" panose="05000000000000000000" pitchFamily="2" charset="2"/>
              </a:rPr>
              <a:t> </a:t>
            </a:r>
            <a:r>
              <a:rPr lang="en-US" dirty="0"/>
              <a:t>English</a:t>
            </a:r>
            <a:br>
              <a:rPr lang="en-US" dirty="0"/>
            </a:br>
            <a:r>
              <a:rPr lang="en-US" b="1" dirty="0"/>
              <a:t>Different </a:t>
            </a:r>
            <a:r>
              <a:rPr lang="en-US" dirty="0"/>
              <a:t>/ </a:t>
            </a:r>
            <a:r>
              <a:rPr lang="en-US" b="1" dirty="0"/>
              <a:t>New</a:t>
            </a:r>
            <a:r>
              <a:rPr lang="en-US" dirty="0"/>
              <a:t> in </a:t>
            </a:r>
            <a:r>
              <a:rPr lang="en-US" b="1" dirty="0"/>
              <a:t>Python</a:t>
            </a:r>
            <a:endParaRPr lang="en-US" sz="2400" b="1" dirty="0"/>
          </a:p>
        </p:txBody>
      </p:sp>
      <p:sp>
        <p:nvSpPr>
          <p:cNvPr id="3" name="Content Placeholder 2">
            <a:extLst>
              <a:ext uri="{FF2B5EF4-FFF2-40B4-BE49-F238E27FC236}">
                <a16:creationId xmlns:a16="http://schemas.microsoft.com/office/drawing/2014/main" id="{DEFCFCC9-485A-41BE-AE58-1A1FDF221B1D}"/>
              </a:ext>
            </a:extLst>
          </p:cNvPr>
          <p:cNvSpPr>
            <a:spLocks noGrp="1"/>
          </p:cNvSpPr>
          <p:nvPr>
            <p:ph idx="1"/>
          </p:nvPr>
        </p:nvSpPr>
        <p:spPr/>
        <p:txBody>
          <a:bodyPr>
            <a:normAutofit/>
          </a:bodyPr>
          <a:lstStyle/>
          <a:p>
            <a:r>
              <a:rPr lang="en-US" sz="3600" dirty="0"/>
              <a:t>lists:</a:t>
            </a:r>
          </a:p>
          <a:p>
            <a:pPr lvl="1"/>
            <a:r>
              <a:rPr lang="en-US" sz="3400" dirty="0"/>
              <a:t>A group of things, numbers, strings, other lists</a:t>
            </a:r>
          </a:p>
          <a:p>
            <a:pPr lvl="1"/>
            <a:r>
              <a:rPr lang="en-US" sz="3400" dirty="0"/>
              <a:t>Created by: </a:t>
            </a:r>
            <a:r>
              <a:rPr lang="en-US" sz="3400" b="1" dirty="0"/>
              <a:t>[</a:t>
            </a:r>
            <a:r>
              <a:rPr lang="en-US" sz="3400" dirty="0"/>
              <a:t> </a:t>
            </a:r>
            <a:r>
              <a:rPr lang="en-US" sz="3400" i="1" dirty="0"/>
              <a:t>comma separated list </a:t>
            </a:r>
            <a:r>
              <a:rPr lang="en-US" sz="3400" b="1" dirty="0"/>
              <a:t>]</a:t>
            </a:r>
          </a:p>
          <a:p>
            <a:pPr lvl="2"/>
            <a:r>
              <a:rPr lang="en-US" sz="3200" dirty="0"/>
              <a:t>Example: colors = </a:t>
            </a:r>
            <a:r>
              <a:rPr lang="en-US" sz="3200" b="1" dirty="0"/>
              <a:t>[</a:t>
            </a:r>
            <a:r>
              <a:rPr lang="en-US" sz="3200" dirty="0"/>
              <a:t>"red", "orange", "yellow" </a:t>
            </a:r>
            <a:r>
              <a:rPr lang="en-US" sz="3200" b="1" dirty="0"/>
              <a:t>]</a:t>
            </a:r>
          </a:p>
        </p:txBody>
      </p:sp>
      <p:sp>
        <p:nvSpPr>
          <p:cNvPr id="4" name="Date Placeholder 3">
            <a:extLst>
              <a:ext uri="{FF2B5EF4-FFF2-40B4-BE49-F238E27FC236}">
                <a16:creationId xmlns:a16="http://schemas.microsoft.com/office/drawing/2014/main" id="{6ECA05AC-D797-47E4-AB77-1DEF7CAB0B37}"/>
              </a:ext>
            </a:extLst>
          </p:cNvPr>
          <p:cNvSpPr>
            <a:spLocks noGrp="1"/>
          </p:cNvSpPr>
          <p:nvPr>
            <p:ph type="dt" sz="half" idx="10"/>
          </p:nvPr>
        </p:nvSpPr>
        <p:spPr>
          <a:xfrm>
            <a:off x="7205133" y="6041362"/>
            <a:ext cx="911939" cy="365125"/>
          </a:xfrm>
        </p:spPr>
        <p:txBody>
          <a:bodyPr/>
          <a:lstStyle/>
          <a:p>
            <a:fld id="{A7119916-CD40-456D-ABE3-55F8822671F7}" type="datetime1">
              <a:rPr lang="en-US" smtClean="0"/>
              <a:t>8/7/2022</a:t>
            </a:fld>
            <a:endParaRPr lang="en-US" dirty="0"/>
          </a:p>
        </p:txBody>
      </p:sp>
      <p:sp>
        <p:nvSpPr>
          <p:cNvPr id="5" name="Footer Placeholder 4">
            <a:extLst>
              <a:ext uri="{FF2B5EF4-FFF2-40B4-BE49-F238E27FC236}">
                <a16:creationId xmlns:a16="http://schemas.microsoft.com/office/drawing/2014/main" id="{719D31A8-D18D-4EF5-8CEE-E101A4835F30}"/>
              </a:ext>
            </a:extLst>
          </p:cNvPr>
          <p:cNvSpPr>
            <a:spLocks noGrp="1"/>
          </p:cNvSpPr>
          <p:nvPr>
            <p:ph type="ftr" sz="quarter" idx="11"/>
          </p:nvPr>
        </p:nvSpPr>
        <p:spPr>
          <a:xfrm>
            <a:off x="677334" y="6041362"/>
            <a:ext cx="6297612" cy="365125"/>
          </a:xfrm>
        </p:spPr>
        <p:txBody>
          <a:bodyPr/>
          <a:lstStyle/>
          <a:p>
            <a:r>
              <a:rPr lang="en-US"/>
              <a:t>raysmith@alum.mit.edu</a:t>
            </a:r>
            <a:endParaRPr lang="en-US" dirty="0"/>
          </a:p>
        </p:txBody>
      </p:sp>
      <p:sp>
        <p:nvSpPr>
          <p:cNvPr id="6" name="Slide Number Placeholder 5">
            <a:extLst>
              <a:ext uri="{FF2B5EF4-FFF2-40B4-BE49-F238E27FC236}">
                <a16:creationId xmlns:a16="http://schemas.microsoft.com/office/drawing/2014/main" id="{C2E3EA07-576C-4EAA-ABC5-90111EA4E539}"/>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31</a:t>
            </a:fld>
            <a:endParaRPr lang="en-US" dirty="0"/>
          </a:p>
        </p:txBody>
      </p:sp>
    </p:spTree>
    <p:extLst>
      <p:ext uri="{BB962C8B-B14F-4D97-AF65-F5344CB8AC3E}">
        <p14:creationId xmlns:p14="http://schemas.microsoft.com/office/powerpoint/2010/main" val="629467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F95E-DF5D-4B66-8E37-A74A997B2E27}"/>
              </a:ext>
            </a:extLst>
          </p:cNvPr>
          <p:cNvSpPr>
            <a:spLocks noGrp="1"/>
          </p:cNvSpPr>
          <p:nvPr>
            <p:ph type="title"/>
          </p:nvPr>
        </p:nvSpPr>
        <p:spPr/>
        <p:txBody>
          <a:bodyPr/>
          <a:lstStyle/>
          <a:p>
            <a:pPr algn="ctr"/>
            <a:r>
              <a:rPr lang="en-US" dirty="0"/>
              <a:t>Some samples of basics</a:t>
            </a:r>
            <a:br>
              <a:rPr lang="en-US" dirty="0"/>
            </a:br>
            <a:r>
              <a:rPr lang="en-US" dirty="0"/>
              <a:t>see …Intro…/exercises/*</a:t>
            </a:r>
          </a:p>
        </p:txBody>
      </p:sp>
      <p:sp>
        <p:nvSpPr>
          <p:cNvPr id="3" name="Content Placeholder 2">
            <a:extLst>
              <a:ext uri="{FF2B5EF4-FFF2-40B4-BE49-F238E27FC236}">
                <a16:creationId xmlns:a16="http://schemas.microsoft.com/office/drawing/2014/main" id="{28482D6D-EBD4-4465-B59E-6AF4E6776D97}"/>
              </a:ext>
            </a:extLst>
          </p:cNvPr>
          <p:cNvSpPr>
            <a:spLocks noGrp="1"/>
          </p:cNvSpPr>
          <p:nvPr>
            <p:ph idx="1"/>
          </p:nvPr>
        </p:nvSpPr>
        <p:spPr/>
        <p:txBody>
          <a:bodyPr/>
          <a:lstStyle/>
          <a:p>
            <a:pPr marL="0" indent="0">
              <a:buNone/>
            </a:pPr>
            <a:r>
              <a:rPr lang="en-US" sz="3200" dirty="0"/>
              <a:t>exercises/</a:t>
            </a:r>
            <a:r>
              <a:rPr lang="en-US" sz="3200" dirty="0" err="1"/>
              <a:t>if_statement</a:t>
            </a:r>
            <a:r>
              <a:rPr lang="en-US" sz="3200" dirty="0"/>
              <a:t>/*</a:t>
            </a:r>
          </a:p>
          <a:p>
            <a:pPr lvl="1"/>
            <a:r>
              <a:rPr lang="en-US" sz="3600" dirty="0">
                <a:solidFill>
                  <a:schemeClr val="accent3"/>
                </a:solidFill>
              </a:rPr>
              <a:t>if</a:t>
            </a:r>
            <a:r>
              <a:rPr lang="en-US" sz="3600" dirty="0"/>
              <a:t> - if.py</a:t>
            </a:r>
          </a:p>
          <a:p>
            <a:pPr lvl="1"/>
            <a:r>
              <a:rPr lang="en-US" sz="3600" dirty="0">
                <a:solidFill>
                  <a:schemeClr val="accent3"/>
                </a:solidFill>
              </a:rPr>
              <a:t>else </a:t>
            </a:r>
            <a:r>
              <a:rPr lang="en-US" sz="3600" dirty="0">
                <a:solidFill>
                  <a:schemeClr val="tx1"/>
                </a:solidFill>
              </a:rPr>
              <a:t>-</a:t>
            </a:r>
            <a:r>
              <a:rPr lang="en-US" sz="3600" dirty="0">
                <a:solidFill>
                  <a:schemeClr val="accent3"/>
                </a:solidFill>
              </a:rPr>
              <a:t> </a:t>
            </a:r>
            <a:r>
              <a:rPr lang="en-US" sz="3600" dirty="0"/>
              <a:t>if_else.py</a:t>
            </a:r>
          </a:p>
          <a:p>
            <a:pPr lvl="1"/>
            <a:r>
              <a:rPr lang="en-US" sz="3600" dirty="0">
                <a:solidFill>
                  <a:schemeClr val="accent3"/>
                </a:solidFill>
              </a:rPr>
              <a:t>elif </a:t>
            </a:r>
            <a:r>
              <a:rPr lang="en-US" sz="3600" dirty="0">
                <a:solidFill>
                  <a:schemeClr val="tx1"/>
                </a:solidFill>
              </a:rPr>
              <a:t>-</a:t>
            </a:r>
            <a:r>
              <a:rPr lang="en-US" sz="3600" dirty="0">
                <a:solidFill>
                  <a:schemeClr val="accent3"/>
                </a:solidFill>
              </a:rPr>
              <a:t> </a:t>
            </a:r>
            <a:r>
              <a:rPr lang="en-US" sz="3600" dirty="0">
                <a:solidFill>
                  <a:schemeClr val="tx1"/>
                </a:solidFill>
              </a:rPr>
              <a:t>if_elif_else.py</a:t>
            </a:r>
          </a:p>
          <a:p>
            <a:pPr lvl="1"/>
            <a:endParaRPr lang="en-US" sz="2200" dirty="0">
              <a:solidFill>
                <a:schemeClr val="accent3"/>
              </a:solidFill>
            </a:endParaRPr>
          </a:p>
        </p:txBody>
      </p:sp>
      <p:sp>
        <p:nvSpPr>
          <p:cNvPr id="4" name="Date Placeholder 3">
            <a:extLst>
              <a:ext uri="{FF2B5EF4-FFF2-40B4-BE49-F238E27FC236}">
                <a16:creationId xmlns:a16="http://schemas.microsoft.com/office/drawing/2014/main" id="{623C79A4-F1D6-4C6A-98C9-45D8E1492258}"/>
              </a:ext>
            </a:extLst>
          </p:cNvPr>
          <p:cNvSpPr>
            <a:spLocks noGrp="1"/>
          </p:cNvSpPr>
          <p:nvPr>
            <p:ph type="dt" sz="half" idx="10"/>
          </p:nvPr>
        </p:nvSpPr>
        <p:spPr>
          <a:xfrm>
            <a:off x="7205133" y="6041362"/>
            <a:ext cx="911939" cy="365125"/>
          </a:xfrm>
        </p:spPr>
        <p:txBody>
          <a:bodyPr/>
          <a:lstStyle/>
          <a:p>
            <a:fld id="{A7119916-CD40-456D-ABE3-55F8822671F7}" type="datetime1">
              <a:rPr lang="en-US" smtClean="0"/>
              <a:t>8/7/2022</a:t>
            </a:fld>
            <a:endParaRPr lang="en-US" dirty="0"/>
          </a:p>
        </p:txBody>
      </p:sp>
      <p:sp>
        <p:nvSpPr>
          <p:cNvPr id="5" name="Footer Placeholder 4">
            <a:extLst>
              <a:ext uri="{FF2B5EF4-FFF2-40B4-BE49-F238E27FC236}">
                <a16:creationId xmlns:a16="http://schemas.microsoft.com/office/drawing/2014/main" id="{DF8D9218-A60F-4693-A3BB-3771B1982CDD}"/>
              </a:ext>
            </a:extLst>
          </p:cNvPr>
          <p:cNvSpPr>
            <a:spLocks noGrp="1"/>
          </p:cNvSpPr>
          <p:nvPr>
            <p:ph type="ftr" sz="quarter" idx="11"/>
          </p:nvPr>
        </p:nvSpPr>
        <p:spPr>
          <a:xfrm>
            <a:off x="677334" y="6041362"/>
            <a:ext cx="6297612" cy="365125"/>
          </a:xfrm>
        </p:spPr>
        <p:txBody>
          <a:bodyPr/>
          <a:lstStyle/>
          <a:p>
            <a:r>
              <a:rPr lang="en-US"/>
              <a:t>raysmith@alum.mit.edu</a:t>
            </a:r>
            <a:endParaRPr lang="en-US" dirty="0"/>
          </a:p>
        </p:txBody>
      </p:sp>
      <p:sp>
        <p:nvSpPr>
          <p:cNvPr id="6" name="Slide Number Placeholder 5">
            <a:extLst>
              <a:ext uri="{FF2B5EF4-FFF2-40B4-BE49-F238E27FC236}">
                <a16:creationId xmlns:a16="http://schemas.microsoft.com/office/drawing/2014/main" id="{96AF4E56-738A-463E-A300-3A2FD0AF9E86}"/>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32</a:t>
            </a:fld>
            <a:endParaRPr lang="en-US" dirty="0"/>
          </a:p>
        </p:txBody>
      </p:sp>
    </p:spTree>
    <p:extLst>
      <p:ext uri="{BB962C8B-B14F-4D97-AF65-F5344CB8AC3E}">
        <p14:creationId xmlns:p14="http://schemas.microsoft.com/office/powerpoint/2010/main" val="3730514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2F95E-DF5D-4B66-8E37-A74A997B2E27}"/>
              </a:ext>
            </a:extLst>
          </p:cNvPr>
          <p:cNvSpPr>
            <a:spLocks noGrp="1"/>
          </p:cNvSpPr>
          <p:nvPr>
            <p:ph type="title"/>
          </p:nvPr>
        </p:nvSpPr>
        <p:spPr/>
        <p:txBody>
          <a:bodyPr/>
          <a:lstStyle/>
          <a:p>
            <a:pPr algn="ctr"/>
            <a:r>
              <a:rPr lang="en-US" dirty="0"/>
              <a:t>Some examples of basics</a:t>
            </a:r>
            <a:br>
              <a:rPr lang="en-US" dirty="0"/>
            </a:br>
            <a:r>
              <a:rPr lang="en-US" dirty="0"/>
              <a:t>see …Intro…/exercises/*</a:t>
            </a:r>
          </a:p>
        </p:txBody>
      </p:sp>
      <p:sp>
        <p:nvSpPr>
          <p:cNvPr id="3" name="Content Placeholder 2">
            <a:extLst>
              <a:ext uri="{FF2B5EF4-FFF2-40B4-BE49-F238E27FC236}">
                <a16:creationId xmlns:a16="http://schemas.microsoft.com/office/drawing/2014/main" id="{28482D6D-EBD4-4465-B59E-6AF4E6776D97}"/>
              </a:ext>
            </a:extLst>
          </p:cNvPr>
          <p:cNvSpPr>
            <a:spLocks noGrp="1"/>
          </p:cNvSpPr>
          <p:nvPr>
            <p:ph idx="1"/>
          </p:nvPr>
        </p:nvSpPr>
        <p:spPr/>
        <p:txBody>
          <a:bodyPr/>
          <a:lstStyle/>
          <a:p>
            <a:r>
              <a:rPr lang="en-US" sz="2400" dirty="0">
                <a:solidFill>
                  <a:schemeClr val="accent3"/>
                </a:solidFill>
              </a:rPr>
              <a:t>while</a:t>
            </a:r>
            <a:r>
              <a:rPr lang="en-US" sz="2400" dirty="0"/>
              <a:t> – exercises/</a:t>
            </a:r>
            <a:r>
              <a:rPr lang="en-US" sz="2400" dirty="0" err="1"/>
              <a:t>while_statement</a:t>
            </a:r>
            <a:r>
              <a:rPr lang="en-US" sz="2400" dirty="0"/>
              <a:t>/</a:t>
            </a:r>
          </a:p>
          <a:p>
            <a:pPr lvl="1"/>
            <a:r>
              <a:rPr lang="en-US" sz="2200" dirty="0"/>
              <a:t>while_1.py, while_nested_simple.py, while_nested.py</a:t>
            </a:r>
          </a:p>
          <a:p>
            <a:r>
              <a:rPr lang="en-US" sz="2400" dirty="0">
                <a:solidFill>
                  <a:schemeClr val="accent3"/>
                </a:solidFill>
              </a:rPr>
              <a:t>for</a:t>
            </a:r>
            <a:r>
              <a:rPr lang="en-US" sz="2400" dirty="0"/>
              <a:t> – exercises/</a:t>
            </a:r>
            <a:r>
              <a:rPr lang="en-US" sz="2400" dirty="0" err="1"/>
              <a:t>for_statement</a:t>
            </a:r>
            <a:r>
              <a:rPr lang="en-US" sz="2400" dirty="0"/>
              <a:t>/</a:t>
            </a:r>
          </a:p>
          <a:p>
            <a:pPr lvl="1"/>
            <a:r>
              <a:rPr lang="en-US" sz="2200" dirty="0"/>
              <a:t>for_1.py, for_2.py, for_3.py</a:t>
            </a:r>
          </a:p>
          <a:p>
            <a:pPr lvl="1"/>
            <a:r>
              <a:rPr lang="en-US" sz="2200" dirty="0"/>
              <a:t>for_range_beg_end.py, for_range_beg_end_by.py</a:t>
            </a:r>
          </a:p>
          <a:p>
            <a:r>
              <a:rPr lang="en-US" sz="2400" dirty="0"/>
              <a:t>List – exercises/lists</a:t>
            </a:r>
          </a:p>
          <a:p>
            <a:pPr lvl="1"/>
            <a:r>
              <a:rPr lang="en-US" sz="2200" dirty="0"/>
              <a:t>colors.py</a:t>
            </a:r>
          </a:p>
        </p:txBody>
      </p:sp>
      <p:sp>
        <p:nvSpPr>
          <p:cNvPr id="4" name="Date Placeholder 3">
            <a:extLst>
              <a:ext uri="{FF2B5EF4-FFF2-40B4-BE49-F238E27FC236}">
                <a16:creationId xmlns:a16="http://schemas.microsoft.com/office/drawing/2014/main" id="{623C79A4-F1D6-4C6A-98C9-45D8E1492258}"/>
              </a:ext>
            </a:extLst>
          </p:cNvPr>
          <p:cNvSpPr>
            <a:spLocks noGrp="1"/>
          </p:cNvSpPr>
          <p:nvPr>
            <p:ph type="dt" sz="half" idx="10"/>
          </p:nvPr>
        </p:nvSpPr>
        <p:spPr>
          <a:xfrm>
            <a:off x="7205133" y="6041362"/>
            <a:ext cx="911939" cy="365125"/>
          </a:xfrm>
        </p:spPr>
        <p:txBody>
          <a:bodyPr/>
          <a:lstStyle/>
          <a:p>
            <a:fld id="{A7119916-CD40-456D-ABE3-55F8822671F7}" type="datetime1">
              <a:rPr lang="en-US" smtClean="0"/>
              <a:t>8/7/2022</a:t>
            </a:fld>
            <a:endParaRPr lang="en-US" dirty="0"/>
          </a:p>
        </p:txBody>
      </p:sp>
      <p:sp>
        <p:nvSpPr>
          <p:cNvPr id="5" name="Footer Placeholder 4">
            <a:extLst>
              <a:ext uri="{FF2B5EF4-FFF2-40B4-BE49-F238E27FC236}">
                <a16:creationId xmlns:a16="http://schemas.microsoft.com/office/drawing/2014/main" id="{DF8D9218-A60F-4693-A3BB-3771B1982CDD}"/>
              </a:ext>
            </a:extLst>
          </p:cNvPr>
          <p:cNvSpPr>
            <a:spLocks noGrp="1"/>
          </p:cNvSpPr>
          <p:nvPr>
            <p:ph type="ftr" sz="quarter" idx="11"/>
          </p:nvPr>
        </p:nvSpPr>
        <p:spPr>
          <a:xfrm>
            <a:off x="677334" y="6041362"/>
            <a:ext cx="6297612" cy="365125"/>
          </a:xfrm>
        </p:spPr>
        <p:txBody>
          <a:bodyPr/>
          <a:lstStyle/>
          <a:p>
            <a:r>
              <a:rPr lang="en-US"/>
              <a:t>raysmith@alum.mit.edu</a:t>
            </a:r>
            <a:endParaRPr lang="en-US" dirty="0"/>
          </a:p>
        </p:txBody>
      </p:sp>
      <p:sp>
        <p:nvSpPr>
          <p:cNvPr id="6" name="Slide Number Placeholder 5">
            <a:extLst>
              <a:ext uri="{FF2B5EF4-FFF2-40B4-BE49-F238E27FC236}">
                <a16:creationId xmlns:a16="http://schemas.microsoft.com/office/drawing/2014/main" id="{96AF4E56-738A-463E-A300-3A2FD0AF9E86}"/>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33</a:t>
            </a:fld>
            <a:endParaRPr lang="en-US" dirty="0"/>
          </a:p>
        </p:txBody>
      </p:sp>
    </p:spTree>
    <p:extLst>
      <p:ext uri="{BB962C8B-B14F-4D97-AF65-F5344CB8AC3E}">
        <p14:creationId xmlns:p14="http://schemas.microsoft.com/office/powerpoint/2010/main" val="8549174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7258-A74C-4229-8E9E-31CCE70A63E9}"/>
              </a:ext>
            </a:extLst>
          </p:cNvPr>
          <p:cNvSpPr>
            <a:spLocks noGrp="1"/>
          </p:cNvSpPr>
          <p:nvPr>
            <p:ph type="title"/>
          </p:nvPr>
        </p:nvSpPr>
        <p:spPr>
          <a:xfrm>
            <a:off x="677334" y="609599"/>
            <a:ext cx="8596668" cy="1550989"/>
          </a:xfrm>
        </p:spPr>
        <p:txBody>
          <a:bodyPr>
            <a:normAutofit fontScale="90000"/>
          </a:bodyPr>
          <a:lstStyle/>
          <a:p>
            <a:pPr algn="ctr"/>
            <a:r>
              <a:rPr lang="en-US" dirty="0"/>
              <a:t>Course Project</a:t>
            </a:r>
            <a:br>
              <a:rPr lang="en-US" dirty="0"/>
            </a:br>
            <a:r>
              <a:rPr lang="en-US" dirty="0"/>
              <a:t>A Real Life Program YOU Will Create:</a:t>
            </a:r>
            <a:br>
              <a:rPr lang="en-US" dirty="0"/>
            </a:br>
            <a:r>
              <a:rPr lang="en-US" dirty="0"/>
              <a:t>Twenty Questions</a:t>
            </a:r>
          </a:p>
        </p:txBody>
      </p:sp>
      <p:sp>
        <p:nvSpPr>
          <p:cNvPr id="3" name="Content Placeholder 2">
            <a:extLst>
              <a:ext uri="{FF2B5EF4-FFF2-40B4-BE49-F238E27FC236}">
                <a16:creationId xmlns:a16="http://schemas.microsoft.com/office/drawing/2014/main" id="{D1C108FC-6A2B-4B26-ACCA-618AD3B6CE37}"/>
              </a:ext>
            </a:extLst>
          </p:cNvPr>
          <p:cNvSpPr>
            <a:spLocks noGrp="1"/>
          </p:cNvSpPr>
          <p:nvPr>
            <p:ph idx="1"/>
          </p:nvPr>
        </p:nvSpPr>
        <p:spPr/>
        <p:txBody>
          <a:bodyPr>
            <a:normAutofit lnSpcReduction="10000"/>
          </a:bodyPr>
          <a:lstStyle/>
          <a:p>
            <a:r>
              <a:rPr lang="en-US" sz="3900" dirty="0"/>
              <a:t>… I’m thinking of a number …</a:t>
            </a:r>
          </a:p>
          <a:p>
            <a:pPr lvl="2"/>
            <a:r>
              <a:rPr lang="en-US" sz="3900" dirty="0"/>
              <a:t>Program loops:</a:t>
            </a:r>
          </a:p>
          <a:p>
            <a:pPr lvl="3"/>
            <a:r>
              <a:rPr lang="en-US" sz="3700" dirty="0"/>
              <a:t>Player guesses</a:t>
            </a:r>
          </a:p>
          <a:p>
            <a:pPr lvl="3"/>
            <a:r>
              <a:rPr lang="en-US" sz="3700" dirty="0"/>
              <a:t>Program tells if higher/lower/equal</a:t>
            </a:r>
          </a:p>
          <a:p>
            <a:pPr lvl="2"/>
            <a:r>
              <a:rPr lang="en-US" sz="3900" dirty="0"/>
              <a:t>Program offers to play again</a:t>
            </a:r>
          </a:p>
          <a:p>
            <a:endParaRPr lang="en-US" dirty="0"/>
          </a:p>
        </p:txBody>
      </p:sp>
      <p:sp>
        <p:nvSpPr>
          <p:cNvPr id="4" name="Date Placeholder 3">
            <a:extLst>
              <a:ext uri="{FF2B5EF4-FFF2-40B4-BE49-F238E27FC236}">
                <a16:creationId xmlns:a16="http://schemas.microsoft.com/office/drawing/2014/main" id="{343FEE89-95B3-4588-B685-9E4E7B245A20}"/>
              </a:ext>
            </a:extLst>
          </p:cNvPr>
          <p:cNvSpPr>
            <a:spLocks noGrp="1"/>
          </p:cNvSpPr>
          <p:nvPr>
            <p:ph type="dt" sz="half" idx="10"/>
          </p:nvPr>
        </p:nvSpPr>
        <p:spPr>
          <a:xfrm>
            <a:off x="7205133" y="6041362"/>
            <a:ext cx="911939" cy="365125"/>
          </a:xfrm>
        </p:spPr>
        <p:txBody>
          <a:bodyPr/>
          <a:lstStyle/>
          <a:p>
            <a:fld id="{05BC9A31-B982-4DAD-8F8D-6FACB88C79AA}" type="datetime1">
              <a:rPr lang="en-US" smtClean="0"/>
              <a:t>8/7/2022</a:t>
            </a:fld>
            <a:endParaRPr lang="en-US" dirty="0"/>
          </a:p>
        </p:txBody>
      </p:sp>
      <p:sp>
        <p:nvSpPr>
          <p:cNvPr id="6" name="Slide Number Placeholder 5">
            <a:extLst>
              <a:ext uri="{FF2B5EF4-FFF2-40B4-BE49-F238E27FC236}">
                <a16:creationId xmlns:a16="http://schemas.microsoft.com/office/drawing/2014/main" id="{679C28AB-710A-449A-A830-821C7B006AF4}"/>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34</a:t>
            </a:fld>
            <a:endParaRPr lang="en-US" dirty="0"/>
          </a:p>
        </p:txBody>
      </p:sp>
      <p:sp>
        <p:nvSpPr>
          <p:cNvPr id="7" name="Footer Placeholder 6">
            <a:extLst>
              <a:ext uri="{FF2B5EF4-FFF2-40B4-BE49-F238E27FC236}">
                <a16:creationId xmlns:a16="http://schemas.microsoft.com/office/drawing/2014/main" id="{321DF7FF-5256-4D09-9713-2223F08C1DCF}"/>
              </a:ext>
            </a:extLst>
          </p:cNvPr>
          <p:cNvSpPr>
            <a:spLocks noGrp="1"/>
          </p:cNvSpPr>
          <p:nvPr>
            <p:ph type="ftr" sz="quarter" idx="11"/>
          </p:nvPr>
        </p:nvSpPr>
        <p:spPr>
          <a:xfrm>
            <a:off x="677334" y="6041362"/>
            <a:ext cx="6297612" cy="365125"/>
          </a:xfrm>
        </p:spPr>
        <p:txBody>
          <a:bodyPr/>
          <a:lstStyle/>
          <a:p>
            <a:r>
              <a:rPr lang="en-US" dirty="0"/>
              <a:t>raysmith@alum.mit.edu</a:t>
            </a:r>
          </a:p>
        </p:txBody>
      </p:sp>
    </p:spTree>
    <p:extLst>
      <p:ext uri="{BB962C8B-B14F-4D97-AF65-F5344CB8AC3E}">
        <p14:creationId xmlns:p14="http://schemas.microsoft.com/office/powerpoint/2010/main" val="3194132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3B0D4-DE04-448F-BC0A-83C6A34854E0}"/>
              </a:ext>
            </a:extLst>
          </p:cNvPr>
          <p:cNvSpPr>
            <a:spLocks noGrp="1"/>
          </p:cNvSpPr>
          <p:nvPr>
            <p:ph type="title"/>
          </p:nvPr>
        </p:nvSpPr>
        <p:spPr>
          <a:xfrm>
            <a:off x="1141413" y="135467"/>
            <a:ext cx="9905998" cy="550333"/>
          </a:xfrm>
        </p:spPr>
        <p:txBody>
          <a:bodyPr>
            <a:normAutofit fontScale="90000"/>
          </a:bodyPr>
          <a:lstStyle/>
          <a:p>
            <a:r>
              <a:rPr lang="en-US" dirty="0"/>
              <a:t>Sample Output</a:t>
            </a:r>
          </a:p>
        </p:txBody>
      </p:sp>
      <p:sp>
        <p:nvSpPr>
          <p:cNvPr id="3" name="Date Placeholder 2">
            <a:extLst>
              <a:ext uri="{FF2B5EF4-FFF2-40B4-BE49-F238E27FC236}">
                <a16:creationId xmlns:a16="http://schemas.microsoft.com/office/drawing/2014/main" id="{4113BF72-B827-4F00-BF81-005BD03E20EC}"/>
              </a:ext>
            </a:extLst>
          </p:cNvPr>
          <p:cNvSpPr>
            <a:spLocks noGrp="1"/>
          </p:cNvSpPr>
          <p:nvPr>
            <p:ph type="dt" sz="half" idx="10"/>
          </p:nvPr>
        </p:nvSpPr>
        <p:spPr>
          <a:xfrm>
            <a:off x="7205133" y="6041362"/>
            <a:ext cx="911939" cy="365125"/>
          </a:xfrm>
        </p:spPr>
        <p:txBody>
          <a:bodyPr/>
          <a:lstStyle/>
          <a:p>
            <a:fld id="{94662273-5966-4B9D-83DB-14F68B7746FA}" type="datetime1">
              <a:rPr lang="en-US" smtClean="0"/>
              <a:t>8/7/2022</a:t>
            </a:fld>
            <a:endParaRPr lang="en-US" dirty="0"/>
          </a:p>
        </p:txBody>
      </p:sp>
      <p:sp>
        <p:nvSpPr>
          <p:cNvPr id="5" name="Slide Number Placeholder 4">
            <a:extLst>
              <a:ext uri="{FF2B5EF4-FFF2-40B4-BE49-F238E27FC236}">
                <a16:creationId xmlns:a16="http://schemas.microsoft.com/office/drawing/2014/main" id="{AB0C101B-CD14-480D-A837-231668D32252}"/>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35</a:t>
            </a:fld>
            <a:endParaRPr lang="en-US" dirty="0"/>
          </a:p>
        </p:txBody>
      </p:sp>
      <p:sp>
        <p:nvSpPr>
          <p:cNvPr id="7" name="Footer Placeholder 6">
            <a:extLst>
              <a:ext uri="{FF2B5EF4-FFF2-40B4-BE49-F238E27FC236}">
                <a16:creationId xmlns:a16="http://schemas.microsoft.com/office/drawing/2014/main" id="{95DE371C-8ED9-4708-ABE7-62A291701BE6}"/>
              </a:ext>
            </a:extLst>
          </p:cNvPr>
          <p:cNvSpPr>
            <a:spLocks noGrp="1"/>
          </p:cNvSpPr>
          <p:nvPr>
            <p:ph type="ftr" sz="quarter" idx="11"/>
          </p:nvPr>
        </p:nvSpPr>
        <p:spPr>
          <a:xfrm>
            <a:off x="677334" y="6041362"/>
            <a:ext cx="6297612" cy="365125"/>
          </a:xfrm>
        </p:spPr>
        <p:txBody>
          <a:bodyPr/>
          <a:lstStyle/>
          <a:p>
            <a:r>
              <a:rPr lang="en-US" dirty="0"/>
              <a:t>raysmith@alum.mit.edu</a:t>
            </a:r>
          </a:p>
        </p:txBody>
      </p:sp>
      <p:sp>
        <p:nvSpPr>
          <p:cNvPr id="8" name="Content Placeholder 7">
            <a:extLst>
              <a:ext uri="{FF2B5EF4-FFF2-40B4-BE49-F238E27FC236}">
                <a16:creationId xmlns:a16="http://schemas.microsoft.com/office/drawing/2014/main" id="{227BA33B-8F45-4F71-B543-247DB5B468C2}"/>
              </a:ext>
            </a:extLst>
          </p:cNvPr>
          <p:cNvSpPr>
            <a:spLocks noGrp="1"/>
          </p:cNvSpPr>
          <p:nvPr>
            <p:ph idx="1"/>
          </p:nvPr>
        </p:nvSpPr>
        <p:spPr>
          <a:xfrm>
            <a:off x="677334" y="451514"/>
            <a:ext cx="9755970" cy="6068158"/>
          </a:xfrm>
        </p:spPr>
        <p:txBody>
          <a:bodyPr>
            <a:normAutofit fontScale="25000" lnSpcReduction="20000"/>
          </a:bodyPr>
          <a:lstStyle/>
          <a:p>
            <a:endParaRPr lang="en-US" dirty="0"/>
          </a:p>
          <a:p>
            <a:pPr marL="0" indent="0">
              <a:buNone/>
            </a:pPr>
            <a:r>
              <a:rPr lang="en-US" sz="9600" dirty="0">
                <a:solidFill>
                  <a:srgbClr val="0070C0"/>
                </a:solidFill>
                <a:latin typeface="Courier New" panose="02070309020205020404" pitchFamily="49" charset="0"/>
                <a:cs typeface="Courier New" panose="02070309020205020404" pitchFamily="49" charset="0"/>
              </a:rPr>
              <a:t>I'm thinking of a number between 1 and 20</a:t>
            </a:r>
          </a:p>
          <a:p>
            <a:pPr marL="0" indent="0">
              <a:buNone/>
            </a:pPr>
            <a:r>
              <a:rPr lang="en-US" sz="9600" dirty="0">
                <a:solidFill>
                  <a:srgbClr val="0070C0"/>
                </a:solidFill>
                <a:latin typeface="Courier New" panose="02070309020205020404" pitchFamily="49" charset="0"/>
                <a:cs typeface="Courier New" panose="02070309020205020404" pitchFamily="49" charset="0"/>
              </a:rPr>
              <a:t>Can you guess it?  Remember to press the ENTER key</a:t>
            </a:r>
          </a:p>
          <a:p>
            <a:pPr marL="0" indent="0">
              <a:buNone/>
            </a:pPr>
            <a:r>
              <a:rPr lang="en-US" sz="9600" dirty="0">
                <a:solidFill>
                  <a:srgbClr val="0070C0"/>
                </a:solidFill>
                <a:latin typeface="Courier New" panose="02070309020205020404" pitchFamily="49" charset="0"/>
                <a:cs typeface="Courier New" panose="02070309020205020404" pitchFamily="49" charset="0"/>
              </a:rPr>
              <a:t>to enter your guess.  Good Luck!</a:t>
            </a:r>
          </a:p>
          <a:p>
            <a:pPr marL="0" indent="0">
              <a:buNone/>
            </a:pPr>
            <a:endParaRPr lang="en-US" sz="9600" dirty="0">
              <a:solidFill>
                <a:srgbClr val="0070C0"/>
              </a:solidFill>
              <a:latin typeface="Courier New" panose="02070309020205020404" pitchFamily="49" charset="0"/>
              <a:cs typeface="Courier New" panose="02070309020205020404" pitchFamily="49" charset="0"/>
            </a:endParaRPr>
          </a:p>
          <a:p>
            <a:pPr marL="0" indent="0">
              <a:buNone/>
            </a:pPr>
            <a:r>
              <a:rPr lang="en-US" sz="9600" dirty="0">
                <a:solidFill>
                  <a:srgbClr val="0070C0"/>
                </a:solidFill>
                <a:latin typeface="Courier New" panose="02070309020205020404" pitchFamily="49" charset="0"/>
                <a:cs typeface="Courier New" panose="02070309020205020404" pitchFamily="49" charset="0"/>
              </a:rPr>
              <a:t>Enter Guess:</a:t>
            </a:r>
            <a:r>
              <a:rPr lang="en-US" sz="9600" b="1" dirty="0">
                <a:solidFill>
                  <a:schemeClr val="tx1"/>
                </a:solidFill>
                <a:latin typeface="Courier New" panose="02070309020205020404" pitchFamily="49" charset="0"/>
                <a:cs typeface="Courier New" panose="02070309020205020404" pitchFamily="49" charset="0"/>
              </a:rPr>
              <a:t>10</a:t>
            </a:r>
          </a:p>
          <a:p>
            <a:pPr marL="0" indent="0">
              <a:buNone/>
            </a:pPr>
            <a:r>
              <a:rPr lang="en-US" sz="9600" dirty="0">
                <a:solidFill>
                  <a:srgbClr val="0070C0"/>
                </a:solidFill>
                <a:latin typeface="Courier New" panose="02070309020205020404" pitchFamily="49" charset="0"/>
                <a:cs typeface="Courier New" panose="02070309020205020404" pitchFamily="49" charset="0"/>
              </a:rPr>
              <a:t>Number: </a:t>
            </a:r>
            <a:r>
              <a:rPr lang="en-US" sz="9600" b="1" dirty="0">
                <a:solidFill>
                  <a:schemeClr val="tx1"/>
                </a:solidFill>
                <a:latin typeface="Courier New" panose="02070309020205020404" pitchFamily="49" charset="0"/>
                <a:cs typeface="Courier New" panose="02070309020205020404" pitchFamily="49" charset="0"/>
              </a:rPr>
              <a:t>10</a:t>
            </a:r>
          </a:p>
          <a:p>
            <a:pPr marL="0" indent="0">
              <a:buNone/>
            </a:pPr>
            <a:r>
              <a:rPr lang="en-US" sz="9600" dirty="0">
                <a:solidFill>
                  <a:srgbClr val="0070C0"/>
                </a:solidFill>
                <a:latin typeface="Courier New" panose="02070309020205020404" pitchFamily="49" charset="0"/>
                <a:cs typeface="Courier New" panose="02070309020205020404" pitchFamily="49" charset="0"/>
              </a:rPr>
              <a:t>Sorry your input of </a:t>
            </a:r>
            <a:r>
              <a:rPr lang="en-US" sz="9600" b="1" dirty="0">
                <a:solidFill>
                  <a:srgbClr val="0070C0"/>
                </a:solidFill>
                <a:latin typeface="Courier New" panose="02070309020205020404" pitchFamily="49" charset="0"/>
                <a:cs typeface="Courier New" panose="02070309020205020404" pitchFamily="49" charset="0"/>
              </a:rPr>
              <a:t>10</a:t>
            </a:r>
            <a:r>
              <a:rPr lang="en-US" sz="9600" dirty="0">
                <a:solidFill>
                  <a:srgbClr val="0070C0"/>
                </a:solidFill>
                <a:latin typeface="Courier New" panose="02070309020205020404" pitchFamily="49" charset="0"/>
                <a:cs typeface="Courier New" panose="02070309020205020404" pitchFamily="49" charset="0"/>
              </a:rPr>
              <a:t> is too high</a:t>
            </a:r>
          </a:p>
          <a:p>
            <a:pPr marL="0" indent="0">
              <a:buNone/>
            </a:pPr>
            <a:r>
              <a:rPr lang="en-US" sz="9600" dirty="0">
                <a:solidFill>
                  <a:srgbClr val="0070C0"/>
                </a:solidFill>
                <a:latin typeface="Courier New" panose="02070309020205020404" pitchFamily="49" charset="0"/>
                <a:cs typeface="Courier New" panose="02070309020205020404" pitchFamily="49" charset="0"/>
              </a:rPr>
              <a:t>Enter Guess:</a:t>
            </a:r>
            <a:r>
              <a:rPr lang="en-US" sz="9600" b="1" dirty="0">
                <a:solidFill>
                  <a:schemeClr val="tx1"/>
                </a:solidFill>
                <a:latin typeface="Courier New" panose="02070309020205020404" pitchFamily="49" charset="0"/>
                <a:cs typeface="Courier New" panose="02070309020205020404" pitchFamily="49" charset="0"/>
              </a:rPr>
              <a:t>5</a:t>
            </a:r>
          </a:p>
          <a:p>
            <a:pPr marL="0" indent="0">
              <a:buNone/>
            </a:pPr>
            <a:r>
              <a:rPr lang="en-US" sz="9600" dirty="0">
                <a:solidFill>
                  <a:srgbClr val="0070C0"/>
                </a:solidFill>
                <a:latin typeface="Courier New" panose="02070309020205020404" pitchFamily="49" charset="0"/>
                <a:cs typeface="Courier New" panose="02070309020205020404" pitchFamily="49" charset="0"/>
              </a:rPr>
              <a:t>Number: </a:t>
            </a:r>
            <a:r>
              <a:rPr lang="en-US" sz="9600" b="1" dirty="0">
                <a:solidFill>
                  <a:schemeClr val="tx1"/>
                </a:solidFill>
                <a:latin typeface="Courier New" panose="02070309020205020404" pitchFamily="49" charset="0"/>
                <a:cs typeface="Courier New" panose="02070309020205020404" pitchFamily="49" charset="0"/>
              </a:rPr>
              <a:t>5</a:t>
            </a:r>
          </a:p>
          <a:p>
            <a:pPr marL="0" indent="0">
              <a:buNone/>
            </a:pPr>
            <a:r>
              <a:rPr lang="en-US" sz="9600" dirty="0">
                <a:solidFill>
                  <a:srgbClr val="0070C0"/>
                </a:solidFill>
                <a:latin typeface="Courier New" panose="02070309020205020404" pitchFamily="49" charset="0"/>
                <a:cs typeface="Courier New" panose="02070309020205020404" pitchFamily="49" charset="0"/>
              </a:rPr>
              <a:t>Congratulations </a:t>
            </a:r>
            <a:r>
              <a:rPr lang="en-US" sz="9600" b="1" dirty="0">
                <a:solidFill>
                  <a:srgbClr val="0070C0"/>
                </a:solidFill>
                <a:latin typeface="Courier New" panose="02070309020205020404" pitchFamily="49" charset="0"/>
                <a:cs typeface="Courier New" panose="02070309020205020404" pitchFamily="49" charset="0"/>
              </a:rPr>
              <a:t>5</a:t>
            </a:r>
            <a:r>
              <a:rPr lang="en-US" sz="9600" dirty="0">
                <a:solidFill>
                  <a:srgbClr val="0070C0"/>
                </a:solidFill>
                <a:latin typeface="Courier New" panose="02070309020205020404" pitchFamily="49" charset="0"/>
                <a:cs typeface="Courier New" panose="02070309020205020404" pitchFamily="49" charset="0"/>
              </a:rPr>
              <a:t> is my number</a:t>
            </a:r>
          </a:p>
          <a:p>
            <a:pPr marL="0" indent="0">
              <a:buNone/>
            </a:pPr>
            <a:r>
              <a:rPr lang="en-US" sz="9600" dirty="0">
                <a:solidFill>
                  <a:srgbClr val="0070C0"/>
                </a:solidFill>
                <a:latin typeface="Courier New" panose="02070309020205020404" pitchFamily="49" charset="0"/>
                <a:cs typeface="Courier New" panose="02070309020205020404" pitchFamily="49" charset="0"/>
              </a:rPr>
              <a:t>Play a new game?</a:t>
            </a:r>
          </a:p>
          <a:p>
            <a:pPr marL="0" indent="0">
              <a:buNone/>
            </a:pPr>
            <a:r>
              <a:rPr lang="en-US" sz="9600" dirty="0">
                <a:solidFill>
                  <a:srgbClr val="0070C0"/>
                </a:solidFill>
                <a:latin typeface="Courier New" panose="02070309020205020404" pitchFamily="49" charset="0"/>
                <a:cs typeface="Courier New" panose="02070309020205020404" pitchFamily="49" charset="0"/>
              </a:rPr>
              <a:t>Enter N to quit: </a:t>
            </a:r>
            <a:r>
              <a:rPr lang="en-US" sz="9600" b="1" dirty="0">
                <a:solidFill>
                  <a:schemeClr val="tx1"/>
                </a:solidFill>
                <a:latin typeface="Courier New" panose="02070309020205020404" pitchFamily="49" charset="0"/>
                <a:cs typeface="Courier New" panose="02070309020205020404" pitchFamily="49" charset="0"/>
              </a:rPr>
              <a:t>n</a:t>
            </a:r>
          </a:p>
          <a:p>
            <a:pPr marL="0" indent="0">
              <a:buNone/>
            </a:pPr>
            <a:r>
              <a:rPr lang="en-US" sz="9600" dirty="0">
                <a:solidFill>
                  <a:srgbClr val="0070C0"/>
                </a:solidFill>
                <a:latin typeface="Courier New" panose="02070309020205020404" pitchFamily="49" charset="0"/>
                <a:cs typeface="Courier New" panose="02070309020205020404" pitchFamily="49" charset="0"/>
              </a:rPr>
              <a:t>See you next time.</a:t>
            </a:r>
          </a:p>
        </p:txBody>
      </p:sp>
    </p:spTree>
    <p:extLst>
      <p:ext uri="{BB962C8B-B14F-4D97-AF65-F5344CB8AC3E}">
        <p14:creationId xmlns:p14="http://schemas.microsoft.com/office/powerpoint/2010/main" val="13437445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97258-A74C-4229-8E9E-31CCE70A63E9}"/>
              </a:ext>
            </a:extLst>
          </p:cNvPr>
          <p:cNvSpPr>
            <a:spLocks noGrp="1"/>
          </p:cNvSpPr>
          <p:nvPr>
            <p:ph type="title"/>
          </p:nvPr>
        </p:nvSpPr>
        <p:spPr>
          <a:xfrm>
            <a:off x="677334" y="609599"/>
            <a:ext cx="8596668" cy="1550989"/>
          </a:xfrm>
        </p:spPr>
        <p:txBody>
          <a:bodyPr>
            <a:normAutofit/>
          </a:bodyPr>
          <a:lstStyle/>
          <a:p>
            <a:pPr algn="ctr"/>
            <a:r>
              <a:rPr lang="en-US" dirty="0"/>
              <a:t>Twenty Questions - continued</a:t>
            </a:r>
          </a:p>
        </p:txBody>
      </p:sp>
      <p:sp>
        <p:nvSpPr>
          <p:cNvPr id="3" name="Content Placeholder 2">
            <a:extLst>
              <a:ext uri="{FF2B5EF4-FFF2-40B4-BE49-F238E27FC236}">
                <a16:creationId xmlns:a16="http://schemas.microsoft.com/office/drawing/2014/main" id="{D1C108FC-6A2B-4B26-ACCA-618AD3B6CE37}"/>
              </a:ext>
            </a:extLst>
          </p:cNvPr>
          <p:cNvSpPr>
            <a:spLocks noGrp="1"/>
          </p:cNvSpPr>
          <p:nvPr>
            <p:ph idx="1"/>
          </p:nvPr>
        </p:nvSpPr>
        <p:spPr/>
        <p:txBody>
          <a:bodyPr>
            <a:normAutofit/>
          </a:bodyPr>
          <a:lstStyle/>
          <a:p>
            <a:r>
              <a:rPr lang="en-US" sz="4300" dirty="0"/>
              <a:t>Programing </a:t>
            </a:r>
            <a:r>
              <a:rPr lang="en-US" sz="4300" dirty="0">
                <a:sym typeface="Wingdings" panose="05000000000000000000" pitchFamily="2" charset="2"/>
              </a:rPr>
              <a:t> </a:t>
            </a:r>
            <a:r>
              <a:rPr lang="en-US" sz="4300" dirty="0"/>
              <a:t>Iteration - improve along the way</a:t>
            </a:r>
          </a:p>
          <a:p>
            <a:r>
              <a:rPr lang="en-US" sz="4300" dirty="0"/>
              <a:t>Simplification also helps the user</a:t>
            </a:r>
          </a:p>
          <a:p>
            <a:pPr lvl="2"/>
            <a:endParaRPr lang="en-US" sz="3900" dirty="0"/>
          </a:p>
          <a:p>
            <a:endParaRPr lang="en-US" dirty="0"/>
          </a:p>
        </p:txBody>
      </p:sp>
      <p:sp>
        <p:nvSpPr>
          <p:cNvPr id="4" name="Date Placeholder 3">
            <a:extLst>
              <a:ext uri="{FF2B5EF4-FFF2-40B4-BE49-F238E27FC236}">
                <a16:creationId xmlns:a16="http://schemas.microsoft.com/office/drawing/2014/main" id="{343FEE89-95B3-4588-B685-9E4E7B245A20}"/>
              </a:ext>
            </a:extLst>
          </p:cNvPr>
          <p:cNvSpPr>
            <a:spLocks noGrp="1"/>
          </p:cNvSpPr>
          <p:nvPr>
            <p:ph type="dt" sz="half" idx="10"/>
          </p:nvPr>
        </p:nvSpPr>
        <p:spPr>
          <a:xfrm>
            <a:off x="7205133" y="6041362"/>
            <a:ext cx="911939" cy="365125"/>
          </a:xfrm>
        </p:spPr>
        <p:txBody>
          <a:bodyPr/>
          <a:lstStyle/>
          <a:p>
            <a:fld id="{05BC9A31-B982-4DAD-8F8D-6FACB88C79AA}" type="datetime1">
              <a:rPr lang="en-US" smtClean="0"/>
              <a:t>8/7/2022</a:t>
            </a:fld>
            <a:endParaRPr lang="en-US" dirty="0"/>
          </a:p>
        </p:txBody>
      </p:sp>
      <p:sp>
        <p:nvSpPr>
          <p:cNvPr id="6" name="Slide Number Placeholder 5">
            <a:extLst>
              <a:ext uri="{FF2B5EF4-FFF2-40B4-BE49-F238E27FC236}">
                <a16:creationId xmlns:a16="http://schemas.microsoft.com/office/drawing/2014/main" id="{679C28AB-710A-449A-A830-821C7B006AF4}"/>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36</a:t>
            </a:fld>
            <a:endParaRPr lang="en-US" dirty="0"/>
          </a:p>
        </p:txBody>
      </p:sp>
      <p:sp>
        <p:nvSpPr>
          <p:cNvPr id="7" name="Footer Placeholder 6">
            <a:extLst>
              <a:ext uri="{FF2B5EF4-FFF2-40B4-BE49-F238E27FC236}">
                <a16:creationId xmlns:a16="http://schemas.microsoft.com/office/drawing/2014/main" id="{321DF7FF-5256-4D09-9713-2223F08C1DCF}"/>
              </a:ext>
            </a:extLst>
          </p:cNvPr>
          <p:cNvSpPr>
            <a:spLocks noGrp="1"/>
          </p:cNvSpPr>
          <p:nvPr>
            <p:ph type="ftr" sz="quarter" idx="11"/>
          </p:nvPr>
        </p:nvSpPr>
        <p:spPr>
          <a:xfrm>
            <a:off x="677334" y="6041362"/>
            <a:ext cx="6297612" cy="365125"/>
          </a:xfrm>
        </p:spPr>
        <p:txBody>
          <a:bodyPr/>
          <a:lstStyle/>
          <a:p>
            <a:r>
              <a:rPr lang="en-US" dirty="0"/>
              <a:t>raysmith@alum.mit.edu</a:t>
            </a:r>
          </a:p>
        </p:txBody>
      </p:sp>
    </p:spTree>
    <p:extLst>
      <p:ext uri="{BB962C8B-B14F-4D97-AF65-F5344CB8AC3E}">
        <p14:creationId xmlns:p14="http://schemas.microsoft.com/office/powerpoint/2010/main" val="31944804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94D0E-68EA-49C5-894B-97B4A12384E1}"/>
              </a:ext>
            </a:extLst>
          </p:cNvPr>
          <p:cNvSpPr>
            <a:spLocks noGrp="1"/>
          </p:cNvSpPr>
          <p:nvPr>
            <p:ph type="title"/>
          </p:nvPr>
        </p:nvSpPr>
        <p:spPr/>
        <p:txBody>
          <a:bodyPr/>
          <a:lstStyle/>
          <a:p>
            <a:r>
              <a:rPr lang="en-US" dirty="0"/>
              <a:t>Class Project – Twenty Questions</a:t>
            </a:r>
          </a:p>
        </p:txBody>
      </p:sp>
      <p:sp>
        <p:nvSpPr>
          <p:cNvPr id="3" name="Content Placeholder 2">
            <a:extLst>
              <a:ext uri="{FF2B5EF4-FFF2-40B4-BE49-F238E27FC236}">
                <a16:creationId xmlns:a16="http://schemas.microsoft.com/office/drawing/2014/main" id="{98202201-8F6C-462B-896E-346551A7815E}"/>
              </a:ext>
            </a:extLst>
          </p:cNvPr>
          <p:cNvSpPr>
            <a:spLocks noGrp="1"/>
          </p:cNvSpPr>
          <p:nvPr>
            <p:ph idx="1"/>
          </p:nvPr>
        </p:nvSpPr>
        <p:spPr/>
        <p:txBody>
          <a:bodyPr>
            <a:normAutofit/>
          </a:bodyPr>
          <a:lstStyle/>
          <a:p>
            <a:r>
              <a:rPr lang="en-US" sz="2800" dirty="0"/>
              <a:t>exercises/</a:t>
            </a:r>
            <a:r>
              <a:rPr lang="en-US" sz="2800" dirty="0" err="1"/>
              <a:t>twenty_questions_dev</a:t>
            </a:r>
            <a:r>
              <a:rPr lang="en-US" sz="2800" dirty="0"/>
              <a:t>/</a:t>
            </a:r>
          </a:p>
          <a:p>
            <a:pPr lvl="1"/>
            <a:r>
              <a:rPr lang="en-US" sz="3200" dirty="0"/>
              <a:t>iteration_1.py – loop prompting user</a:t>
            </a:r>
          </a:p>
          <a:p>
            <a:pPr lvl="1"/>
            <a:r>
              <a:rPr lang="en-US" sz="3200" dirty="0"/>
              <a:t>iteration_2.py – check for match</a:t>
            </a:r>
          </a:p>
          <a:p>
            <a:pPr marL="457200" lvl="1" indent="0">
              <a:buNone/>
            </a:pPr>
            <a:r>
              <a:rPr lang="en-US" sz="3200" dirty="0"/>
              <a:t>…</a:t>
            </a:r>
          </a:p>
          <a:p>
            <a:pPr lvl="1"/>
            <a:r>
              <a:rPr lang="en-US" sz="3200" dirty="0"/>
              <a:t>iteration_6.py  - multiple game support</a:t>
            </a:r>
          </a:p>
          <a:p>
            <a:pPr lvl="1"/>
            <a:r>
              <a:rPr lang="en-US" sz="3200" dirty="0"/>
              <a:t>iteration_7.py – protect against typos</a:t>
            </a:r>
          </a:p>
          <a:p>
            <a:pPr lvl="1"/>
            <a:endParaRPr lang="en-US" sz="2600" dirty="0"/>
          </a:p>
        </p:txBody>
      </p:sp>
      <p:sp>
        <p:nvSpPr>
          <p:cNvPr id="4" name="Date Placeholder 3">
            <a:extLst>
              <a:ext uri="{FF2B5EF4-FFF2-40B4-BE49-F238E27FC236}">
                <a16:creationId xmlns:a16="http://schemas.microsoft.com/office/drawing/2014/main" id="{1D1F6FE7-AC68-497D-8F0A-F0EA666ED733}"/>
              </a:ext>
            </a:extLst>
          </p:cNvPr>
          <p:cNvSpPr>
            <a:spLocks noGrp="1"/>
          </p:cNvSpPr>
          <p:nvPr>
            <p:ph type="dt" sz="half" idx="10"/>
          </p:nvPr>
        </p:nvSpPr>
        <p:spPr>
          <a:xfrm>
            <a:off x="7205133" y="6041362"/>
            <a:ext cx="911939" cy="365125"/>
          </a:xfrm>
        </p:spPr>
        <p:txBody>
          <a:bodyPr/>
          <a:lstStyle/>
          <a:p>
            <a:fld id="{A7119916-CD40-456D-ABE3-55F8822671F7}" type="datetime1">
              <a:rPr lang="en-US" smtClean="0"/>
              <a:t>8/7/2022</a:t>
            </a:fld>
            <a:endParaRPr lang="en-US" dirty="0"/>
          </a:p>
        </p:txBody>
      </p:sp>
      <p:sp>
        <p:nvSpPr>
          <p:cNvPr id="5" name="Footer Placeholder 4">
            <a:extLst>
              <a:ext uri="{FF2B5EF4-FFF2-40B4-BE49-F238E27FC236}">
                <a16:creationId xmlns:a16="http://schemas.microsoft.com/office/drawing/2014/main" id="{A3272459-7748-45A8-94E2-177AFEE112D4}"/>
              </a:ext>
            </a:extLst>
          </p:cNvPr>
          <p:cNvSpPr>
            <a:spLocks noGrp="1"/>
          </p:cNvSpPr>
          <p:nvPr>
            <p:ph type="ftr" sz="quarter" idx="11"/>
          </p:nvPr>
        </p:nvSpPr>
        <p:spPr>
          <a:xfrm>
            <a:off x="677334" y="6041362"/>
            <a:ext cx="6297612" cy="365125"/>
          </a:xfrm>
        </p:spPr>
        <p:txBody>
          <a:bodyPr/>
          <a:lstStyle/>
          <a:p>
            <a:r>
              <a:rPr lang="en-US"/>
              <a:t>raysmith@alum.mit.edu</a:t>
            </a:r>
            <a:endParaRPr lang="en-US" dirty="0"/>
          </a:p>
        </p:txBody>
      </p:sp>
      <p:sp>
        <p:nvSpPr>
          <p:cNvPr id="6" name="Slide Number Placeholder 5">
            <a:extLst>
              <a:ext uri="{FF2B5EF4-FFF2-40B4-BE49-F238E27FC236}">
                <a16:creationId xmlns:a16="http://schemas.microsoft.com/office/drawing/2014/main" id="{FCCA92CF-AD96-4707-814E-2B6337B5293E}"/>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37</a:t>
            </a:fld>
            <a:endParaRPr lang="en-US" dirty="0"/>
          </a:p>
        </p:txBody>
      </p:sp>
    </p:spTree>
    <p:extLst>
      <p:ext uri="{BB962C8B-B14F-4D97-AF65-F5344CB8AC3E}">
        <p14:creationId xmlns:p14="http://schemas.microsoft.com/office/powerpoint/2010/main" val="346639765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pattFill prst="smConfetti">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BAC1E-A6A3-4BF6-948C-FEE50D5302F4}"/>
              </a:ext>
            </a:extLst>
          </p:cNvPr>
          <p:cNvSpPr>
            <a:spLocks noGrp="1"/>
          </p:cNvSpPr>
          <p:nvPr>
            <p:ph type="title"/>
          </p:nvPr>
        </p:nvSpPr>
        <p:spPr/>
        <p:txBody>
          <a:bodyPr/>
          <a:lstStyle/>
          <a:p>
            <a:r>
              <a:rPr lang="en-US" dirty="0"/>
              <a:t>Guessing Game – Iteration 1</a:t>
            </a:r>
          </a:p>
        </p:txBody>
      </p:sp>
      <p:sp>
        <p:nvSpPr>
          <p:cNvPr id="3" name="Content Placeholder 2">
            <a:extLst>
              <a:ext uri="{FF2B5EF4-FFF2-40B4-BE49-F238E27FC236}">
                <a16:creationId xmlns:a16="http://schemas.microsoft.com/office/drawing/2014/main" id="{43F89E3F-EB58-4F3C-B3AD-96A099509529}"/>
              </a:ext>
            </a:extLst>
          </p:cNvPr>
          <p:cNvSpPr>
            <a:spLocks noGrp="1"/>
          </p:cNvSpPr>
          <p:nvPr>
            <p:ph idx="1"/>
          </p:nvPr>
        </p:nvSpPr>
        <p:spPr>
          <a:xfrm>
            <a:off x="677334" y="2160589"/>
            <a:ext cx="9399354" cy="3880773"/>
          </a:xfrm>
        </p:spPr>
        <p:txBody>
          <a:bodyPr>
            <a:normAutofit/>
          </a:bodyPr>
          <a:lstStyle/>
          <a:p>
            <a:r>
              <a:rPr lang="en-US" sz="3600" dirty="0"/>
              <a:t>Create new file named “</a:t>
            </a:r>
            <a:r>
              <a:rPr lang="en-US" sz="3600" b="1" dirty="0"/>
              <a:t>iteration_1.py</a:t>
            </a:r>
            <a:r>
              <a:rPr lang="en-US" sz="3600" dirty="0"/>
              <a:t>”</a:t>
            </a:r>
          </a:p>
          <a:p>
            <a:r>
              <a:rPr lang="en-US" sz="3600" dirty="0"/>
              <a:t>Do the smallest part</a:t>
            </a:r>
          </a:p>
          <a:p>
            <a:pPr marL="457200" lvl="1" indent="0">
              <a:buNone/>
            </a:pPr>
            <a:r>
              <a:rPr lang="en-US" sz="3400" dirty="0"/>
              <a:t>Loop</a:t>
            </a:r>
          </a:p>
          <a:p>
            <a:pPr marL="914400" lvl="2" indent="0">
              <a:buNone/>
            </a:pPr>
            <a:r>
              <a:rPr lang="en-US" sz="3200" dirty="0"/>
              <a:t>Ask number, get input</a:t>
            </a:r>
          </a:p>
          <a:p>
            <a:pPr marL="914400" lvl="2" indent="0">
              <a:buNone/>
            </a:pPr>
            <a:r>
              <a:rPr lang="en-US" sz="3200" dirty="0"/>
              <a:t>Print number entered</a:t>
            </a:r>
          </a:p>
          <a:p>
            <a:pPr marL="0" indent="0">
              <a:buNone/>
            </a:pPr>
            <a:endParaRPr lang="en-US" dirty="0"/>
          </a:p>
        </p:txBody>
      </p:sp>
      <p:sp>
        <p:nvSpPr>
          <p:cNvPr id="4" name="Date Placeholder 3">
            <a:extLst>
              <a:ext uri="{FF2B5EF4-FFF2-40B4-BE49-F238E27FC236}">
                <a16:creationId xmlns:a16="http://schemas.microsoft.com/office/drawing/2014/main" id="{30B3DA22-3C43-4E37-888B-097D431A17EF}"/>
              </a:ext>
            </a:extLst>
          </p:cNvPr>
          <p:cNvSpPr>
            <a:spLocks noGrp="1"/>
          </p:cNvSpPr>
          <p:nvPr>
            <p:ph type="dt" sz="half" idx="10"/>
          </p:nvPr>
        </p:nvSpPr>
        <p:spPr>
          <a:xfrm>
            <a:off x="7205133" y="6041362"/>
            <a:ext cx="911939" cy="365125"/>
          </a:xfrm>
        </p:spPr>
        <p:txBody>
          <a:bodyPr/>
          <a:lstStyle/>
          <a:p>
            <a:fld id="{A7119916-CD40-456D-ABE3-55F8822671F7}" type="datetime1">
              <a:rPr lang="en-US" smtClean="0"/>
              <a:t>8/7/2022</a:t>
            </a:fld>
            <a:endParaRPr lang="en-US" dirty="0"/>
          </a:p>
        </p:txBody>
      </p:sp>
      <p:sp>
        <p:nvSpPr>
          <p:cNvPr id="5" name="Footer Placeholder 4">
            <a:extLst>
              <a:ext uri="{FF2B5EF4-FFF2-40B4-BE49-F238E27FC236}">
                <a16:creationId xmlns:a16="http://schemas.microsoft.com/office/drawing/2014/main" id="{EED83B32-0C4F-40B1-A198-11765B0C1497}"/>
              </a:ext>
            </a:extLst>
          </p:cNvPr>
          <p:cNvSpPr>
            <a:spLocks noGrp="1"/>
          </p:cNvSpPr>
          <p:nvPr>
            <p:ph type="ftr" sz="quarter" idx="11"/>
          </p:nvPr>
        </p:nvSpPr>
        <p:spPr>
          <a:xfrm>
            <a:off x="677334" y="6041362"/>
            <a:ext cx="6297612" cy="365125"/>
          </a:xfrm>
        </p:spPr>
        <p:txBody>
          <a:bodyPr/>
          <a:lstStyle/>
          <a:p>
            <a:r>
              <a:rPr lang="en-US" dirty="0"/>
              <a:t>raysmith@alum.mit.edu</a:t>
            </a:r>
          </a:p>
        </p:txBody>
      </p:sp>
      <p:sp>
        <p:nvSpPr>
          <p:cNvPr id="6" name="Slide Number Placeholder 5">
            <a:extLst>
              <a:ext uri="{FF2B5EF4-FFF2-40B4-BE49-F238E27FC236}">
                <a16:creationId xmlns:a16="http://schemas.microsoft.com/office/drawing/2014/main" id="{FBEECE10-1564-4052-B03D-51DF83B4EB52}"/>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38</a:t>
            </a:fld>
            <a:endParaRPr lang="en-US" dirty="0"/>
          </a:p>
        </p:txBody>
      </p:sp>
    </p:spTree>
    <p:extLst>
      <p:ext uri="{BB962C8B-B14F-4D97-AF65-F5344CB8AC3E}">
        <p14:creationId xmlns:p14="http://schemas.microsoft.com/office/powerpoint/2010/main" val="3464122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pattFill prst="smConfetti">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BAC1E-A6A3-4BF6-948C-FEE50D5302F4}"/>
              </a:ext>
            </a:extLst>
          </p:cNvPr>
          <p:cNvSpPr>
            <a:spLocks noGrp="1"/>
          </p:cNvSpPr>
          <p:nvPr>
            <p:ph type="title"/>
          </p:nvPr>
        </p:nvSpPr>
        <p:spPr/>
        <p:txBody>
          <a:bodyPr/>
          <a:lstStyle/>
          <a:p>
            <a:r>
              <a:rPr lang="en-US" dirty="0"/>
              <a:t>Guessing Game – Iteration 1 - Hints</a:t>
            </a:r>
          </a:p>
        </p:txBody>
      </p:sp>
      <p:sp>
        <p:nvSpPr>
          <p:cNvPr id="3" name="Content Placeholder 2">
            <a:extLst>
              <a:ext uri="{FF2B5EF4-FFF2-40B4-BE49-F238E27FC236}">
                <a16:creationId xmlns:a16="http://schemas.microsoft.com/office/drawing/2014/main" id="{43F89E3F-EB58-4F3C-B3AD-96A099509529}"/>
              </a:ext>
            </a:extLst>
          </p:cNvPr>
          <p:cNvSpPr>
            <a:spLocks noGrp="1"/>
          </p:cNvSpPr>
          <p:nvPr>
            <p:ph idx="1"/>
          </p:nvPr>
        </p:nvSpPr>
        <p:spPr/>
        <p:txBody>
          <a:bodyPr>
            <a:normAutofit/>
          </a:bodyPr>
          <a:lstStyle/>
          <a:p>
            <a:pPr lvl="1"/>
            <a:r>
              <a:rPr lang="en-US" sz="4000" dirty="0"/>
              <a:t>Place comments describing task</a:t>
            </a:r>
          </a:p>
          <a:p>
            <a:pPr lvl="1"/>
            <a:r>
              <a:rPr lang="en-US" sz="4000" dirty="0"/>
              <a:t>Use </a:t>
            </a:r>
            <a:r>
              <a:rPr lang="en-US" sz="4000" b="1" dirty="0">
                <a:latin typeface="Courier New" panose="02070309020205020404" pitchFamily="49" charset="0"/>
                <a:cs typeface="Courier New" panose="02070309020205020404" pitchFamily="49" charset="0"/>
              </a:rPr>
              <a:t>while</a:t>
            </a:r>
            <a:r>
              <a:rPr lang="en-US" sz="4000" dirty="0">
                <a:latin typeface="Courier New" panose="02070309020205020404" pitchFamily="49" charset="0"/>
                <a:cs typeface="Courier New" panose="02070309020205020404" pitchFamily="49" charset="0"/>
              </a:rPr>
              <a:t> </a:t>
            </a:r>
            <a:r>
              <a:rPr lang="en-US" sz="4000" b="1" dirty="0">
                <a:latin typeface="Courier New" panose="02070309020205020404" pitchFamily="49" charset="0"/>
                <a:cs typeface="Courier New" panose="02070309020205020404" pitchFamily="49" charset="0"/>
              </a:rPr>
              <a:t>True:</a:t>
            </a:r>
          </a:p>
          <a:p>
            <a:pPr lvl="1"/>
            <a:r>
              <a:rPr lang="en-US" sz="4000" dirty="0">
                <a:latin typeface="+mj-lt"/>
                <a:cs typeface="Courier New" panose="02070309020205020404" pitchFamily="49" charset="0"/>
              </a:rPr>
              <a:t>What variables?</a:t>
            </a:r>
          </a:p>
          <a:p>
            <a:pPr lvl="1"/>
            <a:r>
              <a:rPr lang="en-US" sz="4000" dirty="0">
                <a:latin typeface="+mj-lt"/>
                <a:cs typeface="Courier New" panose="02070309020205020404" pitchFamily="49" charset="0"/>
              </a:rPr>
              <a:t>Use  string = </a:t>
            </a:r>
            <a:r>
              <a:rPr lang="en-US" sz="4000" b="1" dirty="0">
                <a:latin typeface="+mj-lt"/>
                <a:cs typeface="Courier New" panose="02070309020205020404" pitchFamily="49" charset="0"/>
              </a:rPr>
              <a:t>input</a:t>
            </a:r>
            <a:r>
              <a:rPr lang="en-US" sz="4000" dirty="0">
                <a:latin typeface="+mj-lt"/>
                <a:cs typeface="Courier New" panose="02070309020205020404" pitchFamily="49" charset="0"/>
              </a:rPr>
              <a:t>("…")</a:t>
            </a:r>
          </a:p>
          <a:p>
            <a:endParaRPr lang="en-US" sz="3600" dirty="0"/>
          </a:p>
        </p:txBody>
      </p:sp>
      <p:sp>
        <p:nvSpPr>
          <p:cNvPr id="4" name="Date Placeholder 3">
            <a:extLst>
              <a:ext uri="{FF2B5EF4-FFF2-40B4-BE49-F238E27FC236}">
                <a16:creationId xmlns:a16="http://schemas.microsoft.com/office/drawing/2014/main" id="{30B3DA22-3C43-4E37-888B-097D431A17EF}"/>
              </a:ext>
            </a:extLst>
          </p:cNvPr>
          <p:cNvSpPr>
            <a:spLocks noGrp="1"/>
          </p:cNvSpPr>
          <p:nvPr>
            <p:ph type="dt" sz="half" idx="10"/>
          </p:nvPr>
        </p:nvSpPr>
        <p:spPr>
          <a:xfrm>
            <a:off x="7205133" y="6041362"/>
            <a:ext cx="911939" cy="365125"/>
          </a:xfrm>
        </p:spPr>
        <p:txBody>
          <a:bodyPr/>
          <a:lstStyle/>
          <a:p>
            <a:fld id="{A7119916-CD40-456D-ABE3-55F8822671F7}" type="datetime1">
              <a:rPr lang="en-US" smtClean="0"/>
              <a:t>8/7/2022</a:t>
            </a:fld>
            <a:endParaRPr lang="en-US" dirty="0"/>
          </a:p>
        </p:txBody>
      </p:sp>
      <p:sp>
        <p:nvSpPr>
          <p:cNvPr id="5" name="Footer Placeholder 4">
            <a:extLst>
              <a:ext uri="{FF2B5EF4-FFF2-40B4-BE49-F238E27FC236}">
                <a16:creationId xmlns:a16="http://schemas.microsoft.com/office/drawing/2014/main" id="{EED83B32-0C4F-40B1-A198-11765B0C1497}"/>
              </a:ext>
            </a:extLst>
          </p:cNvPr>
          <p:cNvSpPr>
            <a:spLocks noGrp="1"/>
          </p:cNvSpPr>
          <p:nvPr>
            <p:ph type="ftr" sz="quarter" idx="11"/>
          </p:nvPr>
        </p:nvSpPr>
        <p:spPr>
          <a:xfrm>
            <a:off x="677334" y="6041362"/>
            <a:ext cx="6297612" cy="365125"/>
          </a:xfrm>
        </p:spPr>
        <p:txBody>
          <a:bodyPr/>
          <a:lstStyle/>
          <a:p>
            <a:r>
              <a:rPr lang="en-US" dirty="0"/>
              <a:t>raysmith@alum.mit.edu</a:t>
            </a:r>
          </a:p>
        </p:txBody>
      </p:sp>
      <p:sp>
        <p:nvSpPr>
          <p:cNvPr id="6" name="Slide Number Placeholder 5">
            <a:extLst>
              <a:ext uri="{FF2B5EF4-FFF2-40B4-BE49-F238E27FC236}">
                <a16:creationId xmlns:a16="http://schemas.microsoft.com/office/drawing/2014/main" id="{FBEECE10-1564-4052-B03D-51DF83B4EB52}"/>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39</a:t>
            </a:fld>
            <a:endParaRPr lang="en-US" dirty="0"/>
          </a:p>
        </p:txBody>
      </p:sp>
    </p:spTree>
    <p:extLst>
      <p:ext uri="{BB962C8B-B14F-4D97-AF65-F5344CB8AC3E}">
        <p14:creationId xmlns:p14="http://schemas.microsoft.com/office/powerpoint/2010/main" val="2107217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pct5">
          <a:fgClr>
            <a:schemeClr val="accent1">
              <a:lumMod val="20000"/>
              <a:lumOff val="80000"/>
            </a:schemeClr>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B97A9-C99B-4AA3-B223-455230B37BDB}"/>
              </a:ext>
            </a:extLst>
          </p:cNvPr>
          <p:cNvSpPr>
            <a:spLocks noGrp="1"/>
          </p:cNvSpPr>
          <p:nvPr>
            <p:ph type="title"/>
          </p:nvPr>
        </p:nvSpPr>
        <p:spPr/>
        <p:txBody>
          <a:bodyPr/>
          <a:lstStyle/>
          <a:p>
            <a:r>
              <a:rPr lang="en-US" dirty="0"/>
              <a:t>Our Online Class – Using Zoom</a:t>
            </a:r>
          </a:p>
        </p:txBody>
      </p:sp>
      <p:sp>
        <p:nvSpPr>
          <p:cNvPr id="3" name="Content Placeholder 2">
            <a:extLst>
              <a:ext uri="{FF2B5EF4-FFF2-40B4-BE49-F238E27FC236}">
                <a16:creationId xmlns:a16="http://schemas.microsoft.com/office/drawing/2014/main" id="{7AC9CD65-FDE0-45AB-8C92-688A07CCC33C}"/>
              </a:ext>
            </a:extLst>
          </p:cNvPr>
          <p:cNvSpPr>
            <a:spLocks noGrp="1"/>
          </p:cNvSpPr>
          <p:nvPr>
            <p:ph idx="1"/>
          </p:nvPr>
        </p:nvSpPr>
        <p:spPr/>
        <p:txBody>
          <a:bodyPr/>
          <a:lstStyle/>
          <a:p>
            <a:r>
              <a:rPr lang="en-US" sz="3600" dirty="0"/>
              <a:t>If any background noise, please mute – minimizes cumulative noise</a:t>
            </a:r>
          </a:p>
          <a:p>
            <a:r>
              <a:rPr lang="en-US" sz="3600" dirty="0"/>
              <a:t>Disable own video – too many reduces clarity- Unless </a:t>
            </a:r>
            <a:r>
              <a:rPr lang="en-US" sz="3600" dirty="0">
                <a:solidFill>
                  <a:srgbClr val="0070C0"/>
                </a:solidFill>
              </a:rPr>
              <a:t>ASKING A QUESTION</a:t>
            </a:r>
          </a:p>
          <a:p>
            <a:r>
              <a:rPr lang="en-US" sz="3600" dirty="0"/>
              <a:t>Can question via Chat – can be to ALL</a:t>
            </a:r>
          </a:p>
          <a:p>
            <a:r>
              <a:rPr lang="en-US" sz="3600" dirty="0"/>
              <a:t>Expecting Response: Start "QUESTION:"</a:t>
            </a:r>
          </a:p>
          <a:p>
            <a:endParaRPr lang="en-US" sz="3600" dirty="0"/>
          </a:p>
          <a:p>
            <a:endParaRPr lang="en-US" dirty="0"/>
          </a:p>
        </p:txBody>
      </p:sp>
      <p:sp>
        <p:nvSpPr>
          <p:cNvPr id="4" name="Date Placeholder 3">
            <a:extLst>
              <a:ext uri="{FF2B5EF4-FFF2-40B4-BE49-F238E27FC236}">
                <a16:creationId xmlns:a16="http://schemas.microsoft.com/office/drawing/2014/main" id="{035F64DA-0813-483A-8A64-71924345DD0F}"/>
              </a:ext>
            </a:extLst>
          </p:cNvPr>
          <p:cNvSpPr>
            <a:spLocks noGrp="1"/>
          </p:cNvSpPr>
          <p:nvPr>
            <p:ph type="dt" sz="half" idx="10"/>
          </p:nvPr>
        </p:nvSpPr>
        <p:spPr>
          <a:xfrm>
            <a:off x="7205133" y="6041362"/>
            <a:ext cx="911939" cy="365125"/>
          </a:xfrm>
        </p:spPr>
        <p:txBody>
          <a:bodyPr/>
          <a:lstStyle/>
          <a:p>
            <a:fld id="{17F33E47-61B9-4B4D-8325-8788C9EC3005}" type="datetime1">
              <a:rPr lang="en-US" smtClean="0"/>
              <a:t>8/7/2022</a:t>
            </a:fld>
            <a:endParaRPr lang="en-US" dirty="0"/>
          </a:p>
        </p:txBody>
      </p:sp>
      <p:sp>
        <p:nvSpPr>
          <p:cNvPr id="6" name="Slide Number Placeholder 5">
            <a:extLst>
              <a:ext uri="{FF2B5EF4-FFF2-40B4-BE49-F238E27FC236}">
                <a16:creationId xmlns:a16="http://schemas.microsoft.com/office/drawing/2014/main" id="{DBD83744-B960-4FDC-9100-33AFA2226757}"/>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4</a:t>
            </a:fld>
            <a:endParaRPr lang="en-US" dirty="0"/>
          </a:p>
        </p:txBody>
      </p:sp>
      <p:sp>
        <p:nvSpPr>
          <p:cNvPr id="7" name="Footer Placeholder 6">
            <a:extLst>
              <a:ext uri="{FF2B5EF4-FFF2-40B4-BE49-F238E27FC236}">
                <a16:creationId xmlns:a16="http://schemas.microsoft.com/office/drawing/2014/main" id="{75AF28DD-11BC-43F5-9F29-84518C3B6230}"/>
              </a:ext>
            </a:extLst>
          </p:cNvPr>
          <p:cNvSpPr>
            <a:spLocks noGrp="1"/>
          </p:cNvSpPr>
          <p:nvPr>
            <p:ph type="ftr" sz="quarter" idx="11"/>
          </p:nvPr>
        </p:nvSpPr>
        <p:spPr>
          <a:xfrm>
            <a:off x="677334" y="6041362"/>
            <a:ext cx="6297612" cy="365125"/>
          </a:xfrm>
        </p:spPr>
        <p:txBody>
          <a:bodyPr/>
          <a:lstStyle/>
          <a:p>
            <a:r>
              <a:rPr lang="en-US" dirty="0"/>
              <a:t>raysmith@alum.mit.edu</a:t>
            </a:r>
            <a:r>
              <a:rPr lang="en-US" sz="900" dirty="0">
                <a:solidFill>
                  <a:schemeClr val="accent1"/>
                </a:solidFill>
              </a:rPr>
              <a:t>	Session #1  Introduction  Touching on the topic</a:t>
            </a:r>
            <a:endParaRPr lang="en-US" dirty="0"/>
          </a:p>
        </p:txBody>
      </p:sp>
    </p:spTree>
    <p:extLst>
      <p:ext uri="{BB962C8B-B14F-4D97-AF65-F5344CB8AC3E}">
        <p14:creationId xmlns:p14="http://schemas.microsoft.com/office/powerpoint/2010/main" val="17023198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pattFill prst="smConfetti">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E09C7-F731-4614-B275-F460BC9D5EEF}"/>
              </a:ext>
            </a:extLst>
          </p:cNvPr>
          <p:cNvSpPr>
            <a:spLocks noGrp="1"/>
          </p:cNvSpPr>
          <p:nvPr>
            <p:ph type="title"/>
          </p:nvPr>
        </p:nvSpPr>
        <p:spPr/>
        <p:txBody>
          <a:bodyPr/>
          <a:lstStyle/>
          <a:p>
            <a:r>
              <a:rPr lang="en-US" dirty="0"/>
              <a:t>The First Iteration – Code / Output</a:t>
            </a:r>
          </a:p>
        </p:txBody>
      </p:sp>
      <p:pic>
        <p:nvPicPr>
          <p:cNvPr id="4" name="Content Placeholder 3">
            <a:extLst>
              <a:ext uri="{FF2B5EF4-FFF2-40B4-BE49-F238E27FC236}">
                <a16:creationId xmlns:a16="http://schemas.microsoft.com/office/drawing/2014/main" id="{64E3904B-0EB9-4A58-85A9-47D961AFAD91}"/>
              </a:ext>
            </a:extLst>
          </p:cNvPr>
          <p:cNvPicPr>
            <a:picLocks noGrp="1" noChangeAspect="1"/>
          </p:cNvPicPr>
          <p:nvPr>
            <p:ph idx="1"/>
          </p:nvPr>
        </p:nvPicPr>
        <p:blipFill>
          <a:blip r:embed="rId3"/>
          <a:stretch>
            <a:fillRect/>
          </a:stretch>
        </p:blipFill>
        <p:spPr>
          <a:xfrm>
            <a:off x="330602" y="1552258"/>
            <a:ext cx="5316234" cy="3541712"/>
          </a:xfrm>
          <a:prstGeom prst="rect">
            <a:avLst/>
          </a:prstGeom>
        </p:spPr>
      </p:pic>
      <p:pic>
        <p:nvPicPr>
          <p:cNvPr id="6" name="Picture 5">
            <a:extLst>
              <a:ext uri="{FF2B5EF4-FFF2-40B4-BE49-F238E27FC236}">
                <a16:creationId xmlns:a16="http://schemas.microsoft.com/office/drawing/2014/main" id="{0B4FB9E1-AC1B-41A1-88E0-D6B4C531C4B0}"/>
              </a:ext>
            </a:extLst>
          </p:cNvPr>
          <p:cNvPicPr>
            <a:picLocks noChangeAspect="1"/>
          </p:cNvPicPr>
          <p:nvPr/>
        </p:nvPicPr>
        <p:blipFill>
          <a:blip r:embed="rId4"/>
          <a:stretch>
            <a:fillRect/>
          </a:stretch>
        </p:blipFill>
        <p:spPr>
          <a:xfrm>
            <a:off x="5738812" y="1209675"/>
            <a:ext cx="8486775" cy="5467350"/>
          </a:xfrm>
          <a:prstGeom prst="rect">
            <a:avLst/>
          </a:prstGeom>
        </p:spPr>
      </p:pic>
      <p:sp>
        <p:nvSpPr>
          <p:cNvPr id="3" name="Date Placeholder 2">
            <a:extLst>
              <a:ext uri="{FF2B5EF4-FFF2-40B4-BE49-F238E27FC236}">
                <a16:creationId xmlns:a16="http://schemas.microsoft.com/office/drawing/2014/main" id="{7777E999-338B-410B-B115-DBC67922F9A4}"/>
              </a:ext>
            </a:extLst>
          </p:cNvPr>
          <p:cNvSpPr>
            <a:spLocks noGrp="1"/>
          </p:cNvSpPr>
          <p:nvPr>
            <p:ph type="dt" sz="half" idx="10"/>
          </p:nvPr>
        </p:nvSpPr>
        <p:spPr>
          <a:xfrm>
            <a:off x="7205133" y="6041362"/>
            <a:ext cx="911939" cy="365125"/>
          </a:xfrm>
        </p:spPr>
        <p:txBody>
          <a:bodyPr/>
          <a:lstStyle/>
          <a:p>
            <a:fld id="{E23F3936-AFA8-453C-AA83-20BED14AE09C}" type="datetime1">
              <a:rPr lang="en-US" smtClean="0"/>
              <a:t>8/7/2022</a:t>
            </a:fld>
            <a:endParaRPr lang="en-US" dirty="0"/>
          </a:p>
        </p:txBody>
      </p:sp>
      <p:sp>
        <p:nvSpPr>
          <p:cNvPr id="7" name="Slide Number Placeholder 6">
            <a:extLst>
              <a:ext uri="{FF2B5EF4-FFF2-40B4-BE49-F238E27FC236}">
                <a16:creationId xmlns:a16="http://schemas.microsoft.com/office/drawing/2014/main" id="{C89FFF52-CAD4-4FC1-A501-5690BF628DFE}"/>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40</a:t>
            </a:fld>
            <a:endParaRPr lang="en-US" dirty="0"/>
          </a:p>
        </p:txBody>
      </p:sp>
      <p:sp>
        <p:nvSpPr>
          <p:cNvPr id="8" name="Footer Placeholder 7">
            <a:extLst>
              <a:ext uri="{FF2B5EF4-FFF2-40B4-BE49-F238E27FC236}">
                <a16:creationId xmlns:a16="http://schemas.microsoft.com/office/drawing/2014/main" id="{D0E6BBAA-F311-4F1A-B091-0F013F5CE6FD}"/>
              </a:ext>
            </a:extLst>
          </p:cNvPr>
          <p:cNvSpPr>
            <a:spLocks noGrp="1"/>
          </p:cNvSpPr>
          <p:nvPr>
            <p:ph type="ftr" sz="quarter" idx="11"/>
          </p:nvPr>
        </p:nvSpPr>
        <p:spPr>
          <a:xfrm>
            <a:off x="677334" y="6041362"/>
            <a:ext cx="6297612" cy="365125"/>
          </a:xfrm>
        </p:spPr>
        <p:txBody>
          <a:bodyPr/>
          <a:lstStyle/>
          <a:p>
            <a:r>
              <a:rPr lang="en-US" dirty="0"/>
              <a:t>raysmith@alum.mit.edu</a:t>
            </a:r>
          </a:p>
        </p:txBody>
      </p:sp>
    </p:spTree>
    <p:extLst>
      <p:ext uri="{BB962C8B-B14F-4D97-AF65-F5344CB8AC3E}">
        <p14:creationId xmlns:p14="http://schemas.microsoft.com/office/powerpoint/2010/main" val="912655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A3B7D-9381-43ED-A32C-2277435F2CDD}"/>
              </a:ext>
            </a:extLst>
          </p:cNvPr>
          <p:cNvSpPr>
            <a:spLocks noGrp="1"/>
          </p:cNvSpPr>
          <p:nvPr>
            <p:ph type="title"/>
          </p:nvPr>
        </p:nvSpPr>
        <p:spPr/>
        <p:txBody>
          <a:bodyPr>
            <a:normAutofit/>
          </a:bodyPr>
          <a:lstStyle/>
          <a:p>
            <a:pPr algn="ctr"/>
            <a:r>
              <a:rPr lang="en-US" dirty="0"/>
              <a:t>HOMEWORK</a:t>
            </a:r>
            <a:br>
              <a:rPr lang="en-US" dirty="0"/>
            </a:br>
            <a:endParaRPr lang="en-US" sz="2800" dirty="0"/>
          </a:p>
        </p:txBody>
      </p:sp>
      <p:sp>
        <p:nvSpPr>
          <p:cNvPr id="3" name="Content Placeholder 2">
            <a:extLst>
              <a:ext uri="{FF2B5EF4-FFF2-40B4-BE49-F238E27FC236}">
                <a16:creationId xmlns:a16="http://schemas.microsoft.com/office/drawing/2014/main" id="{1D81E776-9422-4365-A33A-3CCD46A05CC3}"/>
              </a:ext>
            </a:extLst>
          </p:cNvPr>
          <p:cNvSpPr>
            <a:spLocks noGrp="1"/>
          </p:cNvSpPr>
          <p:nvPr>
            <p:ph idx="1"/>
          </p:nvPr>
        </p:nvSpPr>
        <p:spPr>
          <a:xfrm>
            <a:off x="111512" y="1942512"/>
            <a:ext cx="10685018" cy="4110962"/>
          </a:xfrm>
        </p:spPr>
        <p:txBody>
          <a:bodyPr>
            <a:noAutofit/>
          </a:bodyPr>
          <a:lstStyle/>
          <a:p>
            <a:pPr marL="0" indent="0">
              <a:buNone/>
            </a:pPr>
            <a:r>
              <a:rPr lang="en-US" sz="2800" dirty="0">
                <a:solidFill>
                  <a:schemeClr val="tx1"/>
                </a:solidFill>
                <a:latin typeface="Trebuchet MS" panose="020B0603020202020204"/>
                <a:ea typeface="+mj-ea"/>
                <a:cs typeface="+mj-cs"/>
              </a:rPr>
              <a:t>presentation/Class_1_Introduction/homework/Introduction.docx</a:t>
            </a:r>
            <a:endParaRPr lang="en-US" sz="2800" dirty="0">
              <a:solidFill>
                <a:schemeClr val="tx1"/>
              </a:solidFill>
            </a:endParaRPr>
          </a:p>
          <a:p>
            <a:pPr marL="800100" lvl="1"/>
            <a:r>
              <a:rPr lang="en-US" sz="4000" dirty="0"/>
              <a:t>For your benefit / fun</a:t>
            </a:r>
          </a:p>
          <a:p>
            <a:pPr marL="800100" lvl="1"/>
            <a:r>
              <a:rPr lang="en-US" sz="4000" dirty="0"/>
              <a:t>As much / little as you can</a:t>
            </a:r>
          </a:p>
          <a:p>
            <a:pPr marL="800100" lvl="1"/>
            <a:r>
              <a:rPr lang="en-US" sz="4000" dirty="0"/>
              <a:t>Contact me if problems / questions</a:t>
            </a:r>
          </a:p>
          <a:p>
            <a:pPr marL="800100" lvl="1"/>
            <a:r>
              <a:rPr lang="en-US" sz="4000" dirty="0"/>
              <a:t>Have fun!</a:t>
            </a:r>
          </a:p>
          <a:p>
            <a:pPr marL="400050"/>
            <a:endParaRPr lang="en-US" sz="3200" dirty="0"/>
          </a:p>
        </p:txBody>
      </p:sp>
      <p:sp>
        <p:nvSpPr>
          <p:cNvPr id="4" name="Date Placeholder 3">
            <a:extLst>
              <a:ext uri="{FF2B5EF4-FFF2-40B4-BE49-F238E27FC236}">
                <a16:creationId xmlns:a16="http://schemas.microsoft.com/office/drawing/2014/main" id="{F2834057-1D33-411A-BE2E-189ADCD4DF02}"/>
              </a:ext>
            </a:extLst>
          </p:cNvPr>
          <p:cNvSpPr>
            <a:spLocks noGrp="1"/>
          </p:cNvSpPr>
          <p:nvPr>
            <p:ph type="dt" sz="half" idx="10"/>
          </p:nvPr>
        </p:nvSpPr>
        <p:spPr>
          <a:xfrm>
            <a:off x="7205133" y="6041362"/>
            <a:ext cx="911939" cy="365125"/>
          </a:xfrm>
        </p:spPr>
        <p:txBody>
          <a:bodyPr/>
          <a:lstStyle/>
          <a:p>
            <a:fld id="{0B07C6D0-642C-4A40-B0F1-13ED56048173}" type="datetime1">
              <a:rPr lang="en-US" smtClean="0"/>
              <a:t>8/7/2022</a:t>
            </a:fld>
            <a:endParaRPr lang="en-US" dirty="0"/>
          </a:p>
        </p:txBody>
      </p:sp>
      <p:sp>
        <p:nvSpPr>
          <p:cNvPr id="6" name="Slide Number Placeholder 5">
            <a:extLst>
              <a:ext uri="{FF2B5EF4-FFF2-40B4-BE49-F238E27FC236}">
                <a16:creationId xmlns:a16="http://schemas.microsoft.com/office/drawing/2014/main" id="{F4ECCAD4-12C8-4A68-9A85-D8DAB02AC562}"/>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41</a:t>
            </a:fld>
            <a:endParaRPr lang="en-US" dirty="0"/>
          </a:p>
        </p:txBody>
      </p:sp>
      <p:sp>
        <p:nvSpPr>
          <p:cNvPr id="7" name="Footer Placeholder 6">
            <a:extLst>
              <a:ext uri="{FF2B5EF4-FFF2-40B4-BE49-F238E27FC236}">
                <a16:creationId xmlns:a16="http://schemas.microsoft.com/office/drawing/2014/main" id="{FD1D6018-04FB-4D4B-8481-8BDBCB82B3A2}"/>
              </a:ext>
            </a:extLst>
          </p:cNvPr>
          <p:cNvSpPr>
            <a:spLocks noGrp="1"/>
          </p:cNvSpPr>
          <p:nvPr>
            <p:ph type="ftr" sz="quarter" idx="11"/>
          </p:nvPr>
        </p:nvSpPr>
        <p:spPr>
          <a:xfrm>
            <a:off x="677334" y="6041362"/>
            <a:ext cx="6297612" cy="365125"/>
          </a:xfrm>
        </p:spPr>
        <p:txBody>
          <a:bodyPr/>
          <a:lstStyle/>
          <a:p>
            <a:r>
              <a:rPr lang="en-US" dirty="0"/>
              <a:t>raysmith@alum.mit.edu</a:t>
            </a:r>
          </a:p>
        </p:txBody>
      </p:sp>
    </p:spTree>
    <p:extLst>
      <p:ext uri="{BB962C8B-B14F-4D97-AF65-F5344CB8AC3E}">
        <p14:creationId xmlns:p14="http://schemas.microsoft.com/office/powerpoint/2010/main" val="2962217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90694-AA7F-451B-A875-1D23D1FDBA32}"/>
              </a:ext>
            </a:extLst>
          </p:cNvPr>
          <p:cNvSpPr>
            <a:spLocks noGrp="1"/>
          </p:cNvSpPr>
          <p:nvPr>
            <p:ph type="title"/>
          </p:nvPr>
        </p:nvSpPr>
        <p:spPr>
          <a:xfrm>
            <a:off x="955892" y="2723015"/>
            <a:ext cx="8596668" cy="1320800"/>
          </a:xfrm>
        </p:spPr>
        <p:txBody>
          <a:bodyPr>
            <a:normAutofit/>
          </a:bodyPr>
          <a:lstStyle/>
          <a:p>
            <a:r>
              <a:rPr lang="en-US" sz="6600" dirty="0"/>
              <a:t>Question and Answer</a:t>
            </a:r>
          </a:p>
        </p:txBody>
      </p:sp>
      <p:sp>
        <p:nvSpPr>
          <p:cNvPr id="4" name="Date Placeholder 3">
            <a:extLst>
              <a:ext uri="{FF2B5EF4-FFF2-40B4-BE49-F238E27FC236}">
                <a16:creationId xmlns:a16="http://schemas.microsoft.com/office/drawing/2014/main" id="{B623EE2F-E3E9-437B-AFAE-1E0C5C94A5F8}"/>
              </a:ext>
            </a:extLst>
          </p:cNvPr>
          <p:cNvSpPr>
            <a:spLocks noGrp="1"/>
          </p:cNvSpPr>
          <p:nvPr>
            <p:ph type="dt" sz="half" idx="10"/>
          </p:nvPr>
        </p:nvSpPr>
        <p:spPr>
          <a:xfrm>
            <a:off x="7205133" y="6041362"/>
            <a:ext cx="911939" cy="365125"/>
          </a:xfrm>
        </p:spPr>
        <p:txBody>
          <a:bodyPr/>
          <a:lstStyle/>
          <a:p>
            <a:fld id="{A7119916-CD40-456D-ABE3-55F8822671F7}" type="datetime1">
              <a:rPr lang="en-US" smtClean="0"/>
              <a:t>8/7/2022</a:t>
            </a:fld>
            <a:endParaRPr lang="en-US" dirty="0"/>
          </a:p>
        </p:txBody>
      </p:sp>
      <p:sp>
        <p:nvSpPr>
          <p:cNvPr id="5" name="Footer Placeholder 4">
            <a:extLst>
              <a:ext uri="{FF2B5EF4-FFF2-40B4-BE49-F238E27FC236}">
                <a16:creationId xmlns:a16="http://schemas.microsoft.com/office/drawing/2014/main" id="{4E4D04EE-5AD0-4A57-A42E-AE62E411ACEA}"/>
              </a:ext>
            </a:extLst>
          </p:cNvPr>
          <p:cNvSpPr>
            <a:spLocks noGrp="1"/>
          </p:cNvSpPr>
          <p:nvPr>
            <p:ph type="ftr" sz="quarter" idx="11"/>
          </p:nvPr>
        </p:nvSpPr>
        <p:spPr>
          <a:xfrm>
            <a:off x="677334" y="6041362"/>
            <a:ext cx="6297612" cy="365125"/>
          </a:xfrm>
        </p:spPr>
        <p:txBody>
          <a:bodyPr/>
          <a:lstStyle/>
          <a:p>
            <a:r>
              <a:rPr lang="en-US" dirty="0"/>
              <a:t>raysmith@alum.mit.edu</a:t>
            </a:r>
          </a:p>
        </p:txBody>
      </p:sp>
      <p:sp>
        <p:nvSpPr>
          <p:cNvPr id="6" name="Slide Number Placeholder 5">
            <a:extLst>
              <a:ext uri="{FF2B5EF4-FFF2-40B4-BE49-F238E27FC236}">
                <a16:creationId xmlns:a16="http://schemas.microsoft.com/office/drawing/2014/main" id="{9711C448-36A8-43E6-A891-6E42F22D1185}"/>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42</a:t>
            </a:fld>
            <a:endParaRPr lang="en-US" dirty="0"/>
          </a:p>
        </p:txBody>
      </p:sp>
    </p:spTree>
    <p:extLst>
      <p:ext uri="{BB962C8B-B14F-4D97-AF65-F5344CB8AC3E}">
        <p14:creationId xmlns:p14="http://schemas.microsoft.com/office/powerpoint/2010/main" val="39920113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alpha val="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A3B7D-9381-43ED-A32C-2277435F2CDD}"/>
              </a:ext>
            </a:extLst>
          </p:cNvPr>
          <p:cNvSpPr>
            <a:spLocks noGrp="1"/>
          </p:cNvSpPr>
          <p:nvPr>
            <p:ph type="title"/>
          </p:nvPr>
        </p:nvSpPr>
        <p:spPr/>
        <p:txBody>
          <a:bodyPr>
            <a:normAutofit/>
          </a:bodyPr>
          <a:lstStyle/>
          <a:p>
            <a:r>
              <a:rPr lang="en-US" sz="4000" dirty="0"/>
              <a:t>Class Session Structure – Each Week</a:t>
            </a:r>
          </a:p>
        </p:txBody>
      </p:sp>
      <p:sp>
        <p:nvSpPr>
          <p:cNvPr id="3" name="Content Placeholder 2">
            <a:extLst>
              <a:ext uri="{FF2B5EF4-FFF2-40B4-BE49-F238E27FC236}">
                <a16:creationId xmlns:a16="http://schemas.microsoft.com/office/drawing/2014/main" id="{1D81E776-9422-4365-A33A-3CCD46A05CC3}"/>
              </a:ext>
            </a:extLst>
          </p:cNvPr>
          <p:cNvSpPr>
            <a:spLocks noGrp="1"/>
          </p:cNvSpPr>
          <p:nvPr>
            <p:ph idx="1"/>
          </p:nvPr>
        </p:nvSpPr>
        <p:spPr>
          <a:xfrm>
            <a:off x="677334" y="1620983"/>
            <a:ext cx="8596668" cy="4420380"/>
          </a:xfrm>
        </p:spPr>
        <p:txBody>
          <a:bodyPr>
            <a:noAutofit/>
          </a:bodyPr>
          <a:lstStyle/>
          <a:p>
            <a:pPr lvl="2"/>
            <a:r>
              <a:rPr lang="en-US" sz="3200" dirty="0"/>
              <a:t>Lecture and practice: 1.5 Hours</a:t>
            </a:r>
          </a:p>
          <a:p>
            <a:pPr lvl="3"/>
            <a:r>
              <a:rPr lang="en-US" sz="3000" dirty="0"/>
              <a:t>Follow-up Questions: .5 Hours</a:t>
            </a:r>
          </a:p>
          <a:p>
            <a:pPr lvl="2"/>
            <a:r>
              <a:rPr lang="en-US" sz="3200" dirty="0"/>
              <a:t>Similar to Programming – This Course</a:t>
            </a:r>
            <a:endParaRPr lang="en-US" sz="3000" dirty="0"/>
          </a:p>
          <a:p>
            <a:pPr lvl="3"/>
            <a:r>
              <a:rPr lang="en-US" sz="3000" dirty="0"/>
              <a:t>Skips, Repeats / Revisits </a:t>
            </a:r>
          </a:p>
          <a:p>
            <a:pPr lvl="2"/>
            <a:r>
              <a:rPr lang="en-US" sz="3400" dirty="0"/>
              <a:t>Student Guideline:</a:t>
            </a:r>
          </a:p>
          <a:p>
            <a:pPr lvl="3"/>
            <a:r>
              <a:rPr lang="en-US" sz="2800" dirty="0"/>
              <a:t>If you know it – Have Patience</a:t>
            </a:r>
          </a:p>
          <a:p>
            <a:pPr lvl="3"/>
            <a:r>
              <a:rPr lang="en-US" sz="2800" dirty="0"/>
              <a:t>If </a:t>
            </a:r>
            <a:r>
              <a:rPr lang="en-US" sz="2800" b="1" dirty="0">
                <a:solidFill>
                  <a:srgbClr val="002060"/>
                </a:solidFill>
              </a:rPr>
              <a:t>confused</a:t>
            </a:r>
            <a:r>
              <a:rPr lang="en-US" sz="2800" dirty="0"/>
              <a:t> / </a:t>
            </a:r>
            <a:r>
              <a:rPr lang="en-US" sz="2800" b="1" dirty="0">
                <a:solidFill>
                  <a:srgbClr val="002060"/>
                </a:solidFill>
              </a:rPr>
              <a:t>unsure</a:t>
            </a:r>
            <a:r>
              <a:rPr lang="en-US" sz="2800" dirty="0"/>
              <a:t> – </a:t>
            </a:r>
            <a:r>
              <a:rPr lang="en-US" sz="2800" b="1" dirty="0">
                <a:solidFill>
                  <a:srgbClr val="002060"/>
                </a:solidFill>
              </a:rPr>
              <a:t>ASK A QUESTION</a:t>
            </a:r>
          </a:p>
        </p:txBody>
      </p:sp>
      <p:sp>
        <p:nvSpPr>
          <p:cNvPr id="4" name="Date Placeholder 3">
            <a:extLst>
              <a:ext uri="{FF2B5EF4-FFF2-40B4-BE49-F238E27FC236}">
                <a16:creationId xmlns:a16="http://schemas.microsoft.com/office/drawing/2014/main" id="{F2834057-1D33-411A-BE2E-189ADCD4DF02}"/>
              </a:ext>
            </a:extLst>
          </p:cNvPr>
          <p:cNvSpPr>
            <a:spLocks noGrp="1"/>
          </p:cNvSpPr>
          <p:nvPr>
            <p:ph type="dt" sz="half" idx="10"/>
          </p:nvPr>
        </p:nvSpPr>
        <p:spPr>
          <a:xfrm>
            <a:off x="7205133" y="6041362"/>
            <a:ext cx="911939" cy="365125"/>
          </a:xfrm>
        </p:spPr>
        <p:txBody>
          <a:bodyPr/>
          <a:lstStyle/>
          <a:p>
            <a:fld id="{0B07C6D0-642C-4A40-B0F1-13ED56048173}" type="datetime1">
              <a:rPr lang="en-US" smtClean="0"/>
              <a:t>8/7/2022</a:t>
            </a:fld>
            <a:endParaRPr lang="en-US" dirty="0"/>
          </a:p>
        </p:txBody>
      </p:sp>
      <p:sp>
        <p:nvSpPr>
          <p:cNvPr id="6" name="Slide Number Placeholder 5">
            <a:extLst>
              <a:ext uri="{FF2B5EF4-FFF2-40B4-BE49-F238E27FC236}">
                <a16:creationId xmlns:a16="http://schemas.microsoft.com/office/drawing/2014/main" id="{F4ECCAD4-12C8-4A68-9A85-D8DAB02AC562}"/>
              </a:ext>
            </a:extLst>
          </p:cNvPr>
          <p:cNvSpPr>
            <a:spLocks noGrp="1"/>
          </p:cNvSpPr>
          <p:nvPr>
            <p:ph type="sldNum" sz="quarter" idx="12"/>
          </p:nvPr>
        </p:nvSpPr>
        <p:spPr>
          <a:xfrm>
            <a:off x="8590663" y="6041362"/>
            <a:ext cx="683339" cy="365125"/>
          </a:xfrm>
        </p:spPr>
        <p:txBody>
          <a:bodyPr/>
          <a:lstStyle/>
          <a:p>
            <a:fld id="{6D22F896-40B5-4ADD-8801-0D06FADFA095}" type="slidenum">
              <a:rPr lang="en-US" smtClean="0"/>
              <a:t>5</a:t>
            </a:fld>
            <a:endParaRPr lang="en-US" dirty="0"/>
          </a:p>
        </p:txBody>
      </p:sp>
      <p:sp>
        <p:nvSpPr>
          <p:cNvPr id="7" name="Footer Placeholder 6">
            <a:extLst>
              <a:ext uri="{FF2B5EF4-FFF2-40B4-BE49-F238E27FC236}">
                <a16:creationId xmlns:a16="http://schemas.microsoft.com/office/drawing/2014/main" id="{FD1D6018-04FB-4D4B-8481-8BDBCB82B3A2}"/>
              </a:ext>
            </a:extLst>
          </p:cNvPr>
          <p:cNvSpPr>
            <a:spLocks noGrp="1"/>
          </p:cNvSpPr>
          <p:nvPr>
            <p:ph type="ftr" sz="quarter" idx="11"/>
          </p:nvPr>
        </p:nvSpPr>
        <p:spPr>
          <a:xfrm>
            <a:off x="677334" y="6041362"/>
            <a:ext cx="6297612" cy="365125"/>
          </a:xfrm>
        </p:spPr>
        <p:txBody>
          <a:bodyPr/>
          <a:lstStyle/>
          <a:p>
            <a:r>
              <a:rPr lang="en-US" dirty="0"/>
              <a:t>raysmith@alum.mit.edu</a:t>
            </a:r>
            <a:r>
              <a:rPr lang="en-US" sz="900" dirty="0">
                <a:solidFill>
                  <a:schemeClr val="accent1"/>
                </a:solidFill>
              </a:rPr>
              <a:t>	Session #1  Introduction  Touching on the topic</a:t>
            </a:r>
            <a:endParaRPr lang="en-US" dirty="0"/>
          </a:p>
        </p:txBody>
      </p:sp>
    </p:spTree>
    <p:extLst>
      <p:ext uri="{BB962C8B-B14F-4D97-AF65-F5344CB8AC3E}">
        <p14:creationId xmlns:p14="http://schemas.microsoft.com/office/powerpoint/2010/main" val="3610175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3F481-084B-4D3A-830D-B218EE7CF64E}"/>
              </a:ext>
            </a:extLst>
          </p:cNvPr>
          <p:cNvSpPr>
            <a:spLocks noGrp="1"/>
          </p:cNvSpPr>
          <p:nvPr>
            <p:ph type="title"/>
          </p:nvPr>
        </p:nvSpPr>
        <p:spPr>
          <a:xfrm>
            <a:off x="677334" y="609600"/>
            <a:ext cx="8596668" cy="632012"/>
          </a:xfrm>
        </p:spPr>
        <p:txBody>
          <a:bodyPr>
            <a:normAutofit/>
          </a:bodyPr>
          <a:lstStyle/>
          <a:p>
            <a:pPr algn="ctr"/>
            <a:r>
              <a:rPr lang="en-US" dirty="0"/>
              <a:t>Course Outline (An Estimate)</a:t>
            </a:r>
          </a:p>
        </p:txBody>
      </p:sp>
      <p:sp>
        <p:nvSpPr>
          <p:cNvPr id="3" name="Content Placeholder 2">
            <a:extLst>
              <a:ext uri="{FF2B5EF4-FFF2-40B4-BE49-F238E27FC236}">
                <a16:creationId xmlns:a16="http://schemas.microsoft.com/office/drawing/2014/main" id="{3C441EBB-110E-4601-AF7B-1001F4428AE9}"/>
              </a:ext>
            </a:extLst>
          </p:cNvPr>
          <p:cNvSpPr>
            <a:spLocks noGrp="1"/>
          </p:cNvSpPr>
          <p:nvPr>
            <p:ph idx="1"/>
          </p:nvPr>
        </p:nvSpPr>
        <p:spPr/>
        <p:txBody>
          <a:bodyPr>
            <a:noAutofit/>
          </a:bodyPr>
          <a:lstStyle/>
          <a:p>
            <a:pPr>
              <a:buFont typeface="Wingdings" panose="05000000000000000000" pitchFamily="2" charset="2"/>
              <a:buChar char="§"/>
            </a:pPr>
            <a:r>
              <a:rPr lang="en-US" sz="2400" i="1" dirty="0"/>
              <a:t>Course Introduction – Up to here</a:t>
            </a:r>
            <a:endParaRPr lang="en-US" sz="1200" dirty="0">
              <a:solidFill>
                <a:schemeClr val="accent6">
                  <a:lumMod val="60000"/>
                  <a:lumOff val="40000"/>
                </a:schemeClr>
              </a:solidFill>
            </a:endParaRPr>
          </a:p>
          <a:p>
            <a:pPr>
              <a:buClr>
                <a:srgbClr val="90C226"/>
              </a:buClr>
              <a:buFont typeface="Wingdings" panose="05000000000000000000" pitchFamily="2" charset="2"/>
              <a:buChar char="§"/>
              <a:defRPr/>
            </a:pPr>
            <a:r>
              <a:rPr lang="en-US" sz="2400" i="1" dirty="0"/>
              <a:t>Introduction</a:t>
            </a:r>
          </a:p>
          <a:p>
            <a:pPr lvl="1">
              <a:buClr>
                <a:srgbClr val="90C226"/>
              </a:buClr>
              <a:buFont typeface="Wingdings" panose="05000000000000000000" pitchFamily="2" charset="2"/>
              <a:buChar char="§"/>
              <a:defRPr/>
            </a:pPr>
            <a:r>
              <a:rPr lang="en-US" sz="2200" i="1" dirty="0"/>
              <a:t>Touching on the topic through simple examples</a:t>
            </a:r>
          </a:p>
          <a:p>
            <a:pPr lvl="1">
              <a:buClr>
                <a:srgbClr val="90C226"/>
              </a:buClr>
              <a:buFont typeface="Wingdings" panose="05000000000000000000" pitchFamily="2" charset="2"/>
              <a:buChar char="§"/>
              <a:defRPr/>
            </a:pPr>
            <a:r>
              <a:rPr lang="en-US" sz="2200" i="1" dirty="0"/>
              <a:t>A Very Brief look at Python Language, Programming Environment</a:t>
            </a:r>
          </a:p>
          <a:p>
            <a:pPr lvl="1">
              <a:buClr>
                <a:srgbClr val="90C226"/>
              </a:buClr>
              <a:buFont typeface="Wingdings" panose="05000000000000000000" pitchFamily="2" charset="2"/>
              <a:buChar char="§"/>
              <a:defRPr/>
            </a:pPr>
            <a:r>
              <a:rPr lang="en-US" sz="2200" i="1" dirty="0"/>
              <a:t>Course Project – Start</a:t>
            </a:r>
            <a:endParaRPr kumimoji="0" lang="en-US" sz="1000" b="0" i="0" u="none" strike="noStrike" kern="1200" cap="none" spc="0" normalizeH="0" baseline="0" noProof="0" dirty="0">
              <a:ln>
                <a:noFill/>
              </a:ln>
              <a:solidFill>
                <a:srgbClr val="918655">
                  <a:lumMod val="60000"/>
                  <a:lumOff val="40000"/>
                </a:srgbClr>
              </a:solidFill>
              <a:effectLst/>
              <a:uLnTx/>
              <a:uFillTx/>
              <a:latin typeface="Trebuchet MS" panose="020B0603020202020204"/>
              <a:ea typeface="+mn-ea"/>
              <a:cs typeface="+mn-cs"/>
            </a:endParaRPr>
          </a:p>
          <a:p>
            <a:pPr lvl="1">
              <a:buClr>
                <a:srgbClr val="90C226"/>
              </a:buClr>
              <a:buFont typeface="Wingdings" panose="05000000000000000000" pitchFamily="2" charset="2"/>
              <a:buChar char="§"/>
              <a:defRPr/>
            </a:pPr>
            <a:r>
              <a:rPr kumimoji="0" lang="en-US" sz="2200" b="0" i="1"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First Homework</a:t>
            </a:r>
            <a:endParaRPr lang="en-US" sz="2400" i="1" dirty="0"/>
          </a:p>
          <a:p>
            <a:pPr marL="742950" indent="-742950">
              <a:buFont typeface="+mj-lt"/>
              <a:buAutoNum type="arabicPeriod"/>
            </a:pPr>
            <a:endParaRPr lang="en-US" sz="2400" i="1" dirty="0"/>
          </a:p>
          <a:p>
            <a:pPr marL="742950" indent="-742950">
              <a:buFont typeface="+mj-lt"/>
              <a:buAutoNum type="arabicPeriod"/>
            </a:pPr>
            <a:endParaRPr lang="en-US" sz="2400" i="1" dirty="0"/>
          </a:p>
          <a:p>
            <a:pPr marL="742950" indent="-742950">
              <a:buFont typeface="+mj-lt"/>
              <a:buAutoNum type="arabicPeriod"/>
            </a:pPr>
            <a:endParaRPr lang="en-US" sz="2400" i="1" dirty="0"/>
          </a:p>
          <a:p>
            <a:pPr marL="742950" indent="-742950">
              <a:buFont typeface="+mj-lt"/>
              <a:buAutoNum type="arabicPeriod"/>
            </a:pPr>
            <a:endParaRPr lang="en-US" sz="2400" i="1" dirty="0"/>
          </a:p>
        </p:txBody>
      </p:sp>
      <p:sp>
        <p:nvSpPr>
          <p:cNvPr id="4" name="Date Placeholder 3">
            <a:extLst>
              <a:ext uri="{FF2B5EF4-FFF2-40B4-BE49-F238E27FC236}">
                <a16:creationId xmlns:a16="http://schemas.microsoft.com/office/drawing/2014/main" id="{F0296730-4EF1-4515-AD07-88925B769BF2}"/>
              </a:ext>
            </a:extLst>
          </p:cNvPr>
          <p:cNvSpPr>
            <a:spLocks noGrp="1"/>
          </p:cNvSpPr>
          <p:nvPr>
            <p:ph type="dt" sz="half" idx="10"/>
          </p:nvPr>
        </p:nvSpPr>
        <p:spPr/>
        <p:txBody>
          <a:bodyPr/>
          <a:lstStyle/>
          <a:p>
            <a:fld id="{52E41419-A9A0-4E48-99EF-6542B4AE3C79}" type="datetime1">
              <a:rPr lang="en-US" smtClean="0"/>
              <a:t>8/7/2022</a:t>
            </a:fld>
            <a:endParaRPr lang="en-US" dirty="0"/>
          </a:p>
        </p:txBody>
      </p:sp>
      <p:sp>
        <p:nvSpPr>
          <p:cNvPr id="7" name="Footer Placeholder 6">
            <a:extLst>
              <a:ext uri="{FF2B5EF4-FFF2-40B4-BE49-F238E27FC236}">
                <a16:creationId xmlns:a16="http://schemas.microsoft.com/office/drawing/2014/main" id="{3EFCDCC0-9987-43A5-BB35-6C2EE7D6F988}"/>
              </a:ext>
            </a:extLst>
          </p:cNvPr>
          <p:cNvSpPr>
            <a:spLocks noGrp="1"/>
          </p:cNvSpPr>
          <p:nvPr>
            <p:ph type="ftr" sz="quarter" idx="11"/>
          </p:nvPr>
        </p:nvSpPr>
        <p:spPr/>
        <p:txBody>
          <a:bodyPr/>
          <a:lstStyle/>
          <a:p>
            <a:r>
              <a:rPr lang="en-US" dirty="0"/>
              <a:t>raysmith@alum.mit.edu</a:t>
            </a:r>
          </a:p>
        </p:txBody>
      </p:sp>
      <p:sp>
        <p:nvSpPr>
          <p:cNvPr id="6" name="Slide Number Placeholder 5">
            <a:extLst>
              <a:ext uri="{FF2B5EF4-FFF2-40B4-BE49-F238E27FC236}">
                <a16:creationId xmlns:a16="http://schemas.microsoft.com/office/drawing/2014/main" id="{E354B6E2-DE47-4F16-AEB0-B00CE8E727CE}"/>
              </a:ext>
            </a:extLst>
          </p:cNvPr>
          <p:cNvSpPr>
            <a:spLocks noGrp="1"/>
          </p:cNvSpPr>
          <p:nvPr>
            <p:ph type="sldNum" sz="quarter" idx="12"/>
          </p:nvPr>
        </p:nvSpPr>
        <p:spPr/>
        <p:txBody>
          <a:bodyPr/>
          <a:lstStyle/>
          <a:p>
            <a:fld id="{6D22F896-40B5-4ADD-8801-0D06FADFA095}" type="slidenum">
              <a:rPr lang="en-US" smtClean="0"/>
              <a:t>6</a:t>
            </a:fld>
            <a:endParaRPr lang="en-US" dirty="0"/>
          </a:p>
        </p:txBody>
      </p:sp>
    </p:spTree>
    <p:extLst>
      <p:ext uri="{BB962C8B-B14F-4D97-AF65-F5344CB8AC3E}">
        <p14:creationId xmlns:p14="http://schemas.microsoft.com/office/powerpoint/2010/main" val="3115327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3F481-084B-4D3A-830D-B218EE7CF64E}"/>
              </a:ext>
            </a:extLst>
          </p:cNvPr>
          <p:cNvSpPr>
            <a:spLocks noGrp="1"/>
          </p:cNvSpPr>
          <p:nvPr>
            <p:ph type="title"/>
          </p:nvPr>
        </p:nvSpPr>
        <p:spPr>
          <a:xfrm>
            <a:off x="677334" y="609600"/>
            <a:ext cx="8596668" cy="632012"/>
          </a:xfrm>
        </p:spPr>
        <p:txBody>
          <a:bodyPr>
            <a:normAutofit/>
          </a:bodyPr>
          <a:lstStyle/>
          <a:p>
            <a:pPr algn="ctr"/>
            <a:r>
              <a:rPr lang="en-US" dirty="0"/>
              <a:t>Course Outline (An Estimate)</a:t>
            </a:r>
          </a:p>
        </p:txBody>
      </p:sp>
      <p:sp>
        <p:nvSpPr>
          <p:cNvPr id="3" name="Content Placeholder 2">
            <a:extLst>
              <a:ext uri="{FF2B5EF4-FFF2-40B4-BE49-F238E27FC236}">
                <a16:creationId xmlns:a16="http://schemas.microsoft.com/office/drawing/2014/main" id="{3C441EBB-110E-4601-AF7B-1001F4428AE9}"/>
              </a:ext>
            </a:extLst>
          </p:cNvPr>
          <p:cNvSpPr>
            <a:spLocks noGrp="1"/>
          </p:cNvSpPr>
          <p:nvPr>
            <p:ph idx="1"/>
          </p:nvPr>
        </p:nvSpPr>
        <p:spPr/>
        <p:txBody>
          <a:bodyPr>
            <a:noAutofit/>
          </a:bodyPr>
          <a:lstStyle/>
          <a:p>
            <a:pPr>
              <a:buClr>
                <a:srgbClr val="90C226"/>
              </a:buClr>
              <a:defRPr/>
            </a:pPr>
            <a:r>
              <a:rPr lang="en-US" sz="2400" i="1" dirty="0">
                <a:solidFill>
                  <a:prstClr val="black">
                    <a:lumMod val="75000"/>
                    <a:lumOff val="25000"/>
                  </a:prstClr>
                </a:solidFill>
                <a:latin typeface="Trebuchet MS" panose="020B0603020202020204"/>
              </a:rPr>
              <a:t>Ideas, Tools, Functions</a:t>
            </a:r>
          </a:p>
          <a:p>
            <a:pPr lvl="1">
              <a:buClr>
                <a:srgbClr val="90C226"/>
              </a:buClr>
              <a:defRPr/>
            </a:pPr>
            <a:r>
              <a:rPr lang="en-US" sz="2200" i="1" dirty="0">
                <a:solidFill>
                  <a:prstClr val="black">
                    <a:lumMod val="75000"/>
                    <a:lumOff val="25000"/>
                  </a:prstClr>
                </a:solidFill>
                <a:latin typeface="Trebuchet MS" panose="020B0603020202020204"/>
              </a:rPr>
              <a:t>Programming Concepts</a:t>
            </a:r>
          </a:p>
          <a:p>
            <a:pPr lvl="1">
              <a:buClr>
                <a:srgbClr val="90C226"/>
              </a:buClr>
              <a:defRPr/>
            </a:pPr>
            <a:r>
              <a:rPr kumimoji="0" lang="en-US" sz="2200" b="0" i="1"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rPr>
              <a:t>Functions</a:t>
            </a:r>
          </a:p>
          <a:p>
            <a:pPr lvl="1">
              <a:buClr>
                <a:srgbClr val="90C226"/>
              </a:buClr>
              <a:defRPr/>
            </a:pPr>
            <a:r>
              <a:rPr lang="en-US" sz="2200" i="1" dirty="0">
                <a:solidFill>
                  <a:prstClr val="black">
                    <a:lumMod val="75000"/>
                    <a:lumOff val="25000"/>
                  </a:prstClr>
                </a:solidFill>
                <a:latin typeface="Trebuchet MS" panose="020B0603020202020204"/>
              </a:rPr>
              <a:t>Python Quick Review</a:t>
            </a:r>
            <a:endParaRPr kumimoji="0" lang="en-US" sz="2200" b="0" i="1" u="none" strike="noStrike" kern="1200" cap="none" spc="0" normalizeH="0" baseline="0" noProof="0" dirty="0">
              <a:ln>
                <a:noFill/>
              </a:ln>
              <a:solidFill>
                <a:prstClr val="black">
                  <a:lumMod val="75000"/>
                  <a:lumOff val="25000"/>
                </a:prstClr>
              </a:solidFill>
              <a:effectLst/>
              <a:uLnTx/>
              <a:uFillTx/>
              <a:latin typeface="Trebuchet MS" panose="020B0603020202020204"/>
              <a:ea typeface="+mn-ea"/>
              <a:cs typeface="+mn-cs"/>
            </a:endParaRPr>
          </a:p>
          <a:p>
            <a:pPr marL="742950" indent="-742950">
              <a:buFont typeface="+mj-lt"/>
              <a:buAutoNum type="arabicPeriod"/>
            </a:pPr>
            <a:endParaRPr lang="en-US" sz="2400" i="1" dirty="0"/>
          </a:p>
          <a:p>
            <a:pPr marL="742950" indent="-742950">
              <a:buFont typeface="+mj-lt"/>
              <a:buAutoNum type="arabicPeriod"/>
            </a:pPr>
            <a:endParaRPr lang="en-US" sz="2400" i="1" dirty="0"/>
          </a:p>
          <a:p>
            <a:pPr marL="742950" indent="-742950">
              <a:buFont typeface="+mj-lt"/>
              <a:buAutoNum type="arabicPeriod"/>
            </a:pPr>
            <a:endParaRPr lang="en-US" sz="2400" i="1" dirty="0"/>
          </a:p>
          <a:p>
            <a:pPr marL="742950" indent="-742950">
              <a:buFont typeface="+mj-lt"/>
              <a:buAutoNum type="arabicPeriod"/>
            </a:pPr>
            <a:endParaRPr lang="en-US" sz="2400" i="1" dirty="0"/>
          </a:p>
          <a:p>
            <a:pPr marL="742950" indent="-742950">
              <a:buFont typeface="+mj-lt"/>
              <a:buAutoNum type="arabicPeriod"/>
            </a:pPr>
            <a:endParaRPr lang="en-US" sz="2400" i="1" dirty="0"/>
          </a:p>
        </p:txBody>
      </p:sp>
      <p:sp>
        <p:nvSpPr>
          <p:cNvPr id="4" name="Date Placeholder 3">
            <a:extLst>
              <a:ext uri="{FF2B5EF4-FFF2-40B4-BE49-F238E27FC236}">
                <a16:creationId xmlns:a16="http://schemas.microsoft.com/office/drawing/2014/main" id="{F0296730-4EF1-4515-AD07-88925B769BF2}"/>
              </a:ext>
            </a:extLst>
          </p:cNvPr>
          <p:cNvSpPr>
            <a:spLocks noGrp="1"/>
          </p:cNvSpPr>
          <p:nvPr>
            <p:ph type="dt" sz="half" idx="10"/>
          </p:nvPr>
        </p:nvSpPr>
        <p:spPr/>
        <p:txBody>
          <a:bodyPr/>
          <a:lstStyle/>
          <a:p>
            <a:fld id="{52E41419-A9A0-4E48-99EF-6542B4AE3C79}" type="datetime1">
              <a:rPr lang="en-US" smtClean="0"/>
              <a:t>8/7/2022</a:t>
            </a:fld>
            <a:endParaRPr lang="en-US" dirty="0"/>
          </a:p>
        </p:txBody>
      </p:sp>
      <p:sp>
        <p:nvSpPr>
          <p:cNvPr id="7" name="Footer Placeholder 6">
            <a:extLst>
              <a:ext uri="{FF2B5EF4-FFF2-40B4-BE49-F238E27FC236}">
                <a16:creationId xmlns:a16="http://schemas.microsoft.com/office/drawing/2014/main" id="{3EFCDCC0-9987-43A5-BB35-6C2EE7D6F988}"/>
              </a:ext>
            </a:extLst>
          </p:cNvPr>
          <p:cNvSpPr>
            <a:spLocks noGrp="1"/>
          </p:cNvSpPr>
          <p:nvPr>
            <p:ph type="ftr" sz="quarter" idx="11"/>
          </p:nvPr>
        </p:nvSpPr>
        <p:spPr/>
        <p:txBody>
          <a:bodyPr/>
          <a:lstStyle/>
          <a:p>
            <a:r>
              <a:rPr lang="en-US" dirty="0"/>
              <a:t>raysmith@alum.mit.edu</a:t>
            </a:r>
          </a:p>
        </p:txBody>
      </p:sp>
      <p:sp>
        <p:nvSpPr>
          <p:cNvPr id="6" name="Slide Number Placeholder 5">
            <a:extLst>
              <a:ext uri="{FF2B5EF4-FFF2-40B4-BE49-F238E27FC236}">
                <a16:creationId xmlns:a16="http://schemas.microsoft.com/office/drawing/2014/main" id="{E354B6E2-DE47-4F16-AEB0-B00CE8E727CE}"/>
              </a:ext>
            </a:extLst>
          </p:cNvPr>
          <p:cNvSpPr>
            <a:spLocks noGrp="1"/>
          </p:cNvSpPr>
          <p:nvPr>
            <p:ph type="sldNum" sz="quarter" idx="12"/>
          </p:nvPr>
        </p:nvSpPr>
        <p:spPr/>
        <p:txBody>
          <a:bodyPr/>
          <a:lstStyle/>
          <a:p>
            <a:fld id="{6D22F896-40B5-4ADD-8801-0D06FADFA095}" type="slidenum">
              <a:rPr lang="en-US" smtClean="0"/>
              <a:t>7</a:t>
            </a:fld>
            <a:endParaRPr lang="en-US" dirty="0"/>
          </a:p>
        </p:txBody>
      </p:sp>
    </p:spTree>
    <p:extLst>
      <p:ext uri="{BB962C8B-B14F-4D97-AF65-F5344CB8AC3E}">
        <p14:creationId xmlns:p14="http://schemas.microsoft.com/office/powerpoint/2010/main" val="39703378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3F481-084B-4D3A-830D-B218EE7CF64E}"/>
              </a:ext>
            </a:extLst>
          </p:cNvPr>
          <p:cNvSpPr>
            <a:spLocks noGrp="1"/>
          </p:cNvSpPr>
          <p:nvPr>
            <p:ph type="title"/>
          </p:nvPr>
        </p:nvSpPr>
        <p:spPr>
          <a:xfrm>
            <a:off x="677334" y="609600"/>
            <a:ext cx="8596668" cy="632012"/>
          </a:xfrm>
        </p:spPr>
        <p:txBody>
          <a:bodyPr>
            <a:normAutofit/>
          </a:bodyPr>
          <a:lstStyle/>
          <a:p>
            <a:pPr algn="ctr"/>
            <a:r>
              <a:rPr lang="en-US" dirty="0"/>
              <a:t>Course Outline </a:t>
            </a:r>
            <a:r>
              <a:rPr lang="en-US" sz="1800" dirty="0"/>
              <a:t>- continued</a:t>
            </a:r>
          </a:p>
        </p:txBody>
      </p:sp>
      <p:sp>
        <p:nvSpPr>
          <p:cNvPr id="3" name="Content Placeholder 2">
            <a:extLst>
              <a:ext uri="{FF2B5EF4-FFF2-40B4-BE49-F238E27FC236}">
                <a16:creationId xmlns:a16="http://schemas.microsoft.com/office/drawing/2014/main" id="{3C441EBB-110E-4601-AF7B-1001F4428AE9}"/>
              </a:ext>
            </a:extLst>
          </p:cNvPr>
          <p:cNvSpPr>
            <a:spLocks noGrp="1"/>
          </p:cNvSpPr>
          <p:nvPr>
            <p:ph idx="1"/>
          </p:nvPr>
        </p:nvSpPr>
        <p:spPr/>
        <p:txBody>
          <a:bodyPr>
            <a:noAutofit/>
          </a:bodyPr>
          <a:lstStyle/>
          <a:p>
            <a:pPr>
              <a:buFont typeface="Arial" panose="020B0604020202020204" pitchFamily="34" charset="0"/>
              <a:buChar char="•"/>
            </a:pPr>
            <a:r>
              <a:rPr lang="en-US" sz="2400" i="1" dirty="0">
                <a:solidFill>
                  <a:prstClr val="black">
                    <a:lumMod val="75000"/>
                    <a:lumOff val="25000"/>
                  </a:prstClr>
                </a:solidFill>
                <a:latin typeface="Trebuchet MS" panose="020B0603020202020204"/>
              </a:rPr>
              <a:t>More Review of Python</a:t>
            </a:r>
            <a:endParaRPr kumimoji="0" lang="en-US" sz="1200" b="0" i="0" u="none" strike="noStrike" kern="1200" cap="none" spc="0" normalizeH="0" baseline="0" noProof="0" dirty="0">
              <a:ln>
                <a:noFill/>
              </a:ln>
              <a:solidFill>
                <a:srgbClr val="918655">
                  <a:lumMod val="60000"/>
                  <a:lumOff val="40000"/>
                </a:srgbClr>
              </a:solidFill>
              <a:effectLst/>
              <a:uLnTx/>
              <a:uFillTx/>
              <a:latin typeface="Trebuchet MS" panose="020B0603020202020204"/>
              <a:ea typeface="+mn-ea"/>
              <a:cs typeface="+mn-cs"/>
            </a:endParaRPr>
          </a:p>
          <a:p>
            <a:pPr lvl="1" defTabSz="457200">
              <a:lnSpc>
                <a:spcPct val="100000"/>
              </a:lnSpc>
              <a:spcBef>
                <a:spcPts val="1000"/>
              </a:spcBef>
              <a:buClr>
                <a:srgbClr val="90C226"/>
              </a:buClr>
              <a:buSzPct val="80000"/>
              <a:defRPr/>
            </a:pPr>
            <a:r>
              <a:rPr lang="en-US" sz="2200" i="1" dirty="0"/>
              <a:t>More on program development … Iteration</a:t>
            </a:r>
            <a:endParaRPr kumimoji="0" lang="en-US" sz="2200" b="0" i="0" u="none" strike="noStrike" kern="1200" cap="none" spc="0" normalizeH="0" baseline="0" noProof="0" dirty="0">
              <a:ln>
                <a:noFill/>
              </a:ln>
              <a:solidFill>
                <a:prstClr val="black"/>
              </a:solidFill>
              <a:effectLst/>
              <a:uLnTx/>
              <a:uFillTx/>
              <a:latin typeface="Trebuchet MS" panose="020B0603020202020204"/>
              <a:ea typeface="+mn-ea"/>
              <a:cs typeface="+mn-cs"/>
            </a:endParaRPr>
          </a:p>
          <a:p>
            <a:pPr lvl="1" defTabSz="457200">
              <a:lnSpc>
                <a:spcPct val="100000"/>
              </a:lnSpc>
              <a:spcBef>
                <a:spcPts val="1000"/>
              </a:spcBef>
              <a:buClr>
                <a:srgbClr val="90C226"/>
              </a:buClr>
              <a:buSzPct val="80000"/>
              <a:defRPr/>
            </a:pPr>
            <a:r>
              <a:rPr lang="en-US" sz="2200" i="1" dirty="0"/>
              <a:t>Functions</a:t>
            </a:r>
            <a:endParaRPr lang="en-US" sz="2400" i="1" dirty="0"/>
          </a:p>
          <a:p>
            <a:pPr defTabSz="457200">
              <a:lnSpc>
                <a:spcPct val="100000"/>
              </a:lnSpc>
              <a:buClr>
                <a:srgbClr val="90C226"/>
              </a:buClr>
              <a:buSzPct val="80000"/>
              <a:defRPr/>
            </a:pPr>
            <a:r>
              <a:rPr lang="en-US" sz="2600" i="1" dirty="0"/>
              <a:t>Functions Why and How</a:t>
            </a:r>
          </a:p>
          <a:p>
            <a:pPr lvl="1" defTabSz="457200">
              <a:lnSpc>
                <a:spcPct val="100000"/>
              </a:lnSpc>
              <a:buClr>
                <a:srgbClr val="90C226"/>
              </a:buClr>
              <a:buSzPct val="80000"/>
              <a:defRPr/>
            </a:pPr>
            <a:r>
              <a:rPr lang="en-US" sz="2400" i="1" dirty="0"/>
              <a:t>Extended examples</a:t>
            </a:r>
          </a:p>
          <a:p>
            <a:pPr lvl="1" defTabSz="457200">
              <a:lnSpc>
                <a:spcPct val="100000"/>
              </a:lnSpc>
              <a:buClr>
                <a:srgbClr val="90C226"/>
              </a:buClr>
              <a:buSzPct val="80000"/>
              <a:defRPr/>
            </a:pPr>
            <a:r>
              <a:rPr lang="en-US" sz="2400" i="1" dirty="0"/>
              <a:t>More on Strings</a:t>
            </a:r>
          </a:p>
          <a:p>
            <a:pPr defTabSz="457200">
              <a:lnSpc>
                <a:spcPct val="100000"/>
              </a:lnSpc>
              <a:buClr>
                <a:srgbClr val="90C226"/>
              </a:buClr>
              <a:buSzPct val="80000"/>
              <a:defRPr/>
            </a:pPr>
            <a:r>
              <a:rPr lang="en-US" sz="2600" i="1" dirty="0"/>
              <a:t>Classes and More</a:t>
            </a:r>
          </a:p>
          <a:p>
            <a:pPr marL="742950" indent="-742950">
              <a:buFont typeface="+mj-lt"/>
              <a:buAutoNum type="arabicPeriod"/>
            </a:pPr>
            <a:endParaRPr lang="en-US" sz="2400" i="1" dirty="0"/>
          </a:p>
          <a:p>
            <a:pPr marL="742950" indent="-742950">
              <a:buFont typeface="+mj-lt"/>
              <a:buAutoNum type="arabicPeriod"/>
            </a:pPr>
            <a:endParaRPr lang="en-US" sz="2400" i="1" dirty="0"/>
          </a:p>
        </p:txBody>
      </p:sp>
      <p:sp>
        <p:nvSpPr>
          <p:cNvPr id="4" name="Date Placeholder 3">
            <a:extLst>
              <a:ext uri="{FF2B5EF4-FFF2-40B4-BE49-F238E27FC236}">
                <a16:creationId xmlns:a16="http://schemas.microsoft.com/office/drawing/2014/main" id="{F0296730-4EF1-4515-AD07-88925B769BF2}"/>
              </a:ext>
            </a:extLst>
          </p:cNvPr>
          <p:cNvSpPr>
            <a:spLocks noGrp="1"/>
          </p:cNvSpPr>
          <p:nvPr>
            <p:ph type="dt" sz="half" idx="10"/>
          </p:nvPr>
        </p:nvSpPr>
        <p:spPr/>
        <p:txBody>
          <a:bodyPr/>
          <a:lstStyle/>
          <a:p>
            <a:fld id="{52E41419-A9A0-4E48-99EF-6542B4AE3C79}" type="datetime1">
              <a:rPr lang="en-US" smtClean="0"/>
              <a:t>8/7/2022</a:t>
            </a:fld>
            <a:endParaRPr lang="en-US" dirty="0"/>
          </a:p>
        </p:txBody>
      </p:sp>
      <p:sp>
        <p:nvSpPr>
          <p:cNvPr id="7" name="Footer Placeholder 6">
            <a:extLst>
              <a:ext uri="{FF2B5EF4-FFF2-40B4-BE49-F238E27FC236}">
                <a16:creationId xmlns:a16="http://schemas.microsoft.com/office/drawing/2014/main" id="{3EFCDCC0-9987-43A5-BB35-6C2EE7D6F988}"/>
              </a:ext>
            </a:extLst>
          </p:cNvPr>
          <p:cNvSpPr>
            <a:spLocks noGrp="1"/>
          </p:cNvSpPr>
          <p:nvPr>
            <p:ph type="ftr" sz="quarter" idx="11"/>
          </p:nvPr>
        </p:nvSpPr>
        <p:spPr/>
        <p:txBody>
          <a:bodyPr/>
          <a:lstStyle/>
          <a:p>
            <a:r>
              <a:rPr lang="en-US" dirty="0"/>
              <a:t>raysmith@alum.mit.edu</a:t>
            </a:r>
          </a:p>
        </p:txBody>
      </p:sp>
      <p:sp>
        <p:nvSpPr>
          <p:cNvPr id="6" name="Slide Number Placeholder 5">
            <a:extLst>
              <a:ext uri="{FF2B5EF4-FFF2-40B4-BE49-F238E27FC236}">
                <a16:creationId xmlns:a16="http://schemas.microsoft.com/office/drawing/2014/main" id="{E354B6E2-DE47-4F16-AEB0-B00CE8E727CE}"/>
              </a:ext>
            </a:extLst>
          </p:cNvPr>
          <p:cNvSpPr>
            <a:spLocks noGrp="1"/>
          </p:cNvSpPr>
          <p:nvPr>
            <p:ph type="sldNum" sz="quarter" idx="12"/>
          </p:nvPr>
        </p:nvSpPr>
        <p:spPr/>
        <p:txBody>
          <a:bodyPr/>
          <a:lstStyle/>
          <a:p>
            <a:fld id="{6D22F896-40B5-4ADD-8801-0D06FADFA095}" type="slidenum">
              <a:rPr lang="en-US" smtClean="0"/>
              <a:t>8</a:t>
            </a:fld>
            <a:endParaRPr lang="en-US" dirty="0"/>
          </a:p>
        </p:txBody>
      </p:sp>
    </p:spTree>
    <p:extLst>
      <p:ext uri="{BB962C8B-B14F-4D97-AF65-F5344CB8AC3E}">
        <p14:creationId xmlns:p14="http://schemas.microsoft.com/office/powerpoint/2010/main" val="4196518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3F481-084B-4D3A-830D-B218EE7CF64E}"/>
              </a:ext>
            </a:extLst>
          </p:cNvPr>
          <p:cNvSpPr>
            <a:spLocks noGrp="1"/>
          </p:cNvSpPr>
          <p:nvPr>
            <p:ph type="title"/>
          </p:nvPr>
        </p:nvSpPr>
        <p:spPr>
          <a:xfrm>
            <a:off x="677334" y="609600"/>
            <a:ext cx="8596668" cy="632012"/>
          </a:xfrm>
        </p:spPr>
        <p:txBody>
          <a:bodyPr>
            <a:normAutofit/>
          </a:bodyPr>
          <a:lstStyle/>
          <a:p>
            <a:pPr algn="ctr"/>
            <a:r>
              <a:rPr lang="en-US" dirty="0"/>
              <a:t>Course Outline </a:t>
            </a:r>
            <a:r>
              <a:rPr lang="en-US" sz="1800" dirty="0"/>
              <a:t>- continued</a:t>
            </a:r>
          </a:p>
        </p:txBody>
      </p:sp>
      <p:sp>
        <p:nvSpPr>
          <p:cNvPr id="3" name="Content Placeholder 2">
            <a:extLst>
              <a:ext uri="{FF2B5EF4-FFF2-40B4-BE49-F238E27FC236}">
                <a16:creationId xmlns:a16="http://schemas.microsoft.com/office/drawing/2014/main" id="{3C441EBB-110E-4601-AF7B-1001F4428AE9}"/>
              </a:ext>
            </a:extLst>
          </p:cNvPr>
          <p:cNvSpPr>
            <a:spLocks noGrp="1"/>
          </p:cNvSpPr>
          <p:nvPr>
            <p:ph idx="1"/>
          </p:nvPr>
        </p:nvSpPr>
        <p:spPr/>
        <p:txBody>
          <a:bodyPr>
            <a:noAutofit/>
          </a:bodyPr>
          <a:lstStyle/>
          <a:p>
            <a:pPr marR="0" lvl="0" algn="l" defTabSz="457200" rtl="0" eaLnBrk="1" fontAlgn="auto" latinLnBrk="0" hangingPunct="1">
              <a:lnSpc>
                <a:spcPct val="100000"/>
              </a:lnSpc>
              <a:spcBef>
                <a:spcPts val="1000"/>
              </a:spcBef>
              <a:spcAft>
                <a:spcPts val="0"/>
              </a:spcAft>
              <a:buClr>
                <a:srgbClr val="90C226"/>
              </a:buClr>
              <a:buSzPct val="80000"/>
              <a:buFont typeface="Arial" panose="020B0604020202020204" pitchFamily="34" charset="0"/>
              <a:buChar char="•"/>
              <a:tabLst/>
              <a:defRPr/>
            </a:pPr>
            <a:r>
              <a:rPr lang="en-US" sz="2400" i="1" dirty="0"/>
              <a:t>Files</a:t>
            </a:r>
          </a:p>
          <a:p>
            <a:pPr lvl="1" defTabSz="457200">
              <a:lnSpc>
                <a:spcPct val="100000"/>
              </a:lnSpc>
              <a:spcBef>
                <a:spcPts val="1000"/>
              </a:spcBef>
              <a:buClr>
                <a:srgbClr val="90C226"/>
              </a:buClr>
              <a:buSzPct val="80000"/>
              <a:defRPr/>
            </a:pPr>
            <a:r>
              <a:rPr lang="en-US" sz="2200" i="1" dirty="0"/>
              <a:t>File I/O</a:t>
            </a:r>
          </a:p>
          <a:p>
            <a:pPr lvl="1" defTabSz="457200">
              <a:lnSpc>
                <a:spcPct val="100000"/>
              </a:lnSpc>
              <a:spcBef>
                <a:spcPts val="1000"/>
              </a:spcBef>
              <a:buClr>
                <a:srgbClr val="90C226"/>
              </a:buClr>
              <a:buSzPct val="80000"/>
              <a:defRPr/>
            </a:pPr>
            <a:r>
              <a:rPr lang="en-US" sz="2200" i="1" dirty="0"/>
              <a:t>system module </a:t>
            </a:r>
            <a:r>
              <a:rPr kumimoji="0" lang="en-US" sz="1000" b="0" i="0" u="none" strike="noStrike" kern="1200" cap="none" spc="0" normalizeH="0" baseline="0" noProof="0" dirty="0">
                <a:ln>
                  <a:noFill/>
                </a:ln>
                <a:solidFill>
                  <a:srgbClr val="918655">
                    <a:lumMod val="60000"/>
                    <a:lumOff val="40000"/>
                  </a:srgbClr>
                </a:solidFill>
                <a:effectLst/>
                <a:uLnTx/>
                <a:uFillTx/>
                <a:latin typeface="Trebuchet MS" panose="020B0603020202020204"/>
                <a:ea typeface="+mn-ea"/>
                <a:cs typeface="+mn-cs"/>
              </a:rPr>
              <a:t>Slide 106 </a:t>
            </a:r>
          </a:p>
          <a:p>
            <a:pPr>
              <a:buFont typeface="Arial" panose="020B0604020202020204" pitchFamily="34" charset="0"/>
              <a:buChar char="•"/>
            </a:pPr>
            <a:r>
              <a:rPr lang="en-US" sz="2400" i="1" dirty="0"/>
              <a:t>Graphics – Just a  Touch</a:t>
            </a:r>
          </a:p>
          <a:p>
            <a:pPr lvl="1"/>
            <a:r>
              <a:rPr lang="en-US" sz="2200" i="1" dirty="0"/>
              <a:t>Tk</a:t>
            </a:r>
          </a:p>
          <a:p>
            <a:r>
              <a:rPr lang="en-US" sz="2400" i="1" dirty="0"/>
              <a:t>More if possible</a:t>
            </a:r>
          </a:p>
          <a:p>
            <a:pPr marL="742950" indent="-742950">
              <a:buFont typeface="+mj-lt"/>
              <a:buAutoNum type="arabicPeriod"/>
            </a:pPr>
            <a:endParaRPr lang="en-US" sz="2400" i="1" dirty="0"/>
          </a:p>
          <a:p>
            <a:pPr marL="742950" indent="-742950">
              <a:buFont typeface="+mj-lt"/>
              <a:buAutoNum type="arabicPeriod"/>
            </a:pPr>
            <a:endParaRPr lang="en-US" sz="2400" i="1" dirty="0"/>
          </a:p>
          <a:p>
            <a:pPr marL="742950" indent="-742950">
              <a:buFont typeface="+mj-lt"/>
              <a:buAutoNum type="arabicPeriod"/>
            </a:pPr>
            <a:endParaRPr lang="en-US" sz="2400" i="1" dirty="0"/>
          </a:p>
        </p:txBody>
      </p:sp>
      <p:sp>
        <p:nvSpPr>
          <p:cNvPr id="4" name="Date Placeholder 3">
            <a:extLst>
              <a:ext uri="{FF2B5EF4-FFF2-40B4-BE49-F238E27FC236}">
                <a16:creationId xmlns:a16="http://schemas.microsoft.com/office/drawing/2014/main" id="{F0296730-4EF1-4515-AD07-88925B769BF2}"/>
              </a:ext>
            </a:extLst>
          </p:cNvPr>
          <p:cNvSpPr>
            <a:spLocks noGrp="1"/>
          </p:cNvSpPr>
          <p:nvPr>
            <p:ph type="dt" sz="half" idx="10"/>
          </p:nvPr>
        </p:nvSpPr>
        <p:spPr/>
        <p:txBody>
          <a:bodyPr/>
          <a:lstStyle/>
          <a:p>
            <a:fld id="{52E41419-A9A0-4E48-99EF-6542B4AE3C79}" type="datetime1">
              <a:rPr lang="en-US" smtClean="0"/>
              <a:t>8/7/2022</a:t>
            </a:fld>
            <a:endParaRPr lang="en-US" dirty="0"/>
          </a:p>
        </p:txBody>
      </p:sp>
      <p:sp>
        <p:nvSpPr>
          <p:cNvPr id="7" name="Footer Placeholder 6">
            <a:extLst>
              <a:ext uri="{FF2B5EF4-FFF2-40B4-BE49-F238E27FC236}">
                <a16:creationId xmlns:a16="http://schemas.microsoft.com/office/drawing/2014/main" id="{3EFCDCC0-9987-43A5-BB35-6C2EE7D6F988}"/>
              </a:ext>
            </a:extLst>
          </p:cNvPr>
          <p:cNvSpPr>
            <a:spLocks noGrp="1"/>
          </p:cNvSpPr>
          <p:nvPr>
            <p:ph type="ftr" sz="quarter" idx="11"/>
          </p:nvPr>
        </p:nvSpPr>
        <p:spPr/>
        <p:txBody>
          <a:bodyPr/>
          <a:lstStyle/>
          <a:p>
            <a:r>
              <a:rPr lang="en-US" dirty="0"/>
              <a:t>raysmith@alum.mit.edu</a:t>
            </a:r>
          </a:p>
        </p:txBody>
      </p:sp>
      <p:sp>
        <p:nvSpPr>
          <p:cNvPr id="6" name="Slide Number Placeholder 5">
            <a:extLst>
              <a:ext uri="{FF2B5EF4-FFF2-40B4-BE49-F238E27FC236}">
                <a16:creationId xmlns:a16="http://schemas.microsoft.com/office/drawing/2014/main" id="{E354B6E2-DE47-4F16-AEB0-B00CE8E727CE}"/>
              </a:ext>
            </a:extLst>
          </p:cNvPr>
          <p:cNvSpPr>
            <a:spLocks noGrp="1"/>
          </p:cNvSpPr>
          <p:nvPr>
            <p:ph type="sldNum" sz="quarter" idx="12"/>
          </p:nvPr>
        </p:nvSpPr>
        <p:spPr/>
        <p:txBody>
          <a:bodyPr/>
          <a:lstStyle/>
          <a:p>
            <a:fld id="{6D22F896-40B5-4ADD-8801-0D06FADFA095}" type="slidenum">
              <a:rPr lang="en-US" smtClean="0"/>
              <a:t>9</a:t>
            </a:fld>
            <a:endParaRPr lang="en-US" dirty="0"/>
          </a:p>
        </p:txBody>
      </p:sp>
    </p:spTree>
    <p:extLst>
      <p:ext uri="{BB962C8B-B14F-4D97-AF65-F5344CB8AC3E}">
        <p14:creationId xmlns:p14="http://schemas.microsoft.com/office/powerpoint/2010/main" val="17074879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59116</TotalTime>
  <Words>2637</Words>
  <Application>Microsoft Office PowerPoint</Application>
  <PresentationFormat>Widescreen</PresentationFormat>
  <Paragraphs>519</Paragraphs>
  <Slides>42</Slides>
  <Notes>27</Notes>
  <HiddenSlides>5</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42</vt:i4>
      </vt:variant>
    </vt:vector>
  </HeadingPairs>
  <TitlesOfParts>
    <vt:vector size="53" baseType="lpstr">
      <vt:lpstr>Arial</vt:lpstr>
      <vt:lpstr>Calibri</vt:lpstr>
      <vt:lpstr>Calibri Light</vt:lpstr>
      <vt:lpstr>Courier New</vt:lpstr>
      <vt:lpstr>Gill Sans MT</vt:lpstr>
      <vt:lpstr>Trebuchet MS</vt:lpstr>
      <vt:lpstr>Wingdings</vt:lpstr>
      <vt:lpstr>Wingdings 3</vt:lpstr>
      <vt:lpstr>Facet</vt:lpstr>
      <vt:lpstr>Gallery</vt:lpstr>
      <vt:lpstr>1_Office Theme</vt:lpstr>
      <vt:lpstr>Introduction to Programming Using Python </vt:lpstr>
      <vt:lpstr>Course Objectives</vt:lpstr>
      <vt:lpstr>Instructor – Ray Smith raysmith@alum.mit.edu</vt:lpstr>
      <vt:lpstr>Our Online Class – Using Zoom</vt:lpstr>
      <vt:lpstr>Class Session Structure – Each Week</vt:lpstr>
      <vt:lpstr>Course Outline (An Estimate)</vt:lpstr>
      <vt:lpstr>Course Outline (An Estimate)</vt:lpstr>
      <vt:lpstr>Course Outline - continued</vt:lpstr>
      <vt:lpstr>Course Outline - continued</vt:lpstr>
      <vt:lpstr>Session #1  Introduction  Touching on the topic</vt:lpstr>
      <vt:lpstr>Computer Programming  Telling the Computer What to Do</vt:lpstr>
      <vt:lpstr>The Python language – is small </vt:lpstr>
      <vt:lpstr>Learn by DOING</vt:lpstr>
      <vt:lpstr>IDLE Python's built in Learning Tool</vt:lpstr>
      <vt:lpstr>IDLE IDLE Shell – A sandbox for exploration</vt:lpstr>
      <vt:lpstr>IDLE – IF/WHEN I change my mind…</vt:lpstr>
      <vt:lpstr> Python Code Files </vt:lpstr>
      <vt:lpstr>A Quick Look Samples to Run Now - Change Later</vt:lpstr>
      <vt:lpstr>First Program</vt:lpstr>
      <vt:lpstr>Run Opened Program</vt:lpstr>
      <vt:lpstr>Output listed on IDLE Shell</vt:lpstr>
      <vt:lpstr>Additional Samples</vt:lpstr>
      <vt:lpstr>Python  English A lot in common</vt:lpstr>
      <vt:lpstr>Python  English A lot in common</vt:lpstr>
      <vt:lpstr>Python  English A lot in common</vt:lpstr>
      <vt:lpstr>Python  English A lot in common</vt:lpstr>
      <vt:lpstr>Python  English Different / New in Python</vt:lpstr>
      <vt:lpstr>Python  English Different / New to Python</vt:lpstr>
      <vt:lpstr>Python  English Different / New to Python</vt:lpstr>
      <vt:lpstr>Python  English Different / New in Python</vt:lpstr>
      <vt:lpstr>Python  English Different / New in Python</vt:lpstr>
      <vt:lpstr>Some samples of basics see …Intro…/exercises/*</vt:lpstr>
      <vt:lpstr>Some examples of basics see …Intro…/exercises/*</vt:lpstr>
      <vt:lpstr>Course Project A Real Life Program YOU Will Create: Twenty Questions</vt:lpstr>
      <vt:lpstr>Sample Output</vt:lpstr>
      <vt:lpstr>Twenty Questions - continued</vt:lpstr>
      <vt:lpstr>Class Project – Twenty Questions</vt:lpstr>
      <vt:lpstr>Guessing Game – Iteration 1</vt:lpstr>
      <vt:lpstr>Guessing Game – Iteration 1 - Hints</vt:lpstr>
      <vt:lpstr>The First Iteration – Code / Output</vt:lpstr>
      <vt:lpstr>HOMEWORK </vt:lpstr>
      <vt:lpstr>Question and Answer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Teaching Introduction to Proramming Using Python</dc:title>
  <dc:creator>Charles Smith</dc:creator>
  <cp:lastModifiedBy>Charles Smith</cp:lastModifiedBy>
  <cp:revision>381</cp:revision>
  <cp:lastPrinted>2022-07-02T21:33:43Z</cp:lastPrinted>
  <dcterms:created xsi:type="dcterms:W3CDTF">2018-08-14T15:38:09Z</dcterms:created>
  <dcterms:modified xsi:type="dcterms:W3CDTF">2022-08-07T21:43:11Z</dcterms:modified>
</cp:coreProperties>
</file>