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400" r:id="rId2"/>
    <p:sldId id="424" r:id="rId3"/>
    <p:sldId id="384" r:id="rId4"/>
    <p:sldId id="423" r:id="rId5"/>
    <p:sldId id="422" r:id="rId6"/>
    <p:sldId id="391" r:id="rId7"/>
    <p:sldId id="414" r:id="rId8"/>
    <p:sldId id="419" r:id="rId9"/>
    <p:sldId id="416" r:id="rId10"/>
    <p:sldId id="417" r:id="rId11"/>
    <p:sldId id="390" r:id="rId12"/>
    <p:sldId id="420" r:id="rId13"/>
    <p:sldId id="388" r:id="rId14"/>
    <p:sldId id="415" r:id="rId15"/>
    <p:sldId id="385" r:id="rId16"/>
    <p:sldId id="386" r:id="rId17"/>
    <p:sldId id="407" r:id="rId18"/>
    <p:sldId id="387" r:id="rId19"/>
    <p:sldId id="408" r:id="rId20"/>
    <p:sldId id="426" r:id="rId21"/>
    <p:sldId id="427" r:id="rId22"/>
    <p:sldId id="411" r:id="rId23"/>
    <p:sldId id="428" r:id="rId24"/>
    <p:sldId id="430" r:id="rId25"/>
    <p:sldId id="429" r:id="rId26"/>
    <p:sldId id="432" r:id="rId27"/>
    <p:sldId id="431" r:id="rId28"/>
    <p:sldId id="425" r:id="rId29"/>
    <p:sldId id="40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62" d="100"/>
          <a:sy n="62" d="100"/>
        </p:scale>
        <p:origin x="56" y="524"/>
      </p:cViewPr>
      <p:guideLst/>
    </p:cSldViewPr>
  </p:slideViewPr>
  <p:outlineViewPr>
    <p:cViewPr>
      <p:scale>
        <a:sx n="33" d="100"/>
        <a:sy n="33" d="100"/>
      </p:scale>
      <p:origin x="0" y="-1468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8E4E2-C2CB-4D43-84EF-9F4E3E0E651C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FB4F7-CA49-4658-8FE4-1DA0B86FB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5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8/9/2022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2049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8/9/2022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3054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2289"/>
            <a:r>
              <a:rPr lang="en-US" dirty="0"/>
              <a:t>"__" leading, and sometimes trailing, double underscore "dunder" – informally reserved for special type variable or function names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8/9/2022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16649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2289"/>
            <a:r>
              <a:rPr lang="en-US" dirty="0"/>
              <a:t>"__" leading, and sometimes trailing, double underscore "dunder" – informally reserved for special type variable or function names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8/9/2022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4568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__ - double underscore, leading plus trailing (</a:t>
            </a:r>
            <a:r>
              <a:rPr lang="en-US" dirty="0" err="1"/>
              <a:t>dunder</a:t>
            </a:r>
            <a:r>
              <a:rPr lang="en-US" dirty="0"/>
              <a:t>) – reserved for </a:t>
            </a:r>
            <a:r>
              <a:rPr lang="en-US" dirty="0" err="1"/>
              <a:t>builtin</a:t>
            </a:r>
            <a:r>
              <a:rPr lang="en-US" dirty="0"/>
              <a:t> member functions</a:t>
            </a:r>
          </a:p>
          <a:p>
            <a:r>
              <a:rPr lang="en-US" b="1" dirty="0"/>
              <a:t>self – </a:t>
            </a:r>
            <a:r>
              <a:rPr lang="en-US" b="0" dirty="0"/>
              <a:t>first </a:t>
            </a:r>
            <a:r>
              <a:rPr lang="en-US" b="0" dirty="0" err="1"/>
              <a:t>argment</a:t>
            </a:r>
            <a:r>
              <a:rPr lang="en-US" b="0" dirty="0"/>
              <a:t> for all member functions – implied when called via </a:t>
            </a:r>
            <a:r>
              <a:rPr lang="en-US" b="0" i="1" dirty="0" err="1"/>
              <a:t>object</a:t>
            </a:r>
            <a:r>
              <a:rPr lang="en-US" sz="4000" b="1" dirty="0" err="1"/>
              <a:t>.</a:t>
            </a:r>
            <a:r>
              <a:rPr lang="en-US" b="0" i="1" dirty="0" err="1"/>
              <a:t>member_function_name</a:t>
            </a:r>
            <a:r>
              <a:rPr lang="en-US" b="0" dirty="0"/>
              <a:t>()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8/9/2022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25053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8/9/2022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10683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8/9/2022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05255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8/9/2022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69016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8/9/2022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41561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Physical: Ball, Table, Edge</a:t>
            </a:r>
          </a:p>
          <a:p>
            <a:r>
              <a:rPr lang="en-US" dirty="0"/>
              <a:t>Computational: Collision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8/9/2022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43188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Should have at least a </a:t>
            </a:r>
            <a:r>
              <a:rPr lang="en-US" dirty="0" err="1"/>
              <a:t>builtin</a:t>
            </a:r>
            <a:r>
              <a:rPr lang="en-US" dirty="0"/>
              <a:t> test for every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FB4F7-CA49-4658-8FE4-1DA0B86FB73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08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8/9/2022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55980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previous iteration as a start to the next.</a:t>
            </a:r>
          </a:p>
          <a:p>
            <a:r>
              <a:rPr lang="en-US" dirty="0"/>
              <a:t>I'll go around and watch.</a:t>
            </a:r>
          </a:p>
          <a:p>
            <a:r>
              <a:rPr lang="en-US" dirty="0"/>
              <a:t>Raise had if a question.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76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8/9/2022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0664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8/9/2022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8476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the students provide examples?</a:t>
            </a:r>
          </a:p>
          <a:p>
            <a:pPr marL="235572" indent="-235572">
              <a:buAutoNum type="arabicPeriod"/>
            </a:pPr>
            <a:r>
              <a:rPr lang="en-US" dirty="0"/>
              <a:t>Data types</a:t>
            </a:r>
          </a:p>
          <a:p>
            <a:pPr marL="235572" indent="-235572">
              <a:buAutoNum type="arabicPeriod"/>
            </a:pPr>
            <a:r>
              <a:rPr lang="en-US" dirty="0"/>
              <a:t>Activity/Organization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8/9/2022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9845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8/9/2022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8991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8/9/2022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2759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8/9/2022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4075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8/9/2022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832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5501-EE91-4443-9D3B-24E6F28D34E2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45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E1E9-8456-43AD-BA28-861520D256B9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81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E0C-AAFD-4E63-B3AE-16CD757951F4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6732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4FF-4715-4B6E-BD22-453621E5873F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497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F8D-4DF5-4AB6-A766-5A84B3D74A3B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0589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CD1A-162D-40B2-9B22-9056F77C27F2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355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4200-B1E5-4E39-8279-05DD69810A37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197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7895-00AC-42E5-9790-7B0E3CE09DF2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920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1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13D6-B8C2-463B-B3F7-C62E098B328E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90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3420-31EE-4E4B-911C-2601B14D9FDD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161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986D-86F8-41E6-8CFF-8C91AEF92622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604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5161-032E-4C6A-8EDA-39D168DF18E4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22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6740-E523-48D9-9C4E-6F218E87BAF3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D4CA-FF09-4CB8-8D51-2613D19A0F2E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447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79EA-AEA7-43B3-9B65-A77E9A890421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472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67F1-3EA0-4026-BE6A-31EE4E1B1DB5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72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73" y="609600"/>
            <a:ext cx="9381324" cy="1320800"/>
          </a:xfrm>
          <a:noFill/>
        </p:spPr>
        <p:txBody>
          <a:bodyPr>
            <a:noAutofit/>
          </a:bodyPr>
          <a:lstStyle/>
          <a:p>
            <a:r>
              <a:rPr lang="en-US" sz="4400" dirty="0"/>
              <a:t>Session #5  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Questions on Programming?, Python?</a:t>
            </a:r>
          </a:p>
          <a:p>
            <a:r>
              <a:rPr lang="en-US" sz="3600" i="1" dirty="0"/>
              <a:t>Homework questions?</a:t>
            </a:r>
          </a:p>
          <a:p>
            <a:pPr lvl="1"/>
            <a:r>
              <a:rPr lang="en-US" sz="3200" i="1" dirty="0"/>
              <a:t>Who did it? To easy? To hard?</a:t>
            </a:r>
          </a:p>
          <a:p>
            <a:pPr lvl="1"/>
            <a:r>
              <a:rPr lang="en-US" sz="3200" i="1" dirty="0"/>
              <a:t>Questions on problems</a:t>
            </a:r>
          </a:p>
          <a:p>
            <a:pPr lvl="1"/>
            <a:r>
              <a:rPr lang="en-US" sz="3200" i="1" dirty="0"/>
              <a:t>Long answers in Q/A session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8/9/2022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7965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Object Example</a:t>
            </a:r>
            <a:br>
              <a:rPr lang="en-US" dirty="0"/>
            </a:br>
            <a:r>
              <a:rPr lang="en-US" dirty="0"/>
              <a:t>- using turtle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400" dirty="0">
                <a:cs typeface="Courier New" panose="02070309020205020404" pitchFamily="49" charset="0"/>
              </a:rPr>
              <a:t>exercises/</a:t>
            </a:r>
          </a:p>
          <a:p>
            <a:pPr lvl="1"/>
            <a:r>
              <a:rPr lang="en-US" sz="3200" dirty="0">
                <a:cs typeface="Courier New" panose="02070309020205020404" pitchFamily="49" charset="0"/>
              </a:rPr>
              <a:t>turtle/obj_multiple.py</a:t>
            </a:r>
          </a:p>
          <a:p>
            <a:pPr marL="857250" lvl="2" indent="0">
              <a:buNone/>
            </a:pPr>
            <a:r>
              <a:rPr lang="en-US" sz="3000" dirty="0">
                <a:cs typeface="Courier New" panose="02070309020205020404" pitchFamily="49" charset="0"/>
              </a:rPr>
              <a:t>several turtles</a:t>
            </a:r>
          </a:p>
          <a:p>
            <a:endParaRPr lang="en-US" sz="3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3200" dirty="0">
                <a:cs typeface="Courier New" panose="02070309020205020404" pitchFamily="49" charset="0"/>
              </a:rPr>
              <a:t>turtle/obj_multiple_2.py</a:t>
            </a:r>
          </a:p>
          <a:p>
            <a:pPr marL="0" indent="0">
              <a:buNone/>
            </a:pPr>
            <a:r>
              <a:rPr lang="en-US" sz="3400" dirty="0">
                <a:cs typeface="Courier New" panose="02070309020205020404" pitchFamily="49" charset="0"/>
              </a:rPr>
              <a:t>		showing object independence</a:t>
            </a:r>
          </a:p>
          <a:p>
            <a:pPr marL="0" indent="0">
              <a:buNone/>
            </a:pPr>
            <a:endParaRPr lang="en-US" sz="3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8/9/2022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5352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– Usage Details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600" dirty="0"/>
              <a:t>Create object:</a:t>
            </a:r>
          </a:p>
          <a:p>
            <a:pPr lvl="1"/>
            <a:r>
              <a:rPr lang="en-US" sz="3400" i="1" dirty="0"/>
              <a:t>obj</a:t>
            </a:r>
            <a:r>
              <a:rPr lang="en-US" sz="3400" dirty="0"/>
              <a:t> = </a:t>
            </a:r>
            <a:r>
              <a:rPr lang="en-US" sz="3400" i="1" dirty="0"/>
              <a:t>ClassName</a:t>
            </a:r>
            <a:r>
              <a:rPr lang="en-US" sz="3400" dirty="0"/>
              <a:t>(</a:t>
            </a:r>
            <a:r>
              <a:rPr lang="en-US" sz="3400" i="1" dirty="0"/>
              <a:t>values…</a:t>
            </a:r>
            <a:r>
              <a:rPr lang="en-US" sz="3400" dirty="0"/>
              <a:t>)</a:t>
            </a:r>
          </a:p>
          <a:p>
            <a:r>
              <a:rPr lang="en-US" sz="3600" dirty="0"/>
              <a:t>Use object:</a:t>
            </a:r>
          </a:p>
          <a:p>
            <a:pPr lvl="1"/>
            <a:r>
              <a:rPr lang="en-US" sz="3400" dirty="0"/>
              <a:t>obj.list()   # list object</a:t>
            </a:r>
          </a:p>
          <a:p>
            <a:pPr lvl="1"/>
            <a:r>
              <a:rPr lang="en-US" sz="3400" dirty="0"/>
              <a:t>obj.add(obj2)	# add obj2 to object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8/9/2022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8358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976DE-37DD-4E01-A276-BDE269D30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38A03-BAB6-41D4-8C8D-A87703DBB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i="1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457200" lvl="1" indent="0">
              <a:buNone/>
            </a:pPr>
            <a:r>
              <a:rPr lang="en-US" sz="3600" dirty="0"/>
              <a:t>""" </a:t>
            </a:r>
            <a:r>
              <a:rPr lang="en-US" sz="3600" i="1" dirty="0"/>
              <a:t>comments</a:t>
            </a:r>
          </a:p>
          <a:p>
            <a:pPr marL="457200" lvl="1" indent="0">
              <a:buNone/>
            </a:pPr>
            <a:r>
              <a:rPr lang="en-US" sz="3600" dirty="0"/>
              <a:t>"""</a:t>
            </a:r>
          </a:p>
          <a:p>
            <a:pPr marL="457200" lvl="1" indent="0">
              <a:buNone/>
            </a:pPr>
            <a:r>
              <a:rPr lang="en-US" sz="3600" i="1" dirty="0"/>
              <a:t>data / functions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3689C-2A10-4164-8BD9-DFAC07180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56060-9556-4193-BA8E-CB5515200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4F0ED-AC6F-4096-A5FB-AD5BE407D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356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3815"/>
          </a:xfrm>
        </p:spPr>
        <p:txBody>
          <a:bodyPr>
            <a:normAutofit/>
          </a:bodyPr>
          <a:lstStyle/>
          <a:p>
            <a:r>
              <a:rPr lang="en-US" dirty="0"/>
              <a:t>Classes – details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53415"/>
            <a:ext cx="9815965" cy="4587947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Definition - member functions:</a:t>
            </a:r>
          </a:p>
          <a:p>
            <a:pPr lvl="1"/>
            <a:r>
              <a:rPr lang="en-US" sz="3400" dirty="0"/>
              <a:t>Predefined functions</a:t>
            </a:r>
          </a:p>
          <a:p>
            <a:pPr lvl="2"/>
            <a:r>
              <a:rPr lang="en-US" sz="3200" dirty="0">
                <a:solidFill>
                  <a:schemeClr val="accent4"/>
                </a:solidFill>
              </a:rPr>
              <a:t>def</a:t>
            </a:r>
            <a:r>
              <a:rPr lang="en-US" sz="3200" dirty="0"/>
              <a:t> </a:t>
            </a:r>
            <a:r>
              <a:rPr lang="en-US" sz="3200" b="1" dirty="0"/>
              <a:t>__init__</a:t>
            </a:r>
            <a:r>
              <a:rPr lang="en-US" sz="3200" dirty="0"/>
              <a:t>(self,…): - initialize data</a:t>
            </a:r>
          </a:p>
          <a:p>
            <a:pPr lvl="2"/>
            <a:r>
              <a:rPr lang="en-US" sz="3200" dirty="0">
                <a:solidFill>
                  <a:schemeClr val="accent4"/>
                </a:solidFill>
              </a:rPr>
              <a:t>def</a:t>
            </a:r>
            <a:r>
              <a:rPr lang="en-US" sz="3200" dirty="0"/>
              <a:t> </a:t>
            </a:r>
            <a:r>
              <a:rPr lang="en-US" sz="3200" b="1" dirty="0"/>
              <a:t>__str__</a:t>
            </a:r>
            <a:r>
              <a:rPr lang="en-US" sz="3200" dirty="0"/>
              <a:t>(self,…): - used show as string</a:t>
            </a:r>
          </a:p>
          <a:p>
            <a:pPr lvl="2"/>
            <a:endParaRPr lang="en-US" sz="3200" dirty="0"/>
          </a:p>
          <a:p>
            <a:pPr lvl="1"/>
            <a:r>
              <a:rPr lang="en-US" sz="3400" dirty="0"/>
              <a:t>User defined functions</a:t>
            </a:r>
          </a:p>
          <a:p>
            <a:pPr lvl="2"/>
            <a:r>
              <a:rPr lang="en-US" sz="3200" dirty="0"/>
              <a:t> </a:t>
            </a:r>
            <a:r>
              <a:rPr lang="en-US" sz="3200" dirty="0">
                <a:solidFill>
                  <a:schemeClr val="accent4"/>
                </a:solidFill>
              </a:rPr>
              <a:t>def</a:t>
            </a:r>
            <a:r>
              <a:rPr lang="en-US" sz="3200" dirty="0"/>
              <a:t> my_</a:t>
            </a:r>
            <a:r>
              <a:rPr lang="en-US" sz="3200" i="1" dirty="0"/>
              <a:t>names</a:t>
            </a:r>
            <a:r>
              <a:rPr lang="en-US" sz="3200" dirty="0"/>
              <a:t>(self,…): –do my object's actions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8/9/2022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8181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3815"/>
          </a:xfrm>
        </p:spPr>
        <p:txBody>
          <a:bodyPr>
            <a:normAutofit/>
          </a:bodyPr>
          <a:lstStyle/>
          <a:p>
            <a:r>
              <a:rPr lang="en-US" dirty="0"/>
              <a:t>Classes – predefined functions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53415"/>
            <a:ext cx="9815965" cy="4587947"/>
          </a:xfrm>
        </p:spPr>
        <p:txBody>
          <a:bodyPr>
            <a:normAutofit/>
          </a:bodyPr>
          <a:lstStyle/>
          <a:p>
            <a:r>
              <a:rPr lang="en-US" sz="3600" dirty="0"/>
              <a:t>When you write them</a:t>
            </a:r>
          </a:p>
          <a:p>
            <a:pPr lvl="1"/>
            <a:r>
              <a:rPr lang="en-US" sz="3400" dirty="0"/>
              <a:t>Python calls them</a:t>
            </a:r>
          </a:p>
          <a:p>
            <a:r>
              <a:rPr lang="en-US" sz="3600" b="1" dirty="0"/>
              <a:t>__init__</a:t>
            </a:r>
            <a:r>
              <a:rPr lang="en-US" sz="3600" dirty="0"/>
              <a:t> - called when Python sees </a:t>
            </a:r>
            <a:r>
              <a:rPr lang="en-US" sz="3600" i="1" dirty="0"/>
              <a:t>ClassName</a:t>
            </a:r>
            <a:r>
              <a:rPr lang="en-US" sz="3600" dirty="0"/>
              <a:t>(…) to </a:t>
            </a:r>
            <a:r>
              <a:rPr lang="en-US" sz="3600" b="1" dirty="0"/>
              <a:t>init</a:t>
            </a:r>
            <a:r>
              <a:rPr lang="en-US" sz="3600" dirty="0"/>
              <a:t>ialize your object</a:t>
            </a:r>
          </a:p>
          <a:p>
            <a:r>
              <a:rPr lang="en-US" sz="3600" b="1" dirty="0"/>
              <a:t>__str__ </a:t>
            </a:r>
            <a:r>
              <a:rPr lang="en-US" sz="3600" dirty="0"/>
              <a:t>- called when your object is used as a </a:t>
            </a:r>
            <a:r>
              <a:rPr lang="en-US" sz="3600" b="1" dirty="0"/>
              <a:t>str</a:t>
            </a:r>
            <a:r>
              <a:rPr lang="en-US" sz="3600" dirty="0"/>
              <a:t>ing .e.g., print(</a:t>
            </a:r>
            <a:r>
              <a:rPr lang="en-US" sz="3600" i="1" dirty="0"/>
              <a:t>your_obj</a:t>
            </a:r>
            <a:r>
              <a:rPr lang="en-US" sz="3600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8/9/2022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9433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– Definition Example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Person:</a:t>
            </a:r>
          </a:p>
          <a:p>
            <a:pPr marL="400050" lvl="1" indent="0">
              <a:buNone/>
            </a:pPr>
            <a:r>
              <a:rPr lang="en-US" sz="3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__init__(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				name,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				is_friend=False,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				is_family=False,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				address=None):</a:t>
            </a:r>
          </a:p>
          <a:p>
            <a:pPr marL="400050" lvl="1" indent="0">
              <a:buNone/>
            </a:pPr>
            <a:r>
              <a:rPr lang="en-US" sz="34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… setup person …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8/9/2022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2384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6438"/>
          </a:xfrm>
        </p:spPr>
        <p:txBody>
          <a:bodyPr>
            <a:normAutofit fontScale="90000"/>
          </a:bodyPr>
          <a:lstStyle/>
          <a:p>
            <a:r>
              <a:rPr lang="en-US" dirty="0"/>
              <a:t>Classes – </a:t>
            </a:r>
            <a:r>
              <a:rPr lang="en-US" sz="2800" dirty="0"/>
              <a:t>Example: </a:t>
            </a:r>
            <a:r>
              <a:rPr lang="en-US" sz="2800" b="1" dirty="0">
                <a:solidFill>
                  <a:srgbClr val="00B0F0"/>
                </a:solidFill>
              </a:rPr>
              <a:t>Person</a:t>
            </a:r>
            <a:br>
              <a:rPr lang="en-US" dirty="0">
                <a:solidFill>
                  <a:srgbClr val="00B0F0"/>
                </a:solidFill>
              </a:rPr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86039"/>
            <a:ext cx="9815965" cy="46553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5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35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</a:p>
          <a:p>
            <a:pPr lvl="1"/>
            <a:r>
              <a:rPr lang="en-US" sz="3500" i="1" dirty="0">
                <a:latin typeface="Courier New" panose="02070309020205020404" pitchFamily="49" charset="0"/>
                <a:cs typeface="Courier New" panose="02070309020205020404" pitchFamily="49" charset="0"/>
              </a:rPr>
              <a:t>Person's information</a:t>
            </a:r>
          </a:p>
          <a:p>
            <a:pPr lvl="1"/>
            <a:r>
              <a:rPr lang="en-US" sz="3500" i="1" dirty="0">
                <a:latin typeface="Courier New" panose="02070309020205020404" pitchFamily="49" charset="0"/>
                <a:cs typeface="Courier New" panose="02070309020205020404" pitchFamily="49" charset="0"/>
              </a:rPr>
              <a:t>Person's setup / initialization</a:t>
            </a:r>
          </a:p>
          <a:p>
            <a:pPr lvl="1"/>
            <a:r>
              <a:rPr lang="en-US" sz="3500" i="1" dirty="0">
                <a:latin typeface="Courier New" panose="02070309020205020404" pitchFamily="49" charset="0"/>
                <a:cs typeface="Courier New" panose="02070309020205020404" pitchFamily="49" charset="0"/>
              </a:rPr>
              <a:t>Person's actions</a:t>
            </a:r>
          </a:p>
          <a:p>
            <a:pPr marL="0" indent="0">
              <a:buNone/>
            </a:pPr>
            <a:endParaRPr lang="en-US" sz="3500" b="1" i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500" b="1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exercises/   classes/person_classes/person_1.py</a:t>
            </a:r>
          </a:p>
          <a:p>
            <a:pPr marL="0" indent="0">
              <a:buNone/>
            </a:pPr>
            <a:r>
              <a:rPr lang="en-US" sz="35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sz="3500" b="1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person_2.py, person.py</a:t>
            </a:r>
          </a:p>
          <a:p>
            <a:pPr marL="0" indent="0">
              <a:buNone/>
            </a:pPr>
            <a:r>
              <a:rPr lang="en-US" sz="3400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457200" lvl="1" indent="0">
              <a:buNone/>
            </a:pPr>
            <a:endParaRPr lang="en-US" sz="3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8/9/2022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1878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– </a:t>
            </a:r>
            <a:r>
              <a:rPr lang="en-US" sz="2800" dirty="0"/>
              <a:t>Example: </a:t>
            </a:r>
            <a:r>
              <a:rPr lang="en-US" sz="2800" b="1" dirty="0">
                <a:solidFill>
                  <a:srgbClr val="00B0F0"/>
                </a:solidFill>
              </a:rPr>
              <a:t>PersonGroup</a:t>
            </a:r>
            <a:br>
              <a:rPr lang="en-US" dirty="0">
                <a:solidFill>
                  <a:srgbClr val="00B0F0"/>
                </a:solidFill>
              </a:rPr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exercises/</a:t>
            </a:r>
          </a:p>
          <a:p>
            <a:pPr marL="0" indent="0">
              <a:buNone/>
            </a:pPr>
            <a:r>
              <a:rPr lang="en-US" sz="3200" b="1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classes/person_classes/person_group.py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8/9/2022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866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9140"/>
          </a:xfrm>
        </p:spPr>
        <p:txBody>
          <a:bodyPr>
            <a:normAutofit/>
          </a:bodyPr>
          <a:lstStyle/>
          <a:p>
            <a:r>
              <a:rPr lang="en-US" dirty="0"/>
              <a:t>Classes – Example 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800" b="1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PersonGroup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43051"/>
            <a:ext cx="9263621" cy="4498312"/>
          </a:xfrm>
        </p:spPr>
        <p:txBody>
          <a:bodyPr>
            <a:normAutofit lnSpcReduction="10000"/>
          </a:bodyPr>
          <a:lstStyle/>
          <a:p>
            <a:r>
              <a:rPr lang="en-US" sz="3400" i="1" dirty="0">
                <a:latin typeface="Courier New" panose="02070309020205020404" pitchFamily="49" charset="0"/>
                <a:cs typeface="Courier New" panose="02070309020205020404" pitchFamily="49" charset="0"/>
              </a:rPr>
              <a:t>Generalizing friends_family</a:t>
            </a:r>
          </a:p>
          <a:p>
            <a:endParaRPr lang="en-US" sz="3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3400" b="1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PersonGroup</a:t>
            </a:r>
            <a:r>
              <a:rPr lang="en-US" sz="34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in file person_group.py</a:t>
            </a:r>
          </a:p>
          <a:p>
            <a:pPr lvl="1"/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Group's information</a:t>
            </a:r>
          </a:p>
          <a:p>
            <a:pPr lvl="1"/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Group's setup / initialization</a:t>
            </a:r>
          </a:p>
          <a:p>
            <a:pPr lvl="1"/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Group's actions e.g. list, add, test for membership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8/9/2022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574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73024"/>
            <a:ext cx="10222314" cy="1320800"/>
          </a:xfrm>
        </p:spPr>
        <p:txBody>
          <a:bodyPr>
            <a:normAutofit/>
          </a:bodyPr>
          <a:lstStyle/>
          <a:p>
            <a:r>
              <a:rPr lang="en-US" dirty="0"/>
              <a:t>Classes – Example </a:t>
            </a:r>
            <a:r>
              <a:rPr lang="en-US" sz="3600" i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3600" b="1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PersonGroup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263621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exercises/person_classes/person_group.py</a:t>
            </a:r>
          </a:p>
          <a:p>
            <a:endParaRPr lang="en-US" sz="3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8/9/2022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2325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9FE2C-1791-E787-BCDB-A36872062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Preview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27267-1932-3587-E345-8B4C16FC5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Static Art – Array of Squares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square_lattice.py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Dynamic Art – changing screen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square_lattice_varied.py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F41FC-4345-A5C2-0678-470A960E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324FF-E437-9758-B943-85641B4E3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F5EB7-CCE3-1F6B-9E0C-4110D259A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846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6805B-FCD2-BC2F-E12B-2B7891659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Billiards/Pool Example</a:t>
            </a:r>
            <a:br>
              <a:rPr lang="en-US" dirty="0"/>
            </a:br>
            <a:r>
              <a:rPr lang="en-US" dirty="0"/>
              <a:t>2-Dimension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B853D-942E-486D-7883-5D84865C2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Bouncing Ball</a:t>
            </a:r>
          </a:p>
          <a:p>
            <a:pPr lvl="1"/>
            <a:r>
              <a:rPr lang="en-US" sz="3400" dirty="0">
                <a:solidFill>
                  <a:schemeClr val="accent1"/>
                </a:solidFill>
              </a:rPr>
              <a:t>Against Edge</a:t>
            </a:r>
          </a:p>
          <a:p>
            <a:pPr lvl="1"/>
            <a:r>
              <a:rPr lang="en-US" sz="3400" dirty="0">
                <a:solidFill>
                  <a:schemeClr val="accent1"/>
                </a:solidFill>
              </a:rPr>
              <a:t>Against Ball</a:t>
            </a:r>
          </a:p>
          <a:p>
            <a:pPr lvl="1"/>
            <a:r>
              <a:rPr lang="en-US" sz="3400" dirty="0">
                <a:solidFill>
                  <a:schemeClr val="accent1"/>
                </a:solidFill>
              </a:rPr>
              <a:t>Matches our experience</a:t>
            </a:r>
          </a:p>
          <a:p>
            <a:pPr lvl="1"/>
            <a:r>
              <a:rPr lang="en-US" sz="3400" dirty="0">
                <a:solidFill>
                  <a:schemeClr val="accent1"/>
                </a:solidFill>
              </a:rPr>
              <a:t>Not just pool – designs, advertisement</a:t>
            </a:r>
          </a:p>
          <a:p>
            <a:pPr marL="5715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samples/balls_classes/*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84FDF-54A8-CCA5-D6FD-CB1635F20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134B6-A01D-8618-0D3B-78E358D5B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2424D-3A10-CC6C-9027-64F918B7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77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25458-A3E2-2EF1-2622-646F05337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Billiards -  Balls /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E870-94C4-7A53-2530-BF3947735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Physical Objects?</a:t>
            </a:r>
          </a:p>
          <a:p>
            <a:r>
              <a:rPr lang="en-US" sz="3600" dirty="0">
                <a:solidFill>
                  <a:schemeClr val="accent1"/>
                </a:solidFill>
              </a:rPr>
              <a:t>Process Objects?</a:t>
            </a:r>
          </a:p>
          <a:p>
            <a:r>
              <a:rPr lang="en-US" sz="3600" dirty="0">
                <a:solidFill>
                  <a:schemeClr val="accent1"/>
                </a:solidFill>
              </a:rPr>
              <a:t>Order of Importance?</a:t>
            </a:r>
          </a:p>
          <a:p>
            <a:r>
              <a:rPr lang="en-US" sz="3600" dirty="0">
                <a:solidFill>
                  <a:schemeClr val="accent1"/>
                </a:solidFill>
              </a:rPr>
              <a:t>Order of Difficulty?</a:t>
            </a:r>
          </a:p>
          <a:p>
            <a:r>
              <a:rPr lang="en-US" sz="3600" dirty="0">
                <a:solidFill>
                  <a:schemeClr val="accent1"/>
                </a:solidFill>
              </a:rPr>
              <a:t>Dependencies?</a:t>
            </a:r>
          </a:p>
          <a:p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087DE-F950-0537-8749-29FD9D1E3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0128B-1528-5477-3917-5B1FED928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26E8F-FC97-8DCC-63E4-F29C3ADA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285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6438"/>
          </a:xfrm>
        </p:spPr>
        <p:txBody>
          <a:bodyPr>
            <a:normAutofit fontScale="90000"/>
          </a:bodyPr>
          <a:lstStyle/>
          <a:p>
            <a:r>
              <a:rPr lang="en-US" dirty="0"/>
              <a:t>Our Choices – so far…</a:t>
            </a:r>
            <a:br>
              <a:rPr lang="en-US" dirty="0">
                <a:solidFill>
                  <a:srgbClr val="00B0F0"/>
                </a:solidFill>
              </a:rPr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86039"/>
            <a:ext cx="11013924" cy="4655324"/>
          </a:xfrm>
        </p:spPr>
        <p:txBody>
          <a:bodyPr>
            <a:normAutofit/>
          </a:bodyPr>
          <a:lstStyle/>
          <a:p>
            <a:r>
              <a:rPr lang="en-US" sz="36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Ball</a:t>
            </a:r>
            <a:r>
              <a:rPr lang="en-US" sz="36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size, position, velocity,…</a:t>
            </a:r>
          </a:p>
          <a:p>
            <a:r>
              <a:rPr lang="en-US" sz="36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sz="36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size, color,…</a:t>
            </a:r>
          </a:p>
          <a:p>
            <a:pPr lvl="1"/>
            <a:r>
              <a:rPr lang="en-US" sz="36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Edge</a:t>
            </a:r>
            <a:r>
              <a:rPr lang="en-US" sz="36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 start, end</a:t>
            </a:r>
          </a:p>
          <a:p>
            <a:r>
              <a:rPr lang="en-US" sz="36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Collision</a:t>
            </a:r>
          </a:p>
          <a:p>
            <a:pPr lvl="1"/>
            <a:r>
              <a:rPr lang="en-US" sz="36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Ball to Edge</a:t>
            </a:r>
          </a:p>
          <a:p>
            <a:pPr lvl="1"/>
            <a:r>
              <a:rPr lang="en-US" sz="36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Ball to Ball</a:t>
            </a:r>
          </a:p>
          <a:p>
            <a:pPr marL="0" indent="0">
              <a:buNone/>
            </a:pPr>
            <a:endParaRPr lang="en-US" sz="3400" i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8/9/2022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1158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92A8-A7E0-2DA1-67EF-9C62DD3E6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</a:t>
            </a:r>
            <a:r>
              <a:rPr lang="en-US" b="1" dirty="0"/>
              <a:t>Ball2D</a:t>
            </a:r>
            <a:br>
              <a:rPr lang="en-US" dirty="0"/>
            </a:br>
            <a:r>
              <a:rPr lang="en-US" sz="2800" dirty="0"/>
              <a:t>2-dimensional billiard ball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7F3B2-C9C3-D2D2-16CA-89DBF3005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samples/balls_classes/ball_2d.py</a:t>
            </a:r>
            <a:endParaRPr lang="en-US" sz="2800" dirty="0">
              <a:solidFill>
                <a:schemeClr val="accent1"/>
              </a:solidFill>
            </a:endParaRPr>
          </a:p>
          <a:p>
            <a:r>
              <a:rPr lang="en-US" sz="4000" dirty="0">
                <a:solidFill>
                  <a:schemeClr val="accent1"/>
                </a:solidFill>
              </a:rPr>
              <a:t>Location</a:t>
            </a:r>
          </a:p>
          <a:p>
            <a:r>
              <a:rPr lang="en-US" sz="4000" dirty="0">
                <a:solidFill>
                  <a:schemeClr val="accent1"/>
                </a:solidFill>
              </a:rPr>
              <a:t>Movement</a:t>
            </a:r>
          </a:p>
          <a:p>
            <a:r>
              <a:rPr lang="en-US" sz="4000" dirty="0">
                <a:solidFill>
                  <a:schemeClr val="accent1"/>
                </a:solidFill>
              </a:rPr>
              <a:t>Display</a:t>
            </a:r>
          </a:p>
          <a:p>
            <a:endParaRPr lang="en-US" sz="3600" dirty="0">
              <a:solidFill>
                <a:schemeClr val="accent1"/>
              </a:solidFill>
            </a:endParaRPr>
          </a:p>
          <a:p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84C4E-427E-213B-CFE7-2F875B985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34564-C36C-0932-F204-20E23916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BF6AD-EAB4-C6BA-0833-B6CC4BF4A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679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381A3-89F2-0448-18E9-6CFEA4D92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BallCollision2D</a:t>
            </a:r>
            <a:br>
              <a:rPr lang="en-US" dirty="0"/>
            </a:br>
            <a:r>
              <a:rPr lang="en-US" dirty="0"/>
              <a:t>2-Dimensional Ball Collision 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96431-D486-0AF9-3884-E8796CB0E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samples/balls_classes/ball_collision_2d.py</a:t>
            </a:r>
          </a:p>
          <a:p>
            <a:endParaRPr lang="en-US" sz="3600" dirty="0">
              <a:solidFill>
                <a:schemeClr val="accent1"/>
              </a:solidFill>
            </a:endParaRPr>
          </a:p>
          <a:p>
            <a:r>
              <a:rPr lang="en-US" sz="4000" dirty="0">
                <a:solidFill>
                  <a:schemeClr val="accent1"/>
                </a:solidFill>
              </a:rPr>
              <a:t>Ball-to-Ball Collision</a:t>
            </a:r>
          </a:p>
          <a:p>
            <a:r>
              <a:rPr lang="en-US" sz="4000" dirty="0">
                <a:solidFill>
                  <a:schemeClr val="accent1"/>
                </a:solidFill>
              </a:rPr>
              <a:t>Collision Detection</a:t>
            </a:r>
          </a:p>
          <a:p>
            <a:r>
              <a:rPr lang="en-US" sz="4000" dirty="0">
                <a:solidFill>
                  <a:schemeClr val="accent1"/>
                </a:solidFill>
              </a:rPr>
              <a:t>Multiple Ball Collision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BCE5F-0667-ECC3-9F1C-7158E04B0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A23C9-48E3-72C3-EA4E-180DBDC23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6803C-32DF-BD69-4EDD-A69E2CA37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5712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7552A-E7C4-F7E9-900E-CE69D88ED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tabLst/>
              <a:defRPr/>
            </a:pPr>
            <a:r>
              <a:rPr lang="en-US" dirty="0"/>
              <a:t>Class </a:t>
            </a:r>
            <a:r>
              <a:rPr lang="en-US" b="1" dirty="0"/>
              <a:t>BallTable2D</a:t>
            </a:r>
            <a:br>
              <a:rPr lang="en-US" b="1" dirty="0"/>
            </a:b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2-dimensional Billiard Table</a:t>
            </a:r>
            <a:b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AD4FD-B542-4026-3EF3-A17777010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samples/balls_classes/ball_table_2d.py</a:t>
            </a:r>
          </a:p>
          <a:p>
            <a:pPr>
              <a:buClr>
                <a:srgbClr val="90C226"/>
              </a:buClr>
              <a:defRPr/>
            </a:pPr>
            <a:r>
              <a:rPr lang="en-US" sz="3600" dirty="0">
                <a:solidFill>
                  <a:schemeClr val="accent1"/>
                </a:solidFill>
              </a:rPr>
              <a:t>Size / Dimensions, Color</a:t>
            </a:r>
          </a:p>
          <a:p>
            <a:pPr>
              <a:buClr>
                <a:srgbClr val="90C226"/>
              </a:buClr>
              <a:defRPr/>
            </a:pPr>
            <a:r>
              <a:rPr lang="en-US" sz="3600" dirty="0">
                <a:solidFill>
                  <a:schemeClr val="accent1"/>
                </a:solidFill>
              </a:rPr>
              <a:t>Balls</a:t>
            </a:r>
          </a:p>
          <a:p>
            <a:pPr>
              <a:buClr>
                <a:srgbClr val="90C226"/>
              </a:buClr>
              <a:defRPr/>
            </a:pPr>
            <a:r>
              <a:rPr lang="en-US" sz="3600" dirty="0">
                <a:solidFill>
                  <a:schemeClr val="accent1"/>
                </a:solidFill>
              </a:rPr>
              <a:t>Collisions</a:t>
            </a:r>
          </a:p>
          <a:p>
            <a:pPr>
              <a:buClr>
                <a:srgbClr val="90C226"/>
              </a:buClr>
              <a:defRPr/>
            </a:pP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A9901-9D5F-46C3-34EE-950451096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9FEB7-305E-3013-E224-659DEBFCE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42067-7C6B-8DD4-D91E-DD33A81D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74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89BD4-EC35-E612-A02D-306F6B417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– More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DD8F2-83AD-BBA2-F5BA-9A4B5C3F9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samples/firework.py, firework_group.py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EB4C4-2EA3-3300-8D6D-24D887528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86DD6-8BA7-4FAB-6494-C427ED857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D2C9E-91D5-3E90-9AC8-712B0AC76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4180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C321A-1F45-6944-6838-693382115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– Based on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A244E-7A74-3ECA-F2F8-361498B10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rectangles/</a:t>
            </a:r>
          </a:p>
          <a:p>
            <a:pPr marL="457200" lvl="1" indent="0">
              <a:buNone/>
            </a:pPr>
            <a:r>
              <a:rPr lang="en-US" sz="2800" dirty="0"/>
              <a:t>rectangle_simp.py, square_simp.py</a:t>
            </a:r>
          </a:p>
          <a:p>
            <a:pPr marL="457200" lvl="1" indent="0">
              <a:buNone/>
            </a:pPr>
            <a:r>
              <a:rPr lang="en-US" sz="2800" dirty="0"/>
              <a:t>rectangle.py, square.py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993E4-7CFE-FE95-71C8-56C038ECA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086EB-A614-0F42-8A50-1080D7A44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AA899-4D09-CC28-228E-DE139824F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5303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CD210-BB05-0F04-5EB7-FF05E386A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EBAD4-E5F0-A12A-3F1B-C22A4D0C2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square_lattice.py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square_lattice_varied.py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520DC-6842-EFD0-A4AC-061088EBE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4569C-0621-D55B-A0BF-4C487D3CA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F3181-D816-5DB7-EE6E-05DDD4CBC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1472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92" y="2723015"/>
            <a:ext cx="8596668" cy="1320800"/>
          </a:xfrm>
        </p:spPr>
        <p:txBody>
          <a:bodyPr>
            <a:normAutofit/>
          </a:bodyPr>
          <a:lstStyle/>
          <a:p>
            <a:r>
              <a:rPr lang="en-US" sz="6600" dirty="0"/>
              <a:t>Question and Answer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11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– Structure – Object Oriented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World is full of objects</a:t>
            </a:r>
            <a:endParaRPr lang="en-US" sz="4000" dirty="0"/>
          </a:p>
          <a:p>
            <a:r>
              <a:rPr lang="en-US" sz="4000" dirty="0"/>
              <a:t>Objects can be:</a:t>
            </a:r>
          </a:p>
          <a:p>
            <a:pPr lvl="1"/>
            <a:r>
              <a:rPr lang="en-US" sz="4000" dirty="0"/>
              <a:t>Held</a:t>
            </a:r>
          </a:p>
          <a:p>
            <a:pPr lvl="1"/>
            <a:r>
              <a:rPr lang="en-US" sz="4000" dirty="0"/>
              <a:t>Used</a:t>
            </a:r>
          </a:p>
          <a:p>
            <a:pPr lvl="1"/>
            <a:r>
              <a:rPr lang="en-US" sz="4000" dirty="0"/>
              <a:t>Moved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8/9/2022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8743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– Structure – Object Oriented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accent1"/>
                </a:solidFill>
              </a:rPr>
              <a:t>Software Objects  </a:t>
            </a:r>
            <a:r>
              <a:rPr lang="en-US" sz="4000" dirty="0">
                <a:solidFill>
                  <a:schemeClr val="accent1"/>
                </a:solidFill>
                <a:sym typeface="Wingdings" panose="05000000000000000000" pitchFamily="2" charset="2"/>
              </a:rPr>
              <a:t> World Objects</a:t>
            </a:r>
            <a:endParaRPr lang="en-US" sz="4000" dirty="0">
              <a:solidFill>
                <a:schemeClr val="accent1"/>
              </a:solidFill>
            </a:endParaRPr>
          </a:p>
          <a:p>
            <a:r>
              <a:rPr lang="en-US" sz="4000" dirty="0">
                <a:solidFill>
                  <a:schemeClr val="accent1"/>
                </a:solidFill>
              </a:rPr>
              <a:t>Record</a:t>
            </a:r>
          </a:p>
          <a:p>
            <a:r>
              <a:rPr lang="en-US" sz="4000" dirty="0">
                <a:solidFill>
                  <a:schemeClr val="accent1"/>
                </a:solidFill>
              </a:rPr>
              <a:t>Model</a:t>
            </a:r>
          </a:p>
          <a:p>
            <a:r>
              <a:rPr lang="en-US" sz="4000" dirty="0">
                <a:solidFill>
                  <a:schemeClr val="accent1"/>
                </a:solidFill>
              </a:rPr>
              <a:t>Control</a:t>
            </a:r>
            <a:endParaRPr lang="en-US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8/9/2022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6906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– Structure – Object Oriented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Object Oriented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1"/>
                </a:solidFill>
              </a:rPr>
              <a:t>– Helps with objects</a:t>
            </a:r>
          </a:p>
          <a:p>
            <a:endParaRPr lang="en-US" sz="3600" dirty="0">
              <a:solidFill>
                <a:schemeClr val="accent1"/>
              </a:solidFill>
            </a:endParaRPr>
          </a:p>
          <a:p>
            <a:r>
              <a:rPr lang="en-US" sz="3600" b="1" dirty="0">
                <a:solidFill>
                  <a:schemeClr val="accent1"/>
                </a:solidFill>
              </a:rPr>
              <a:t>Classes</a:t>
            </a:r>
            <a:r>
              <a:rPr lang="en-US" sz="3600" dirty="0">
                <a:solidFill>
                  <a:schemeClr val="accent1"/>
                </a:solidFill>
              </a:rPr>
              <a:t>: define object structure</a:t>
            </a:r>
            <a:endParaRPr lang="en-US" sz="3600" b="1" dirty="0">
              <a:solidFill>
                <a:schemeClr val="accent1"/>
              </a:solidFill>
            </a:endParaRPr>
          </a:p>
          <a:p>
            <a:pPr lvl="1"/>
            <a:r>
              <a:rPr lang="en-US" sz="3400" dirty="0">
                <a:solidFill>
                  <a:schemeClr val="accent1"/>
                </a:solidFill>
              </a:rPr>
              <a:t>Data – object's state</a:t>
            </a:r>
          </a:p>
          <a:p>
            <a:pPr lvl="1"/>
            <a:r>
              <a:rPr lang="en-US" sz="3400" dirty="0">
                <a:solidFill>
                  <a:schemeClr val="accent1"/>
                </a:solidFill>
              </a:rPr>
              <a:t>Function – object's actions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8/9/2022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0221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 – Examples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 lnSpcReduction="10000"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World Data</a:t>
            </a:r>
            <a:r>
              <a:rPr lang="en-US" sz="3600" dirty="0"/>
              <a:t> </a:t>
            </a:r>
          </a:p>
          <a:p>
            <a:pPr lvl="1"/>
            <a:r>
              <a:rPr lang="en-US" sz="3200" dirty="0">
                <a:solidFill>
                  <a:schemeClr val="accent2"/>
                </a:solidFill>
              </a:rPr>
              <a:t>Person: name, home_address, work_address</a:t>
            </a:r>
          </a:p>
          <a:p>
            <a:pPr lvl="1"/>
            <a:r>
              <a:rPr lang="en-US" sz="3400" dirty="0">
                <a:solidFill>
                  <a:schemeClr val="accent2"/>
                </a:solidFill>
              </a:rPr>
              <a:t> Address: number, street, state</a:t>
            </a:r>
          </a:p>
          <a:p>
            <a:r>
              <a:rPr lang="en-US" sz="3800" dirty="0">
                <a:solidFill>
                  <a:schemeClr val="accent1"/>
                </a:solidFill>
              </a:rPr>
              <a:t>World Activity</a:t>
            </a:r>
            <a:r>
              <a:rPr lang="en-US" sz="3800" dirty="0"/>
              <a:t> / </a:t>
            </a:r>
            <a:r>
              <a:rPr lang="en-US" sz="3800" dirty="0">
                <a:solidFill>
                  <a:schemeClr val="accent1"/>
                </a:solidFill>
              </a:rPr>
              <a:t>Process</a:t>
            </a:r>
          </a:p>
          <a:p>
            <a:pPr lvl="1"/>
            <a:r>
              <a:rPr lang="en-US" sz="3600" dirty="0">
                <a:solidFill>
                  <a:schemeClr val="accent2"/>
                </a:solidFill>
              </a:rPr>
              <a:t>AirPort: name, location, runways, status</a:t>
            </a:r>
          </a:p>
          <a:p>
            <a:pPr lvl="1"/>
            <a:r>
              <a:rPr lang="en-US" sz="3600" dirty="0">
                <a:solidFill>
                  <a:schemeClr val="accent2"/>
                </a:solidFill>
              </a:rPr>
              <a:t>Runway: length, location, direction, status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8/9/2022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9849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Modules – Sharing Code</a:t>
            </a:r>
            <a:br>
              <a:rPr lang="en-US" dirty="0"/>
            </a:br>
            <a:r>
              <a:rPr lang="en-US" dirty="0"/>
              <a:t>- </a:t>
            </a:r>
            <a:r>
              <a:rPr lang="en-US" b="1" dirty="0"/>
              <a:t>from</a:t>
            </a:r>
            <a:r>
              <a:rPr lang="en-US" dirty="0"/>
              <a:t> others, </a:t>
            </a:r>
            <a:r>
              <a:rPr lang="en-US" b="1" dirty="0"/>
              <a:t>to</a:t>
            </a:r>
            <a:r>
              <a:rPr lang="en-US" dirty="0"/>
              <a:t> others, with </a:t>
            </a:r>
            <a:r>
              <a:rPr lang="en-US" b="1" dirty="0"/>
              <a:t>yourself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turtle	# Bring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entire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</a:p>
          <a:p>
            <a:pPr marL="0" indent="0">
              <a:buNone/>
            </a:pPr>
            <a:endParaRPr lang="en-US" sz="3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from turtle import *	#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Bring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8/9/2022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3311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Bring in module</a:t>
            </a:r>
            <a:br>
              <a:rPr lang="en-US" dirty="0"/>
            </a:br>
            <a:r>
              <a:rPr lang="en-US" sz="2400" dirty="0">
                <a:solidFill>
                  <a:schemeClr val="tx1"/>
                </a:solidFill>
              </a:rPr>
              <a:t>exercises/classes/import_turtle.py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3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turtle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		# Bring in module</a:t>
            </a: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side = 100</a:t>
            </a: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angle = 60</a:t>
            </a: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for i in range(6):</a:t>
            </a: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turtle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.forward(side)	# Use module</a:t>
            </a: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turtle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.right(angle)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8/9/2022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7881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40423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All parts from module</a:t>
            </a:r>
            <a:br>
              <a:rPr lang="en-US" dirty="0"/>
            </a:br>
            <a:r>
              <a:rPr lang="en-US" sz="2400" dirty="0">
                <a:solidFill>
                  <a:schemeClr val="tx1"/>
                </a:solidFill>
              </a:rPr>
              <a:t>exercises/classes/from_turtle_import.py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from turtle import </a:t>
            </a:r>
            <a:r>
              <a:rPr lang="en-US" sz="3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# Bring in </a:t>
            </a:r>
            <a:r>
              <a:rPr lang="en-US" sz="3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side = 100</a:t>
            </a: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angle = 60</a:t>
            </a: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for i in range(6):</a:t>
            </a: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forward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(side)		# </a:t>
            </a:r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in turtle</a:t>
            </a: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(angle)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8/9/2022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81929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9823</TotalTime>
  <Words>1522</Words>
  <Application>Microsoft Office PowerPoint</Application>
  <PresentationFormat>Widescreen</PresentationFormat>
  <Paragraphs>336</Paragraphs>
  <Slides>29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Courier New</vt:lpstr>
      <vt:lpstr>Trebuchet MS</vt:lpstr>
      <vt:lpstr>Wingdings 3</vt:lpstr>
      <vt:lpstr>Facet</vt:lpstr>
      <vt:lpstr>Session #5   Classes</vt:lpstr>
      <vt:lpstr>Preview Samples</vt:lpstr>
      <vt:lpstr>Classes – Structure – Object Oriented</vt:lpstr>
      <vt:lpstr>Classes – Structure – Object Oriented</vt:lpstr>
      <vt:lpstr>Classes – Structure – Object Oriented</vt:lpstr>
      <vt:lpstr>Objects – Examples</vt:lpstr>
      <vt:lpstr>Modules – Sharing Code - from others, to others, with yourself</vt:lpstr>
      <vt:lpstr>Bring in module exercises/classes/import_turtle.py</vt:lpstr>
      <vt:lpstr>All parts from module exercises/classes/from_turtle_import.py</vt:lpstr>
      <vt:lpstr>Module Object Example - using turtle</vt:lpstr>
      <vt:lpstr>Classes – Usage Details</vt:lpstr>
      <vt:lpstr>Writing a Class</vt:lpstr>
      <vt:lpstr>Classes – details</vt:lpstr>
      <vt:lpstr>Classes – predefined functions</vt:lpstr>
      <vt:lpstr>Classes – Definition Example</vt:lpstr>
      <vt:lpstr>Classes – Example: Person </vt:lpstr>
      <vt:lpstr>Classes – Example: PersonGroup </vt:lpstr>
      <vt:lpstr>Classes – Example Class PersonGroup</vt:lpstr>
      <vt:lpstr>Classes – Example Class PersonGroup</vt:lpstr>
      <vt:lpstr>Billiards/Pool Example 2-Dimension </vt:lpstr>
      <vt:lpstr>Billiards -  Balls / Table</vt:lpstr>
      <vt:lpstr>Our Choices – so far… </vt:lpstr>
      <vt:lpstr>Class Ball2D 2-dimensional billiard ball</vt:lpstr>
      <vt:lpstr>Class BallCollision2D 2-Dimensional Ball Collision Calculations</vt:lpstr>
      <vt:lpstr>Class BallTable2D 2-dimensional Billiard Table </vt:lpstr>
      <vt:lpstr>Classes – More Examples</vt:lpstr>
      <vt:lpstr>Classes – Based on Classes</vt:lpstr>
      <vt:lpstr>Review Samples</vt:lpstr>
      <vt:lpstr>Question and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#4   Classes and More</dc:title>
  <dc:creator>Charles Smith</dc:creator>
  <cp:lastModifiedBy>Charles Smith</cp:lastModifiedBy>
  <cp:revision>33</cp:revision>
  <dcterms:created xsi:type="dcterms:W3CDTF">2021-08-10T18:50:38Z</dcterms:created>
  <dcterms:modified xsi:type="dcterms:W3CDTF">2022-08-09T19:22:00Z</dcterms:modified>
</cp:coreProperties>
</file>