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411" r:id="rId2"/>
    <p:sldId id="425" r:id="rId3"/>
    <p:sldId id="413" r:id="rId4"/>
    <p:sldId id="412" r:id="rId5"/>
    <p:sldId id="414" r:id="rId6"/>
    <p:sldId id="415" r:id="rId7"/>
    <p:sldId id="416" r:id="rId8"/>
    <p:sldId id="443" r:id="rId9"/>
    <p:sldId id="444" r:id="rId10"/>
    <p:sldId id="428" r:id="rId11"/>
    <p:sldId id="424" r:id="rId12"/>
    <p:sldId id="427" r:id="rId13"/>
    <p:sldId id="429" r:id="rId14"/>
    <p:sldId id="420" r:id="rId15"/>
    <p:sldId id="421" r:id="rId16"/>
    <p:sldId id="422" r:id="rId17"/>
    <p:sldId id="423" r:id="rId18"/>
    <p:sldId id="426" r:id="rId19"/>
    <p:sldId id="442" r:id="rId20"/>
    <p:sldId id="40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31" autoAdjust="0"/>
    <p:restoredTop sz="94661" autoAdjust="0"/>
  </p:normalViewPr>
  <p:slideViewPr>
    <p:cSldViewPr snapToGrid="0">
      <p:cViewPr varScale="1">
        <p:scale>
          <a:sx n="62" d="100"/>
          <a:sy n="62" d="100"/>
        </p:scale>
        <p:origin x="52" y="15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6D2E9F-587F-4929-A615-D1B22C008AE4}" type="datetimeFigureOut">
              <a:rPr lang="en-US" smtClean="0"/>
              <a:t>2/10/2023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4D4E80-AAF7-4841-B2F0-A647B649A6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08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49956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copy files to Desktop\braille_2023\</a:t>
            </a:r>
          </a:p>
          <a:p>
            <a:r>
              <a:rPr lang="en-US" dirty="0"/>
              <a:t>Simplest graphics square.py, square_loop.py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70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Started as a guide to the implementor</a:t>
            </a:r>
          </a:p>
          <a:p>
            <a:r>
              <a:rPr lang="en-US" dirty="0"/>
              <a:t>Became an audio based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94D4E80-AAF7-4841-B2F0-A647B649A6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4548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 dirty="0"/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A596092B-28C7-44D1-B902-5437B333DFB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A791329-992B-4F83-8435-C33B0EC26DB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6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8503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2210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67416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9691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Compromises: Lower resolution, Few colors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95838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511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don't like possible confusion by re-using turtle.py name.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 to Programming using Python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596092B-28C7-44D1-B902-5437B333DFB7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A791329-992B-4F83-8435-C33B0EC26DB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3467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Braille display widow started as a guide to the implementor</a:t>
            </a:r>
          </a:p>
          <a:p>
            <a:r>
              <a:rPr lang="en-US" dirty="0"/>
              <a:t>Became an audio based guide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4D4E80-AAF7-4841-B2F0-A647B649A6D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14548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F5501-EE91-4443-9D3B-24E6F28D34E2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7705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4E1E9-8456-43AD-BA28-861520D256B9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84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31E0C-AAFD-4E63-B3AE-16CD757951F4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88823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084FF-4715-4B6E-BD22-453621E5873F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1354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37F8D-4DF5-4AB6-A766-5A84B3D74A3B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66167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F3CD1A-162D-40B2-9B22-9056F77C27F2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157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E4200-B1E5-4E39-8279-05DD69810A3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2861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F7895-00AC-42E5-9790-7B0E3CE09DF2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8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83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A13D6-B8C2-463B-B3F7-C62E098B328E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9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63420-31EE-4E4B-911C-2601B14D9FDD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9997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8986D-86F8-41E6-8CFF-8C91AEF92622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694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85161-032E-4C6A-8EDA-39D168DF18E4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605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8E6740-E523-48D9-9C4E-6F218E87BAF3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390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1D4CA-FF09-4CB8-8D51-2613D19A0F2E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094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779EA-AEA7-43B3-9B65-A77E9A890421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797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9A67F1-3EA0-4026-BE6A-31EE4E1B1DB5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0160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8596668" cy="3079805"/>
          </a:xfrm>
          <a:noFill/>
        </p:spPr>
        <p:txBody>
          <a:bodyPr>
            <a:no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Introducing Graphics</a:t>
            </a:r>
            <a:b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to the Visually Impaired</a:t>
            </a:r>
            <a:br>
              <a:rPr lang="en-US" sz="6000" kern="1400" spc="-50" dirty="0"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6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One Pixel at a Time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4405023"/>
            <a:ext cx="8596668" cy="1636339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endParaRPr lang="en-US" sz="3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44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Changes to Braille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chemeClr val="accent1"/>
                </a:solidFill>
              </a:rPr>
              <a:t>Spaces to commas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Braille machine compresses multiple spaces</a:t>
            </a:r>
          </a:p>
          <a:p>
            <a:pPr lvl="1"/>
            <a:r>
              <a:rPr lang="en-US" sz="2800" dirty="0">
                <a:solidFill>
                  <a:schemeClr val="accent1"/>
                </a:solidFill>
              </a:rPr>
              <a:t>Comma Braille:</a:t>
            </a:r>
          </a:p>
          <a:p>
            <a:r>
              <a:rPr lang="en-US" sz="4400" dirty="0">
                <a:solidFill>
                  <a:schemeClr val="accent1"/>
                </a:solidFill>
              </a:rPr>
              <a:t>Moving figure up to left</a:t>
            </a:r>
          </a:p>
          <a:p>
            <a:pPr lvl="1"/>
            <a:r>
              <a:rPr lang="en-US" sz="3200" dirty="0">
                <a:solidFill>
                  <a:schemeClr val="accent1"/>
                </a:solidFill>
              </a:rPr>
              <a:t>Facilitate finding figure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  <p:pic>
        <p:nvPicPr>
          <p:cNvPr id="1027" name="Picture 3" descr="2">
            <a:extLst>
              <a:ext uri="{FF2B5EF4-FFF2-40B4-BE49-F238E27FC236}">
                <a16:creationId xmlns:a16="http://schemas.microsoft.com/office/drawing/2014/main" id="{7260E3A1-A157-2903-3FAA-D0B0DAD94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6140" y="3244015"/>
            <a:ext cx="829587" cy="747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95603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3EE02-B153-C542-E232-A6A2C8645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Demo – Hopefully Live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4E99A9-3DB4-D3CE-BC4F-B39AA4A884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dirty="0"/>
              <a:t>Following slides are reminders</a:t>
            </a:r>
          </a:p>
          <a:p>
            <a:pPr lvl="1"/>
            <a:r>
              <a:rPr lang="en-US" sz="3400" dirty="0"/>
              <a:t>offline viewing</a:t>
            </a:r>
          </a:p>
          <a:p>
            <a:pPr lvl="1"/>
            <a:r>
              <a:rPr lang="en-US" sz="3400" dirty="0"/>
              <a:t>If computer problems</a:t>
            </a:r>
          </a:p>
          <a:p>
            <a:r>
              <a:rPr lang="en-US" sz="3600" dirty="0"/>
              <a:t>Demo V/I usage…</a:t>
            </a:r>
          </a:p>
          <a:p>
            <a:pPr marL="45720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cd Desktop\...\01_intro</a:t>
            </a:r>
          </a:p>
          <a:p>
            <a:pPr marL="457200" lvl="1" indent="0">
              <a:buNone/>
            </a:pPr>
            <a:r>
              <a:rPr lang="en-US" sz="3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cmd&gt;</a:t>
            </a:r>
            <a:r>
              <a:rPr lang="en-US" sz="3400" dirty="0">
                <a:latin typeface="Courier New" panose="02070309020205020404" pitchFamily="49" charset="0"/>
                <a:cs typeface="Courier New" panose="02070309020205020404" pitchFamily="49" charset="0"/>
              </a:rPr>
              <a:t> python square_loop_colors.py</a:t>
            </a:r>
          </a:p>
          <a:p>
            <a:endParaRPr lang="en-US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E1906-2E6B-9099-3D08-8463B414F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2DD91-9F70-8D13-B15B-52E638841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F1DC-D685-1FD4-6949-809ECE957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928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70C0-E196-AC4F-63AD-114D4391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Braille usage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FD6D-57CE-4440-1B6A-D98496F8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Copy text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Transmit to Braille embosser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Retrieve paper</a:t>
            </a:r>
          </a:p>
          <a:p>
            <a:r>
              <a:rPr lang="en-US" sz="4000" dirty="0">
                <a:solidFill>
                  <a:schemeClr val="accent1"/>
                </a:solidFill>
              </a:rPr>
              <a:t>Slows viewing </a:t>
            </a:r>
            <a:r>
              <a:rPr lang="en-US" sz="4000" dirty="0">
                <a:solidFill>
                  <a:schemeClr val="accent1"/>
                </a:solidFill>
                <a:sym typeface="Wingdings" panose="05000000000000000000" pitchFamily="2" charset="2"/>
              </a:rPr>
              <a:t> reduces impact</a:t>
            </a:r>
            <a:endParaRPr lang="en-US" sz="4000" dirty="0">
              <a:solidFill>
                <a:schemeClr val="accent1"/>
              </a:solidFill>
            </a:endParaRPr>
          </a:p>
          <a:p>
            <a:endParaRPr lang="en-US" sz="3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C378-DEEF-913F-A2E9-B49F0F4D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F76C-F0C9-D37C-4906-0916A7BF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9DB7-EA9D-EC92-F3D9-074B87D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95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170C0-E196-AC4F-63AD-114D43916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Hope: quick change and quick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5FD6D-57CE-4440-1B6A-D98496F81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B0F0"/>
                </a:solidFill>
              </a:rPr>
              <a:t>square_loop.py</a:t>
            </a:r>
          </a:p>
          <a:p>
            <a:r>
              <a:rPr lang="en-US" sz="4000" dirty="0">
                <a:solidFill>
                  <a:srgbClr val="00B0F0"/>
                </a:solidFill>
              </a:rPr>
              <a:t>square_loop_w40.py – </a:t>
            </a:r>
            <a:r>
              <a:rPr lang="en-US" sz="4000" dirty="0">
                <a:solidFill>
                  <a:schemeClr val="tx1"/>
                </a:solidFill>
              </a:rPr>
              <a:t>thicken lines</a:t>
            </a:r>
          </a:p>
          <a:p>
            <a:r>
              <a:rPr lang="en-US" sz="4000" dirty="0">
                <a:solidFill>
                  <a:srgbClr val="00B0F0"/>
                </a:solidFill>
              </a:rPr>
              <a:t>square_loop_colors.py – </a:t>
            </a:r>
            <a:r>
              <a:rPr lang="en-US" sz="4000" dirty="0">
                <a:solidFill>
                  <a:schemeClr val="tx1"/>
                </a:solidFill>
              </a:rPr>
              <a:t>add colors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9C378-DEEF-913F-A2E9-B49F0F4DC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9AF76C-F0C9-D37C-4906-0916A7BF8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D9DB7-EA9D-EC92-F3D9-074B87DA8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966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BBC6-583F-C6E8-818A-8FC7C80A7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Feedback – Demo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DF78-4F52-47FB-612E-C5D3EFCC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F9B8-F751-0AAB-9710-F8D644BC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0B61-F9D2-C14B-55D6-AF3B8CD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22EBE67-7406-226E-ECB3-B4A405536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91653" y="1930400"/>
            <a:ext cx="3655134" cy="388143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C8C651-B016-D1F4-78C0-1CABDB209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721" y="2154045"/>
            <a:ext cx="5009341" cy="425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712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770470-B88E-9501-6E3A-3D890DBC0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Spokes – A More elaborate figure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2FA5153-5002-56CE-F6CF-B6B0281BB5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0257" y="2160588"/>
            <a:ext cx="3621285" cy="3881437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A6463-CAFB-0686-BF0E-B547E5586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B87D30-9780-7DD2-14C3-BEE9ACD15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FAED9C-F886-8E3F-6217-21206A777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49899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27FA7-B676-FED3-104A-8515B4D54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Spokes text output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16830-CCDC-F8D4-4807-603E86E9D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8599"/>
            <a:ext cx="7642074" cy="48327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,,,,,,,,,,,,,iii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,,,,,,,,,,,,iiiiii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,,,,,,,,,,,,iiiiii,,,,,,,,vvv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,,,,,,,,,,,,iiiii,,,,,,,vvvvvv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,,,,,,,,,,,,,,,i,,,,,,,,vvvvvv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,,,bbb,,,,,,,,,ii,,,,,,,,vvvvv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,,bbbbb,,,,,,,,,i,,,,,,vvv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,,bbbbbb,,,,,,,,i,,,,,vv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,,bbbbbbbb,,,,,,ii,,,vv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,,,,,,,,,,bbbb,,,i,,v,,,,,,,,,,,rr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,,,,,,,,,,,,,bbbbivv,,,,,,,,,,rrrrrr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,,,,,,,,,,,,,,,,bvvrrrrrrrrrrrrrrrrr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,,,,,,,,,,,,,ggg,yoo,,,,,,,,,,rrrrrr</a:t>
            </a:r>
          </a:p>
          <a:p>
            <a:pPr marL="0" indent="0">
              <a:buNone/>
            </a:pPr>
            <a:r>
              <a:rPr lang="en-US" sz="2000" dirty="0"/>
              <a:t>… Omitted for brevity …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7A8E9-4467-276A-F813-4BD4FD621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9CFD0C-E57A-688E-A5C4-F5C6A0BE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E60D3-1302-41FC-E73E-CAD5942E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094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B6925-B90A-634A-E1D7-CD2701EA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Spokes – Braille Display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996DB-5173-1C9D-2436-8D1E9EB8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BD315-05D7-BEE0-E937-A25AF0F43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4501D-FE2E-F89E-93B0-6F86DBCC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81AAC55E-09AA-843E-C744-1419B2B525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20987" y="2160588"/>
            <a:ext cx="3710064" cy="3881437"/>
          </a:xfrm>
        </p:spPr>
      </p:pic>
    </p:spTree>
    <p:extLst>
      <p:ext uri="{BB962C8B-B14F-4D97-AF65-F5344CB8AC3E}">
        <p14:creationId xmlns:p14="http://schemas.microsoft.com/office/powerpoint/2010/main" val="22224786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1D87C-2817-85BE-2881-092A6E900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Drawing Tool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2371A8-104F-7028-99B8-33E505176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CF26B-077B-2727-8353-8318B55D0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A4525-8002-2F6A-5706-318DD5E22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CBE95D3-FD39-CE77-B319-8BA659E32E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9592" y="1299369"/>
            <a:ext cx="3704821" cy="3881437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1004199-1CF6-9736-165B-6C091B157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86648"/>
              </p:ext>
            </p:extLst>
          </p:nvPr>
        </p:nvGraphicFramePr>
        <p:xfrm>
          <a:off x="5068891" y="2663688"/>
          <a:ext cx="3208417" cy="3545713"/>
        </p:xfrm>
        <a:graphic>
          <a:graphicData uri="http://schemas.openxmlformats.org/drawingml/2006/table">
            <a:tbl>
              <a:tblPr/>
              <a:tblGrid>
                <a:gridCol w="3208417">
                  <a:extLst>
                    <a:ext uri="{9D8B030D-6E8A-4147-A177-3AD203B41FA5}">
                      <a16:colId xmlns:a16="http://schemas.microsoft.com/office/drawing/2014/main" val="839088774"/>
                    </a:ext>
                  </a:extLst>
                </a:gridCol>
              </a:tblGrid>
              <a:tr h="34382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11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 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,,g,,,b,,,,v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,,g,,,b,,,,v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,,g,,,b,,,,v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,,rrrro,,,,v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,,g,,,o,,,,v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,,g,,,o,,,,v</a:t>
                      </a:r>
                    </a:p>
                    <a:p>
                      <a:pPr marL="0" marR="0" algn="l">
                        <a:lnSpc>
                          <a:spcPct val="107000"/>
                        </a:lnSpc>
                        <a:spcBef>
                          <a:spcPts val="20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effectLst/>
                          <a:latin typeface="Courier New" panose="02070309020205020404" pitchFamily="49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,,g,,,o,,,,v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5597730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70DD60AC-A66C-B42D-4183-C9E937DB5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7153" y="2339024"/>
            <a:ext cx="270869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Braille Text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65027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38398-DAA7-2BCE-76F4-AF36E341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>
                <a:solidFill>
                  <a:schemeClr val="accent1"/>
                </a:solidFill>
              </a:rPr>
              <a:t>Future Possibilities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0948-50A1-2DC8-8408-53BDDAF2B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113" y="2051051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Navigational Improvements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Speedups – async audio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Stereo audio feedback, distance, direction, feedback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More intelligent/automatic scanning</a:t>
            </a:r>
          </a:p>
          <a:p>
            <a:r>
              <a:rPr lang="en-US" sz="2800" dirty="0">
                <a:solidFill>
                  <a:schemeClr val="tx1"/>
                </a:solidFill>
              </a:rPr>
              <a:t>Presentation Improvements</a:t>
            </a:r>
          </a:p>
          <a:p>
            <a:pPr lvl="1"/>
            <a:r>
              <a:rPr lang="en-US" sz="2800" dirty="0">
                <a:solidFill>
                  <a:schemeClr val="tx1"/>
                </a:solidFill>
              </a:rPr>
              <a:t>Real-time scaling region </a:t>
            </a:r>
            <a:r>
              <a:rPr lang="en-US" sz="2800" dirty="0" err="1">
                <a:solidFill>
                  <a:schemeClr val="tx1"/>
                </a:solidFill>
              </a:rPr>
              <a:t>maginification</a:t>
            </a:r>
            <a:r>
              <a:rPr lang="en-US" sz="2800" dirty="0">
                <a:solidFill>
                  <a:schemeClr val="tx1"/>
                </a:solidFill>
              </a:rPr>
              <a:t> / selection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DCC79F-3336-222D-207D-DDBE9A586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CCD2F-A4CE-60DA-E7BA-37B3D06C1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7395C-C96B-C82A-58E2-49E4B31B7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025" name="Picture 1" descr="2">
            <a:extLst>
              <a:ext uri="{FF2B5EF4-FFF2-40B4-BE49-F238E27FC236}">
                <a16:creationId xmlns:a16="http://schemas.microsoft.com/office/drawing/2014/main" id="{E655AFAE-90EF-81F0-845D-A0C543B6A4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33350" cy="219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7817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Goals</a:t>
            </a:r>
          </a:p>
          <a:p>
            <a:pPr lvl="1"/>
            <a:r>
              <a:rPr lang="en-US" sz="3400" i="1" dirty="0"/>
              <a:t>Demonstrate tool</a:t>
            </a:r>
          </a:p>
          <a:p>
            <a:pPr lvl="1"/>
            <a:r>
              <a:rPr lang="en-US" sz="3400" i="1" dirty="0"/>
              <a:t>Graphics Insight</a:t>
            </a:r>
          </a:p>
          <a:p>
            <a:pPr lvl="1"/>
            <a:r>
              <a:rPr lang="en-US" sz="3400" i="1" dirty="0"/>
              <a:t>Raise Awareness</a:t>
            </a:r>
          </a:p>
          <a:p>
            <a:pPr lvl="1"/>
            <a:endParaRPr lang="en-US" sz="3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2526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5892" y="2723014"/>
            <a:ext cx="8596668" cy="2289739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chemeClr val="tx1"/>
                </a:solidFill>
              </a:rPr>
              <a:t>Question and Answer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19916-CD40-456D-ABE3-55F8822671F7}" type="datetime1">
              <a:rPr lang="en-US" smtClean="0"/>
              <a:t>2/10/2023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011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Presentation 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I'm a programmer / teacher</a:t>
            </a:r>
          </a:p>
          <a:p>
            <a:pPr lvl="1"/>
            <a:r>
              <a:rPr lang="en-US" sz="4000" i="1" dirty="0"/>
              <a:t>Pictures – powerful tools</a:t>
            </a:r>
          </a:p>
          <a:p>
            <a:pPr lvl="1"/>
            <a:r>
              <a:rPr lang="en-US" sz="4000" i="1" dirty="0"/>
              <a:t>Blind - limited tool access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635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Viewing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3600" i="1" dirty="0"/>
              <a:t>Programming Tools not geared to the visually impaired</a:t>
            </a:r>
          </a:p>
          <a:p>
            <a:pPr lvl="1"/>
            <a:r>
              <a:rPr lang="en-US" sz="3600" i="1" dirty="0"/>
              <a:t>Tools - expensive/cumbersome</a:t>
            </a:r>
          </a:p>
          <a:p>
            <a:pPr lvl="2"/>
            <a:r>
              <a:rPr lang="en-US" sz="3400" i="1" dirty="0"/>
              <a:t>Expensive, noisy, slow</a:t>
            </a:r>
          </a:p>
          <a:p>
            <a:pPr lvl="3"/>
            <a:r>
              <a:rPr lang="en-US" sz="3200" i="1" dirty="0"/>
              <a:t>Shared, in another room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5107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The Tool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Initial goal: Help beginners learn Programming</a:t>
            </a:r>
          </a:p>
          <a:p>
            <a:pPr lvl="1"/>
            <a:r>
              <a:rPr lang="en-US" sz="4000" i="1" dirty="0"/>
              <a:t>Extended goal: Graphics for Visually Impaired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291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Tool Provides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Braille rendition of simple program graphics</a:t>
            </a:r>
          </a:p>
          <a:p>
            <a:pPr lvl="1"/>
            <a:r>
              <a:rPr lang="en-US" sz="4000" i="1" dirty="0"/>
              <a:t>Graphics output with audio feedback</a:t>
            </a:r>
          </a:p>
          <a:p>
            <a:pPr lvl="1"/>
            <a:endParaRPr lang="en-US" sz="4000" i="1" dirty="0"/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2134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A Non-programming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i="1" dirty="0"/>
              <a:t>Python program</a:t>
            </a:r>
          </a:p>
          <a:p>
            <a:pPr lvl="2"/>
            <a:r>
              <a:rPr lang="en-US" sz="3800" i="1" dirty="0"/>
              <a:t>a wordy nerdy "</a:t>
            </a:r>
            <a:r>
              <a:rPr lang="en-US" sz="3800" i="1" dirty="0">
                <a:solidFill>
                  <a:schemeClr val="accent1"/>
                </a:solidFill>
              </a:rPr>
              <a:t>Etch A Sketch</a:t>
            </a:r>
            <a:r>
              <a:rPr lang="en-US" sz="3800" i="1" dirty="0"/>
              <a:t>" drawing tool</a:t>
            </a:r>
          </a:p>
          <a:p>
            <a:pPr lvl="2"/>
            <a:r>
              <a:rPr lang="en-US" sz="3800" i="1" dirty="0"/>
              <a:t>Drawing Instructions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12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5000"/>
                <a:lumOff val="95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90694-AA7F-451B-A875-1D23D1FDBA32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sz="4400" dirty="0"/>
              <a:t>Simple Program - draw a square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15FD-141E-48C6-A3F1-61C4558CC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857" y="1407381"/>
            <a:ext cx="9835763" cy="4633981"/>
          </a:xfrm>
        </p:spPr>
        <p:txBody>
          <a:bodyPr>
            <a:normAutofit fontScale="62500" lnSpcReduction="20000"/>
          </a:bodyPr>
          <a:lstStyle/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square_loop_colors.py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# Display a multi-color square</a:t>
            </a:r>
          </a:p>
          <a:p>
            <a:pPr marL="457200" lvl="1" indent="0">
              <a:buNone/>
            </a:pPr>
            <a:r>
              <a:rPr lang="en-US" sz="4000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turtle_braille_link import *    # graphics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width(40) 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colors = ["red", "orange", "yellow", "green"]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for clr in colors: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color(clr)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forward(200)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 right(90)</a:t>
            </a:r>
          </a:p>
          <a:p>
            <a:pPr marL="457200" lvl="1" indent="0">
              <a:buNone/>
            </a:pPr>
            <a:r>
              <a:rPr lang="en-US" sz="4000" i="1" dirty="0">
                <a:latin typeface="Courier New" panose="02070309020205020404" pitchFamily="49" charset="0"/>
                <a:cs typeface="Courier New" panose="02070309020205020404" pitchFamily="49" charset="0"/>
              </a:rPr>
              <a:t>done()		        # Complete drawing</a:t>
            </a:r>
          </a:p>
          <a:p>
            <a:pPr marL="457200" lvl="1" indent="0">
              <a:buNone/>
            </a:pPr>
            <a:endParaRPr lang="en-US" sz="40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EE2F-E3E9-437B-AFAE-1E0C5C94A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D04EE-5AD0-4A57-A42E-AE62E411A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1C448-36A8-43E6-A891-6E42F22D1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6560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4">
                <a:lumMod val="20000"/>
                <a:lumOff val="80000"/>
              </a:schemeClr>
            </a:gs>
            <a:gs pos="74000">
              <a:schemeClr val="accent4">
                <a:lumMod val="45000"/>
                <a:lumOff val="55000"/>
              </a:schemeClr>
            </a:gs>
            <a:gs pos="83000">
              <a:schemeClr val="accent4">
                <a:lumMod val="45000"/>
                <a:lumOff val="55000"/>
              </a:schemeClr>
            </a:gs>
            <a:gs pos="100000">
              <a:schemeClr val="accent4">
                <a:lumMod val="30000"/>
                <a:lumOff val="7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6BBC6-583F-C6E8-818A-8FC7C80A7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9980"/>
          </a:xfrm>
        </p:spPr>
        <p:txBody>
          <a:bodyPr/>
          <a:lstStyle/>
          <a:p>
            <a:r>
              <a:rPr lang="en-US" dirty="0"/>
              <a:t>Tool Output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CDF78-4F52-47FB-612E-C5D3EFCC5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7119916-CD40-456D-ABE3-55F8822671F7}" type="datetime1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2/10/2023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7F9B8-F751-0AAB-9710-F8D644BC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raysmith@alum.mit.edu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F70B61-F9D2-C14B-55D6-AF3B8CDB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D22F896-40B5-4ADD-8801-0D06FADFA095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90C226"/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90C226"/>
              </a:solidFill>
              <a:effectLst/>
              <a:uLnTx/>
              <a:uFillTx/>
              <a:latin typeface="Trebuchet MS" panose="020B0603020202020204"/>
              <a:ea typeface="+mn-ea"/>
              <a:cs typeface="+mn-cs"/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D22EBE67-7406-226E-ECB3-B4A4055365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7147" y="2565621"/>
            <a:ext cx="4700753" cy="3943847"/>
          </a:xfr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C8C651-B016-D1F4-78C0-1CABDB2096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369580"/>
            <a:ext cx="3655134" cy="3102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5E6774-15D8-27DC-A945-C59CDD2EC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2447" y="1598213"/>
            <a:ext cx="2714625" cy="2874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60958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12734</TotalTime>
  <Words>832</Words>
  <Application>Microsoft Office PowerPoint</Application>
  <PresentationFormat>Widescreen</PresentationFormat>
  <Paragraphs>202</Paragraphs>
  <Slides>20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Trebuchet MS</vt:lpstr>
      <vt:lpstr>Wingdings 3</vt:lpstr>
      <vt:lpstr>Facet</vt:lpstr>
      <vt:lpstr>Introducing Graphics  to the Visually Impaired One Pixel at a Time</vt:lpstr>
      <vt:lpstr>Introduction</vt:lpstr>
      <vt:lpstr>Presentation Background</vt:lpstr>
      <vt:lpstr>Viewing Problems</vt:lpstr>
      <vt:lpstr>The Tool</vt:lpstr>
      <vt:lpstr>Tool Provides</vt:lpstr>
      <vt:lpstr>A Non-programming view</vt:lpstr>
      <vt:lpstr>Simple Program - draw a square</vt:lpstr>
      <vt:lpstr>Tool Output</vt:lpstr>
      <vt:lpstr>Changes to Braille text</vt:lpstr>
      <vt:lpstr>A Demo – Hopefully Live</vt:lpstr>
      <vt:lpstr>Braille usage steps</vt:lpstr>
      <vt:lpstr>Hope: quick change and quick view</vt:lpstr>
      <vt:lpstr>Audio Feedback – Demo</vt:lpstr>
      <vt:lpstr>Spokes – A More elaborate figure</vt:lpstr>
      <vt:lpstr>Spokes text output</vt:lpstr>
      <vt:lpstr>Spokes – Braille Display</vt:lpstr>
      <vt:lpstr>A Drawing Tool</vt:lpstr>
      <vt:lpstr>Future Possibilities</vt:lpstr>
      <vt:lpstr>Question and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Session #5   Files</dc:title>
  <dc:creator>Charles Smith</dc:creator>
  <cp:lastModifiedBy>Charles Smith</cp:lastModifiedBy>
  <cp:revision>35</cp:revision>
  <dcterms:created xsi:type="dcterms:W3CDTF">2021-08-10T18:56:35Z</dcterms:created>
  <dcterms:modified xsi:type="dcterms:W3CDTF">2023-02-10T20:04:01Z</dcterms:modified>
</cp:coreProperties>
</file>