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52"/>
  </p:notesMasterIdLst>
  <p:handoutMasterIdLst>
    <p:handoutMasterId r:id="rId53"/>
  </p:handoutMasterIdLst>
  <p:sldIdLst>
    <p:sldId id="256" r:id="rId2"/>
    <p:sldId id="270" r:id="rId3"/>
    <p:sldId id="277" r:id="rId4"/>
    <p:sldId id="26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8" r:id="rId13"/>
    <p:sldId id="271" r:id="rId14"/>
    <p:sldId id="272" r:id="rId15"/>
    <p:sldId id="273" r:id="rId16"/>
    <p:sldId id="274" r:id="rId17"/>
    <p:sldId id="275" r:id="rId18"/>
    <p:sldId id="276" r:id="rId19"/>
    <p:sldId id="278" r:id="rId20"/>
    <p:sldId id="280" r:id="rId21"/>
    <p:sldId id="281" r:id="rId22"/>
    <p:sldId id="279" r:id="rId23"/>
    <p:sldId id="282" r:id="rId24"/>
    <p:sldId id="283" r:id="rId25"/>
    <p:sldId id="284" r:id="rId26"/>
    <p:sldId id="285" r:id="rId27"/>
    <p:sldId id="286" r:id="rId28"/>
    <p:sldId id="264" r:id="rId29"/>
    <p:sldId id="265" r:id="rId30"/>
    <p:sldId id="287" r:id="rId31"/>
    <p:sldId id="288" r:id="rId32"/>
    <p:sldId id="266" r:id="rId33"/>
    <p:sldId id="289" r:id="rId34"/>
    <p:sldId id="267" r:id="rId35"/>
    <p:sldId id="290" r:id="rId36"/>
    <p:sldId id="297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57" d="100"/>
          <a:sy n="57" d="100"/>
        </p:scale>
        <p:origin x="62" y="4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8/27/2018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8/27/2018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python’s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IDLE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Look around – Help </a:t>
            </a:r>
            <a:r>
              <a:rPr lang="en-US" sz="3600" dirty="0">
                <a:sym typeface="Wingdings" panose="05000000000000000000" pitchFamily="2" charset="2"/>
              </a:rPr>
              <a:t> Python Docs</a:t>
            </a:r>
            <a:endParaRPr lang="en-US" sz="3600" dirty="0"/>
          </a:p>
          <a:p>
            <a:r>
              <a:rPr lang="en-US" sz="3600" dirty="0"/>
              <a:t>Play with shell 2 + 2, PRESS </a:t>
            </a:r>
            <a:r>
              <a:rPr lang="en-US" sz="3600" b="1" dirty="0"/>
              <a:t>ENTER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</a:t>
            </a:r>
            <a:r>
              <a:rPr lang="en-US" sz="3600" dirty="0" err="1"/>
              <a:t>File</a:t>
            </a:r>
            <a:r>
              <a:rPr lang="en-US" sz="3600" dirty="0"/>
              <a:t>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As… 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 """</a:t>
            </a:r>
          </a:p>
          <a:p>
            <a:pPr marL="800100" lvl="2" indent="0" hangingPunc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35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dirty="0"/>
              <a:t>Set, that is name and initialize variables – </a:t>
            </a:r>
            <a:r>
              <a:rPr lang="en-US" sz="3600" i="1" dirty="0"/>
              <a:t>first</a:t>
            </a:r>
            <a:r>
              <a:rPr lang="en-US" sz="3600" dirty="0"/>
              <a:t>(1), </a:t>
            </a:r>
            <a:r>
              <a:rPr lang="en-US" sz="3600" i="1" dirty="0"/>
              <a:t>last</a:t>
            </a:r>
            <a:r>
              <a:rPr lang="en-US" sz="3600" dirty="0"/>
              <a:t>(13), </a:t>
            </a:r>
            <a:r>
              <a:rPr lang="en-US" sz="3600" i="1" dirty="0"/>
              <a:t>running</a:t>
            </a:r>
            <a:r>
              <a:rPr lang="en-US" sz="3600" dirty="0"/>
              <a:t>(</a:t>
            </a:r>
            <a:r>
              <a:rPr lang="en-US" sz="3600" i="1" dirty="0"/>
              <a:t>first</a:t>
            </a:r>
            <a:r>
              <a:rPr lang="en-US" sz="3600" dirty="0"/>
              <a:t>,…,</a:t>
            </a:r>
            <a:r>
              <a:rPr lang="en-US" sz="3600" i="1" dirty="0"/>
              <a:t>last</a:t>
            </a:r>
            <a:r>
              <a:rPr lang="en-US" sz="3600" dirty="0"/>
              <a:t>)</a:t>
            </a:r>
          </a:p>
          <a:p>
            <a:r>
              <a:rPr lang="en-US" sz="3600" dirty="0"/>
              <a:t>Use “while”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</a:t>
            </a:r>
            <a:r>
              <a:rPr lang="en-US" sz="3600" dirty="0" err="1"/>
              <a:t>nval</a:t>
            </a:r>
            <a:r>
              <a:rPr lang="en-US" sz="3600" dirty="0"/>
              <a:t>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</a:t>
            </a:r>
            <a:r>
              <a:rPr lang="en-US" sz="3600" dirty="0" err="1"/>
              <a:t>nval</a:t>
            </a:r>
            <a:r>
              <a:rPr lang="en-US" sz="3600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Just get user input</a:t>
            </a:r>
          </a:p>
          <a:p>
            <a:pPr marL="400050" lvl="1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nval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int(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dirty="0"/>
              <a:t>New file name = “timestableN.py” </a:t>
            </a:r>
          </a:p>
          <a:p>
            <a:r>
              <a:rPr lang="en-US" sz="3600" dirty="0"/>
              <a:t>Replace “13” with variable “</a:t>
            </a:r>
            <a:r>
              <a:rPr lang="en-US" sz="3600" dirty="0" err="1"/>
              <a:t>nval</a:t>
            </a:r>
            <a:r>
              <a:rPr lang="en-US" sz="3600" dirty="0"/>
              <a:t>”</a:t>
            </a:r>
          </a:p>
          <a:p>
            <a:r>
              <a:rPr lang="en-US" sz="3600" dirty="0"/>
              <a:t>Use </a:t>
            </a:r>
            <a:r>
              <a:rPr lang="en-US" sz="3600" dirty="0" err="1"/>
              <a:t>inp</a:t>
            </a:r>
            <a:r>
              <a:rPr lang="en-US" sz="3600" dirty="0"/>
              <a:t> = input("Enter mult:")</a:t>
            </a:r>
          </a:p>
          <a:p>
            <a:r>
              <a:rPr lang="en-US" sz="3600" dirty="0"/>
              <a:t>Use </a:t>
            </a:r>
            <a:r>
              <a:rPr lang="en-US" sz="3600" dirty="0" err="1"/>
              <a:t>nval</a:t>
            </a:r>
            <a:r>
              <a:rPr lang="en-US" sz="3600" dirty="0"/>
              <a:t> = int(</a:t>
            </a:r>
            <a:r>
              <a:rPr lang="en-US" sz="3600" dirty="0" err="1"/>
              <a:t>inp</a:t>
            </a:r>
            <a:r>
              <a:rPr lang="en-US" sz="36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</a:t>
            </a:r>
            <a:r>
              <a:rPr lang="en-US" i="1" dirty="0" err="1"/>
              <a:t>NxN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Big Bang with Doable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</a:t>
            </a:r>
            <a:r>
              <a:rPr lang="en-US" sz="2800" dirty="0" err="1"/>
              <a:t>zA</a:t>
            </a:r>
            <a:r>
              <a:rPr lang="en-US" sz="2800" dirty="0"/>
              <a:t>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</a:t>
            </a:r>
            <a:r>
              <a:rPr lang="en-US" sz="2800" dirty="0" err="1"/>
              <a:t>ray,smith</a:t>
            </a:r>
            <a:r>
              <a:rPr lang="en-US" sz="2800" dirty="0"/>
              <a:t>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5100" b="1" dirty="0"/>
              <a:t>A statement is on ONE line</a:t>
            </a:r>
          </a:p>
          <a:p>
            <a:r>
              <a:rPr lang="en-US" sz="5100" dirty="0"/>
              <a:t>YES:</a:t>
            </a:r>
          </a:p>
          <a:p>
            <a:pPr marL="45720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5100" dirty="0"/>
              <a:t>NO:</a:t>
            </a:r>
          </a:p>
          <a:p>
            <a:pPr marL="40005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2</a:t>
            </a:r>
          </a:p>
          <a:p>
            <a:pPr lvl="0"/>
            <a:r>
              <a:rPr lang="en-US" sz="5100" b="1" dirty="0"/>
              <a:t>Parenthesized</a:t>
            </a:r>
            <a:r>
              <a:rPr lang="en-US" sz="5100" dirty="0"/>
              <a:t> grouping may be on multiple lines</a:t>
            </a:r>
          </a:p>
          <a:p>
            <a:pPr marL="457200" indent="-457200"/>
            <a:r>
              <a:rPr lang="en-US" sz="51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</a:p>
          <a:p>
            <a:pPr marL="400050" lvl="1" indent="0">
              <a:buNone/>
            </a:pPr>
            <a:r>
              <a:rPr lang="en-US" sz="5100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rules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5100" dirty="0"/>
              <a:t>Body – what the actions are</a:t>
            </a:r>
          </a:p>
          <a:p>
            <a:pPr lvl="2"/>
            <a:r>
              <a:rPr lang="en-US" sz="5100" dirty="0"/>
              <a:t>Regular code</a:t>
            </a:r>
          </a:p>
          <a:p>
            <a:pPr lvl="1"/>
            <a:r>
              <a:rPr lang="en-US" sz="51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hangingPunct="0"/>
            <a:r>
              <a:rPr lang="en-US" sz="14400" b="1" dirty="0"/>
              <a:t>def</a:t>
            </a:r>
            <a:r>
              <a:rPr lang="en-US" sz="14400" dirty="0"/>
              <a:t> add2</a:t>
            </a:r>
            <a:r>
              <a:rPr lang="en-US" sz="14400" b="1" dirty="0"/>
              <a:t>(</a:t>
            </a:r>
            <a:r>
              <a:rPr lang="en-US" sz="14400" dirty="0"/>
              <a:t>value1, value2</a:t>
            </a:r>
            <a:r>
              <a:rPr lang="en-US" sz="14400" b="1" dirty="0"/>
              <a:t>):</a:t>
            </a:r>
            <a:endParaRPr lang="en-US" sz="14400" dirty="0"/>
          </a:p>
          <a:p>
            <a:pPr hangingPunct="0"/>
            <a:r>
              <a:rPr lang="en-US" sz="14400" dirty="0"/>
              <a:t>	sum = value1 + value2</a:t>
            </a:r>
          </a:p>
          <a:p>
            <a:pPr hangingPunct="0"/>
            <a:r>
              <a:rPr lang="en-US" sz="14400" dirty="0"/>
              <a:t>	return sum</a:t>
            </a:r>
          </a:p>
          <a:p>
            <a:endParaRPr lang="en-US" sz="14400" dirty="0"/>
          </a:p>
          <a:p>
            <a:r>
              <a:rPr lang="en-US" sz="14400" dirty="0"/>
              <a:t>sum1 = add2(1,2)		# sum1 gets 1+2</a:t>
            </a:r>
          </a:p>
          <a:p>
            <a:r>
              <a:rPr lang="en-US" sz="14400" dirty="0"/>
              <a:t>sum2 = add2(3,4)		# 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Names help understanding</a:t>
            </a:r>
          </a:p>
          <a:p>
            <a:pPr marL="800100" lvl="2" indent="0">
              <a:buNone/>
            </a:pPr>
            <a:r>
              <a:rPr lang="en-US" sz="3200" dirty="0" err="1"/>
              <a:t>myfun</a:t>
            </a:r>
            <a:r>
              <a:rPr lang="en-US" sz="3200" dirty="0"/>
              <a:t>(key1=2, key2=7)</a:t>
            </a:r>
          </a:p>
          <a:p>
            <a:pPr marL="800100" lvl="2" indent="0">
              <a:buNone/>
            </a:pPr>
            <a:r>
              <a:rPr lang="en-US" sz="3200" dirty="0" err="1"/>
              <a:t>myfun</a:t>
            </a:r>
            <a:r>
              <a:rPr lang="en-US" sz="3200" dirty="0"/>
              <a:t>(key1=4)		# use default for key2</a:t>
            </a:r>
          </a:p>
          <a:p>
            <a:pPr marL="800100" lvl="2" indent="0">
              <a:buNone/>
            </a:pPr>
            <a:r>
              <a:rPr lang="en-US" sz="3200" dirty="0" err="1"/>
              <a:t>myfun</a:t>
            </a:r>
            <a:r>
              <a:rPr lang="en-US" sz="3200" dirty="0"/>
              <a:t>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200" b="1" dirty="0"/>
              <a:t>def</a:t>
            </a:r>
            <a:r>
              <a:rPr lang="en-US" sz="3200" dirty="0"/>
              <a:t> </a:t>
            </a:r>
            <a:r>
              <a:rPr lang="en-US" sz="3200" dirty="0" err="1"/>
              <a:t>myfun</a:t>
            </a:r>
            <a:r>
              <a:rPr lang="en-US" sz="3200" dirty="0"/>
              <a:t>(key1=None, key2=7)</a:t>
            </a:r>
          </a:p>
          <a:p>
            <a:pPr marL="1257300" lvl="3" indent="0">
              <a:buNone/>
            </a:pPr>
            <a:r>
              <a:rPr lang="en-US" sz="3000" dirty="0"/>
              <a:t>if key1 is None:</a:t>
            </a:r>
          </a:p>
          <a:p>
            <a:pPr marL="1714500" lvl="4" indent="0">
              <a:buNone/>
            </a:pPr>
            <a:r>
              <a:rPr lang="en-US" sz="3000" dirty="0"/>
              <a:t>key1 = 5		# key1 not present</a:t>
            </a:r>
          </a:p>
          <a:p>
            <a:pPr marL="1257300" lvl="3" indent="0">
              <a:buNone/>
            </a:pPr>
            <a:r>
              <a:rPr lang="en-US" sz="3000" dirty="0"/>
              <a:t>Return key1 +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8/27/2018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4586</TotalTime>
  <Words>2531</Words>
  <Application>Microsoft Office PowerPoint</Application>
  <PresentationFormat>Widescreen</PresentationFormat>
  <Paragraphs>569</Paragraphs>
  <Slides>50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Courier New</vt:lpstr>
      <vt:lpstr>Trebuchet MS</vt:lpstr>
      <vt:lpstr>Wingdings</vt:lpstr>
      <vt:lpstr>Wingdings 3</vt:lpstr>
      <vt:lpstr>Facet</vt:lpstr>
      <vt:lpstr>Introduction to Programming Using Python </vt:lpstr>
      <vt:lpstr>Objectives</vt:lpstr>
      <vt:lpstr>Instructor – Ray Smith raysmith@alum.mit.edu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python’s IDLE</vt:lpstr>
      <vt:lpstr>IDLE – Lots of Nice STUFF</vt:lpstr>
      <vt:lpstr>Download Python</vt:lpstr>
      <vt:lpstr>IDLE – continued</vt:lpstr>
      <vt:lpstr>IDLE – continued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</vt:lpstr>
      <vt:lpstr>Functions – Keyword parameters</vt:lpstr>
      <vt:lpstr>Functions – Keyword parameters -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86</cp:revision>
  <dcterms:created xsi:type="dcterms:W3CDTF">2018-08-14T15:38:09Z</dcterms:created>
  <dcterms:modified xsi:type="dcterms:W3CDTF">2018-08-28T00:13:00Z</dcterms:modified>
</cp:coreProperties>
</file>