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70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8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36" y="6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Teaching</a:t>
            </a:r>
            <a:r>
              <a:rPr lang="en-US" dirty="0"/>
              <a:t> Introduction to Programming </a:t>
            </a:r>
            <a:r>
              <a:rPr lang="en-US" sz="4000" dirty="0"/>
              <a:t>Using Python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B21E-EE1A-4809-9EF6-5E1A5EFE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Environment – python’s 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FD97-3043-4C54-AD5C-42FC960C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u="sng" dirty="0">
                <a:hlinkClick r:id="rId2"/>
              </a:rPr>
              <a:t>https://www.python.org</a:t>
            </a:r>
            <a:endParaRPr lang="en-US" sz="3600" u="sng" dirty="0"/>
          </a:p>
          <a:p>
            <a:r>
              <a:rPr lang="en-US" sz="3600" u="sng" dirty="0"/>
              <a:t>Download latest python 3.7.0</a:t>
            </a:r>
          </a:p>
          <a:p>
            <a:r>
              <a:rPr lang="en-US" sz="3600" u="sng" dirty="0"/>
              <a:t>Python shell</a:t>
            </a:r>
          </a:p>
          <a:p>
            <a:r>
              <a:rPr lang="en-US" sz="3600" u="sng" dirty="0"/>
              <a:t>Documentation</a:t>
            </a:r>
          </a:p>
          <a:p>
            <a:r>
              <a:rPr lang="en-US" sz="3600" u="sng" dirty="0"/>
              <a:t>IDE  - editor,  execution, debugger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9719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F725-DB63-4B0D-8E36-BE3FE261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01126"/>
          </a:xfrm>
        </p:spPr>
        <p:txBody>
          <a:bodyPr>
            <a:normAutofit/>
          </a:bodyPr>
          <a:lstStyle/>
          <a:p>
            <a:r>
              <a:rPr lang="en-US" sz="2800" dirty="0"/>
              <a:t>IDLE – Lots of Nice STUFF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4E331B-21A7-4BE4-A9C4-6423BB652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261" y="411480"/>
            <a:ext cx="10110150" cy="626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184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Program We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900" dirty="0"/>
              <a:t>I’m thinking of a number …</a:t>
            </a:r>
          </a:p>
          <a:p>
            <a:pPr lvl="2"/>
            <a:r>
              <a:rPr lang="en-US" sz="3900" dirty="0"/>
              <a:t>Simplification sometimes helps the user</a:t>
            </a:r>
          </a:p>
          <a:p>
            <a:pPr lvl="2"/>
            <a:r>
              <a:rPr lang="en-US" sz="3900" dirty="0"/>
              <a:t>Accept number and tell if greater, less, equal</a:t>
            </a:r>
          </a:p>
          <a:p>
            <a:pPr lvl="2"/>
            <a:r>
              <a:rPr lang="en-US" sz="3900" dirty="0"/>
              <a:t>Iteration allows us to learn and test along the way</a:t>
            </a:r>
          </a:p>
          <a:p>
            <a:pPr lvl="2"/>
            <a:endParaRPr lang="en-US" sz="39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29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B0D4-DE04-448F-BC0A-83C6A34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68630"/>
            <a:ext cx="9905998" cy="594360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Program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3C98C0-BD4E-41B9-85A1-4B56EB4D2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" y="982980"/>
            <a:ext cx="1141857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31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09C7-F731-4614-B275-F460BC9D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Iteration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E3904B-0EB9-4A58-85A9-47D961AFA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16" y="1552258"/>
            <a:ext cx="5316234" cy="3541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FB9E1-AC1B-41A1-88E0-D6B4C531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812" y="1209675"/>
            <a:ext cx="8486775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97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087B-94C9-44C2-906A-65C39D9A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8590"/>
            <a:ext cx="9905998" cy="731520"/>
          </a:xfrm>
        </p:spPr>
        <p:txBody>
          <a:bodyPr/>
          <a:lstStyle/>
          <a:p>
            <a:r>
              <a:rPr lang="en-US" dirty="0"/>
              <a:t>Second Iteration – Just a bit More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77BCF4-65F1-4C89-A989-40C6080BE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559" y="993371"/>
            <a:ext cx="11235690" cy="593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1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Provide some understanding of programming to non-programmers</a:t>
            </a:r>
          </a:p>
          <a:p>
            <a:r>
              <a:rPr lang="en-US" sz="3600" dirty="0"/>
              <a:t>Present operations and methods used by programmers</a:t>
            </a:r>
          </a:p>
          <a:p>
            <a:r>
              <a:rPr lang="en-US" sz="3600" dirty="0"/>
              <a:t> Enable and energize new programmers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is Telling the Computer What You Want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programing language, PYTHON,  contains the rules</a:t>
            </a:r>
          </a:p>
          <a:p>
            <a:r>
              <a:rPr lang="en-US" sz="3600" dirty="0"/>
              <a:t>Python is popular, powerful, and </a:t>
            </a:r>
            <a:r>
              <a:rPr lang="en-US" sz="3600" i="1" dirty="0"/>
              <a:t>EASY</a:t>
            </a:r>
          </a:p>
          <a:p>
            <a:r>
              <a:rPr lang="en-US" sz="3600" i="1" dirty="0"/>
              <a:t>Like most human languages, you don’t have to know all to get things done</a:t>
            </a:r>
          </a:p>
        </p:txBody>
      </p:sp>
    </p:spTree>
    <p:extLst>
      <p:ext uri="{BB962C8B-B14F-4D97-AF65-F5344CB8AC3E}">
        <p14:creationId xmlns:p14="http://schemas.microsoft.com/office/powerpoint/2010/main" val="3942536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8C5-A4F7-4F84-AF1C-EAF09CC9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= VERY Obedient Servant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9AD-AD77-482D-B808-F5B4456E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Car Example</a:t>
            </a:r>
          </a:p>
          <a:p>
            <a:pPr lvl="1"/>
            <a:r>
              <a:rPr lang="en-US" sz="3600" dirty="0"/>
              <a:t>Most cars are alike</a:t>
            </a:r>
          </a:p>
          <a:p>
            <a:pPr lvl="1"/>
            <a:r>
              <a:rPr lang="en-US" sz="3600" dirty="0"/>
              <a:t>Does exactly what you tell it – hopefully what you want</a:t>
            </a:r>
          </a:p>
          <a:p>
            <a:pPr lvl="1"/>
            <a:r>
              <a:rPr lang="en-US" sz="3600" dirty="0"/>
              <a:t>Same response every time – </a:t>
            </a:r>
            <a:r>
              <a:rPr lang="en-US" sz="4300" b="1" dirty="0"/>
              <a:t>almost</a:t>
            </a:r>
            <a:r>
              <a:rPr lang="en-US" sz="3600" dirty="0"/>
              <a:t> – e.g. forward / backward</a:t>
            </a:r>
          </a:p>
          <a:p>
            <a:pPr lvl="1"/>
            <a:r>
              <a:rPr lang="en-US" sz="3600" dirty="0"/>
              <a:t>Car gets the blame…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3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494-DAE1-47A7-9837-F8A418F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 activities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03CF-F147-4DB6-99F2-7127B552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Abstract / Indirect</a:t>
            </a:r>
          </a:p>
          <a:p>
            <a:pPr lvl="1"/>
            <a:r>
              <a:rPr lang="en-US" sz="3600" dirty="0"/>
              <a:t>Cooking recipes</a:t>
            </a:r>
          </a:p>
          <a:p>
            <a:pPr lvl="1"/>
            <a:r>
              <a:rPr lang="en-US" sz="3600" dirty="0"/>
              <a:t>Travel directions</a:t>
            </a:r>
          </a:p>
          <a:p>
            <a:pPr lvl="1"/>
            <a:r>
              <a:rPr lang="en-US" sz="3600" dirty="0"/>
              <a:t>Assembly instructions</a:t>
            </a:r>
          </a:p>
          <a:p>
            <a:pPr lvl="0"/>
            <a:r>
              <a:rPr lang="en-US" sz="3600" dirty="0"/>
              <a:t>Physical – What you see is what you get</a:t>
            </a:r>
          </a:p>
          <a:p>
            <a:pPr lvl="2"/>
            <a:r>
              <a:rPr lang="en-US" sz="3600" dirty="0"/>
              <a:t>Construction - Roads, Buildings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0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F5B-24B3-49EA-B8F3-8979F8D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FAD7-6B06-4A90-832C-C317A0E2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Build once – use many times</a:t>
            </a:r>
          </a:p>
          <a:p>
            <a:pPr lvl="2"/>
            <a:r>
              <a:rPr lang="en-US" sz="3600" dirty="0"/>
              <a:t>Builder and user(s) often different</a:t>
            </a:r>
          </a:p>
          <a:p>
            <a:pPr lvl="2"/>
            <a:r>
              <a:rPr lang="en-US" sz="3600" dirty="0"/>
              <a:t>Building errors show up many times</a:t>
            </a:r>
          </a:p>
          <a:p>
            <a:pPr lvl="2"/>
            <a:r>
              <a:rPr lang="en-US" sz="3600" dirty="0"/>
              <a:t>Building errors don't always show up immediately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3314-4115-4B31-B8BF-2535E6D3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so like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D425-4B72-4FE5-B557-8FA06461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600" dirty="0"/>
              <a:t>Physical materials</a:t>
            </a:r>
          </a:p>
          <a:p>
            <a:pPr lvl="2"/>
            <a:r>
              <a:rPr lang="en-US" sz="3600" dirty="0"/>
              <a:t>Hard to copy</a:t>
            </a:r>
          </a:p>
          <a:p>
            <a:pPr lvl="2"/>
            <a:r>
              <a:rPr lang="en-US" sz="3600" dirty="0"/>
              <a:t>Hard to manipulate</a:t>
            </a:r>
          </a:p>
          <a:p>
            <a:pPr lvl="2"/>
            <a:r>
              <a:rPr lang="en-US" sz="3600" dirty="0"/>
              <a:t>Easy to see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9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2256-9C7A-41DB-AA96-B0B30A32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Easy – </a:t>
            </a:r>
            <a:r>
              <a:rPr lang="en-US" sz="2800" dirty="0"/>
              <a:t>Because No so physical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3B90-88CF-4187-9FA4-465B5108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Creation / copying / moving is a snap</a:t>
            </a:r>
          </a:p>
          <a:p>
            <a:pPr lvl="1"/>
            <a:r>
              <a:rPr lang="en-US" sz="3600" dirty="0"/>
              <a:t>Things don't wear out – works today, tomorrow, forever</a:t>
            </a:r>
          </a:p>
          <a:p>
            <a:pPr lvl="1"/>
            <a:r>
              <a:rPr lang="en-US" sz="3600" dirty="0"/>
              <a:t>Easy to change</a:t>
            </a:r>
          </a:p>
          <a:p>
            <a:pPr lvl="1"/>
            <a:r>
              <a:rPr lang="en-US" sz="3600" dirty="0"/>
              <a:t>Working on new one, while the old one is running</a:t>
            </a:r>
          </a:p>
        </p:txBody>
      </p:sp>
    </p:spTree>
    <p:extLst>
      <p:ext uri="{BB962C8B-B14F-4D97-AF65-F5344CB8AC3E}">
        <p14:creationId xmlns:p14="http://schemas.microsoft.com/office/powerpoint/2010/main" val="4152602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Not Easy – </a:t>
            </a:r>
            <a:r>
              <a:rPr lang="en-US" sz="2800" dirty="0"/>
              <a:t>because No so 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Can't "see" it</a:t>
            </a:r>
          </a:p>
          <a:p>
            <a:pPr lvl="0"/>
            <a:r>
              <a:rPr lang="en-US" sz="3600" dirty="0"/>
              <a:t>Everything is connected – unexpected consequences</a:t>
            </a:r>
          </a:p>
          <a:p>
            <a:r>
              <a:rPr lang="en-US" sz="3600" dirty="0"/>
              <a:t>Often not easy to tell how close to done</a:t>
            </a:r>
          </a:p>
        </p:txBody>
      </p:sp>
    </p:spTree>
    <p:extLst>
      <p:ext uri="{BB962C8B-B14F-4D97-AF65-F5344CB8AC3E}">
        <p14:creationId xmlns:p14="http://schemas.microsoft.com/office/powerpoint/2010/main" val="8757085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240</TotalTime>
  <Words>328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Teaching Introduction to Programming Using Python </vt:lpstr>
      <vt:lpstr>Objectives</vt:lpstr>
      <vt:lpstr>Programming is Telling the Computer What You Want done</vt:lpstr>
      <vt:lpstr>Computer = VERY Obedient Servant</vt:lpstr>
      <vt:lpstr>Similar activities </vt:lpstr>
      <vt:lpstr>Like Computer Programming</vt:lpstr>
      <vt:lpstr>Not so like Computer Programming</vt:lpstr>
      <vt:lpstr>What's Easy – Because No so physical </vt:lpstr>
      <vt:lpstr>What's Not Easy – because No so physical</vt:lpstr>
      <vt:lpstr>Learning Environment – python’s IDLE</vt:lpstr>
      <vt:lpstr>IDLE – Lots of Nice STUFF</vt:lpstr>
      <vt:lpstr>A Program We Can do</vt:lpstr>
      <vt:lpstr>Working Program</vt:lpstr>
      <vt:lpstr>The First Iteration</vt:lpstr>
      <vt:lpstr>Second Iteration – Just a bit 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 </dc:title>
  <dc:creator>Charles Smith</dc:creator>
  <cp:lastModifiedBy>Charles Smith</cp:lastModifiedBy>
  <cp:revision>20</cp:revision>
  <dcterms:created xsi:type="dcterms:W3CDTF">2018-08-14T15:38:09Z</dcterms:created>
  <dcterms:modified xsi:type="dcterms:W3CDTF">2018-08-15T15:13:35Z</dcterms:modified>
</cp:coreProperties>
</file>