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776" r:id="rId3"/>
    <p:sldMasterId id="2147483860" r:id="rId4"/>
  </p:sldMasterIdLst>
  <p:notesMasterIdLst>
    <p:notesMasterId r:id="rId45"/>
  </p:notesMasterIdLst>
  <p:handoutMasterIdLst>
    <p:handoutMasterId r:id="rId46"/>
  </p:handoutMasterIdLst>
  <p:sldIdLst>
    <p:sldId id="256" r:id="rId5"/>
    <p:sldId id="355" r:id="rId6"/>
    <p:sldId id="277" r:id="rId7"/>
    <p:sldId id="270" r:id="rId8"/>
    <p:sldId id="356" r:id="rId9"/>
    <p:sldId id="269" r:id="rId10"/>
    <p:sldId id="404" r:id="rId11"/>
    <p:sldId id="374" r:id="rId12"/>
    <p:sldId id="381" r:id="rId13"/>
    <p:sldId id="401" r:id="rId14"/>
    <p:sldId id="373" r:id="rId15"/>
    <p:sldId id="409" r:id="rId16"/>
    <p:sldId id="410" r:id="rId17"/>
    <p:sldId id="405" r:id="rId18"/>
    <p:sldId id="406" r:id="rId19"/>
    <p:sldId id="407" r:id="rId20"/>
    <p:sldId id="408" r:id="rId21"/>
    <p:sldId id="411" r:id="rId22"/>
    <p:sldId id="413" r:id="rId23"/>
    <p:sldId id="412" r:id="rId24"/>
    <p:sldId id="415" r:id="rId25"/>
    <p:sldId id="414" r:id="rId26"/>
    <p:sldId id="416" r:id="rId27"/>
    <p:sldId id="417" r:id="rId28"/>
    <p:sldId id="419" r:id="rId29"/>
    <p:sldId id="420" r:id="rId30"/>
    <p:sldId id="418" r:id="rId31"/>
    <p:sldId id="362" r:id="rId32"/>
    <p:sldId id="364" r:id="rId33"/>
    <p:sldId id="395" r:id="rId34"/>
    <p:sldId id="370" r:id="rId35"/>
    <p:sldId id="264" r:id="rId36"/>
    <p:sldId id="397" r:id="rId37"/>
    <p:sldId id="372" r:id="rId38"/>
    <p:sldId id="421" r:id="rId39"/>
    <p:sldId id="287" r:id="rId40"/>
    <p:sldId id="288" r:id="rId41"/>
    <p:sldId id="266" r:id="rId42"/>
    <p:sldId id="371" r:id="rId43"/>
    <p:sldId id="403" r:id="rId44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72" d="100"/>
          <a:sy n="72" d="100"/>
        </p:scale>
        <p:origin x="68" y="768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72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3/2/2022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30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quick look.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740-933A-424A-A61E-119D7ACD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2C8F-7B4A-4039-9F84-0074ED32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E73F-0603-4090-9439-ED5DB3B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84E-C559-464F-82DE-20F868F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1AE-DC94-401C-9644-4792BE5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12-2D31-47D8-979D-CE0E409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314-A617-4931-B621-6C8938FE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0338-BBE0-4472-9CB2-94CCD12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C7-3254-4985-897B-27E8859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316A-E5FF-4D3D-9C86-F22A7A14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D-4493-428A-A9AC-737CC73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F933-6916-41A7-824E-787D59C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092E-6A17-4BEA-8854-61372EC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4348-4F14-4287-8ED9-D0D65205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E1F5-9FAD-4C01-9508-5BD0B7F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A8DA-8B96-442E-8B2C-3333882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5E1C-498B-4CDB-9B0C-96515FD7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2F91-41F6-462B-89B4-19ED927E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8E0E-4F3C-4552-9484-D66E52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4947-C7ED-4BCB-8FE7-18DA36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262-C12B-4CC9-ABB4-0EB2FE1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FEF-A124-4EA9-B796-B8A88AF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1B1-59CF-4D0E-BFD2-ED732506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E1B-8E91-4A9A-AEC8-21A14E45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62C6-B31E-409B-8207-209BC67DE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E3D3-0CCD-488C-B984-6881FC06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658-5432-4720-83CF-AF9142B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E27C-23B8-47E3-B197-0230A07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2ECE-1564-4172-A4EB-F0FF2F8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224-7D8D-4AE3-8430-0482C8B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6AB70-9C98-4D13-B298-39154F9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9E31-7CF1-4CFD-AC8D-C4DEAB3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E80-04E1-4FEF-89B1-9099635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C493-26EA-43A1-84CC-BA9B61D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5D8-98F4-4698-BBF8-8213103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5A0F-FF90-43DC-8A27-6D17159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9EF-218A-4803-9924-35D7F74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982-CE1E-4C8D-8555-D16FE13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D99-3C2D-4B10-9509-0821A943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875-2EF7-4581-B058-48C6544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6ACB-EB5D-40A7-8682-F225234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3953-EE79-47DC-8F35-0BAE85CC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0B-C698-4938-84DF-E5534609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D640-665E-48F9-B59D-F8A840C1C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9E67-37B0-433F-846E-A65089B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E856-0C01-4B54-939F-75B7770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F4DB-FE78-48C9-BAB6-E5D5B25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021-3CE5-4D4F-A7C1-825500F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3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FC-7EBC-4B0C-9188-D4845A3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DF23-08F6-404A-8A9F-7636BA48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64E-4733-4FFE-9DBA-1A9BA3A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968C-4F61-4F4B-8582-8B91CB5F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C60-DB2A-446F-8E21-48F9A6F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DD37D-6B2E-4207-880D-B097C93D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3632-25DB-490D-990C-B014CD83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237-CE97-4C75-A922-A7F1D26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D5E8-C847-44A5-B312-CD9DAA5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C391-06C3-4660-8953-A9ADAF5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D85F-7C03-4279-91E8-CF7CC74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621-2C07-4CFB-81E2-841EF44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BC5C-ABA8-4DF7-A7B9-33FE23DC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006-E043-4AF0-AE47-324392FA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49B-2DF1-4E7B-94A0-40F81141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/Introduction…/presentation/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Class_1…/samples/hello_world.py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/Introduction…/presentation/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	Class_1…/samples/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return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/>
          <a:lstStyle/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chemeClr val="accent4"/>
                </a:solidFill>
              </a:rPr>
              <a:t>disregard to end of line as a comment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left to right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"""</a:t>
            </a:r>
            <a:r>
              <a:rPr lang="en-US" sz="3400" dirty="0">
                <a:solidFill>
                  <a:schemeClr val="accent2"/>
                </a:solidFill>
              </a:rPr>
              <a:t>Starts a possibly multi-line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this triple single quote</a:t>
            </a:r>
            <a:r>
              <a:rPr lang="en-US" sz="3400" b="1" dirty="0"/>
              <a:t>'''</a:t>
            </a:r>
          </a:p>
          <a:p>
            <a:pPr lvl="1"/>
            <a:r>
              <a:rPr lang="en-US" sz="3400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single limited to ONE line</a:t>
            </a:r>
            <a:r>
              <a:rPr lang="en-US" sz="3400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dirty="0">
                <a:solidFill>
                  <a:schemeClr val="accent2"/>
                </a:solidFill>
              </a:rPr>
              <a:t>single 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dirty="0"/>
              <a:t>indented: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same level</a:t>
            </a:r>
          </a:p>
          <a:p>
            <a:pPr marL="1314450" lvl="3" indent="0">
              <a:buNone/>
            </a:pPr>
            <a:r>
              <a:rPr lang="en-US" sz="3000" dirty="0"/>
              <a:t>are executed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place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 err="1"/>
              <a:t>min_value</a:t>
            </a:r>
            <a:r>
              <a:rPr lang="en-US" sz="3000" i="1" dirty="0"/>
              <a:t> = 10</a:t>
            </a:r>
          </a:p>
          <a:p>
            <a:pPr marL="1371600" lvl="3" indent="0">
              <a:buNone/>
            </a:pPr>
            <a:r>
              <a:rPr lang="en-US" sz="3000" i="1" dirty="0" err="1"/>
              <a:t>max_value</a:t>
            </a:r>
            <a:r>
              <a:rPr lang="en-US" sz="3000" i="1" dirty="0"/>
              <a:t> = </a:t>
            </a:r>
            <a:r>
              <a:rPr lang="en-US" sz="3000" i="1" dirty="0" err="1"/>
              <a:t>min_value</a:t>
            </a:r>
            <a:r>
              <a:rPr lang="en-US" sz="3000" i="1" dirty="0"/>
              <a:t>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r>
              <a:rPr lang="en-US" dirty="0"/>
              <a:t>see …Intro…/exercises/*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while</a:t>
            </a:r>
            <a:r>
              <a:rPr lang="en-US" sz="2400" dirty="0"/>
              <a:t> – exercises/</a:t>
            </a:r>
            <a:r>
              <a:rPr lang="en-US" sz="2400" dirty="0" err="1"/>
              <a:t>while_statement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while_1.py, while_nested_simple.py, while_nested.py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for</a:t>
            </a:r>
            <a:r>
              <a:rPr lang="en-US" sz="2400" dirty="0"/>
              <a:t> – exercises/</a:t>
            </a:r>
            <a:r>
              <a:rPr lang="en-US" sz="2400" dirty="0" err="1"/>
              <a:t>for_statement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for_1.py, for_2.py, for_3.py</a:t>
            </a:r>
          </a:p>
          <a:p>
            <a:pPr lvl="1"/>
            <a:r>
              <a:rPr lang="en-US" sz="2200" dirty="0"/>
              <a:t>for_range_beg_end.py, for_range_beg_end_by.py</a:t>
            </a:r>
          </a:p>
          <a:p>
            <a:r>
              <a:rPr lang="en-US" sz="2400" dirty="0"/>
              <a:t>List – exercises/lists</a:t>
            </a:r>
          </a:p>
          <a:p>
            <a:pPr lvl="1"/>
            <a:r>
              <a:rPr lang="en-US" sz="2200" dirty="0"/>
              <a:t>colors.py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used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Blazing Introduction Part 2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SO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3100" b="1" dirty="0"/>
              <a:t>Dictionaries.</a:t>
            </a:r>
            <a:r>
              <a:rPr lang="en-US" sz="2700" b="1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Program loops:</a:t>
            </a:r>
          </a:p>
          <a:p>
            <a:pPr lvl="3"/>
            <a:r>
              <a:rPr lang="en-US" sz="3700" dirty="0"/>
              <a:t>Player guesses</a:t>
            </a:r>
          </a:p>
          <a:p>
            <a:pPr lvl="3"/>
            <a:r>
              <a:rPr lang="en-US" sz="37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D0E-68EA-49C5-894B-97B4A123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– 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201-8F6C-462B-896E-346551A7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exercises/</a:t>
            </a:r>
            <a:r>
              <a:rPr lang="en-US" sz="2800" dirty="0" err="1"/>
              <a:t>twenty_questions_dev</a:t>
            </a:r>
            <a:r>
              <a:rPr lang="en-US" sz="2800" dirty="0"/>
              <a:t>/</a:t>
            </a:r>
          </a:p>
          <a:p>
            <a:pPr lvl="1"/>
            <a:r>
              <a:rPr lang="en-US" sz="3200" dirty="0"/>
              <a:t>iteration_1.py – loop prompting user</a:t>
            </a:r>
          </a:p>
          <a:p>
            <a:pPr lvl="1"/>
            <a:r>
              <a:rPr lang="en-US" sz="3200" dirty="0"/>
              <a:t>iteration_2.py – check for match</a:t>
            </a:r>
          </a:p>
          <a:p>
            <a:pPr marL="457200" lvl="1" indent="0">
              <a:buNone/>
            </a:pPr>
            <a:r>
              <a:rPr lang="en-US" sz="3200" dirty="0"/>
              <a:t>…</a:t>
            </a:r>
          </a:p>
          <a:p>
            <a:pPr lvl="1"/>
            <a:r>
              <a:rPr lang="en-US" sz="3200" dirty="0"/>
              <a:t>iteration_6.py  - multiple game support</a:t>
            </a:r>
          </a:p>
          <a:p>
            <a:pPr lvl="1"/>
            <a:r>
              <a:rPr lang="en-US" sz="3200" dirty="0"/>
              <a:t>iteration_7.py – protect against typos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6FE7-AC68-497D-8F0A-F0EA666E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2459-7748-45A8-94E2-177AFEE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CF-AD96-4707-814E-2B6337B5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02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42512"/>
            <a:ext cx="9595662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presentation/Class_1_Introduction</a:t>
            </a:r>
            <a:r>
              <a:rPr lang="en-US" sz="28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/homework/Introduction.docx</a:t>
            </a:r>
            <a:endParaRPr lang="en-US" sz="2800" dirty="0">
              <a:solidFill>
                <a:schemeClr val="tx1"/>
              </a:solidFill>
            </a:endParaRPr>
          </a:p>
          <a:p>
            <a:pPr marL="800100" lvl="1"/>
            <a:r>
              <a:rPr lang="en-US" sz="3400" dirty="0"/>
              <a:t>For your benefit / fun</a:t>
            </a:r>
          </a:p>
          <a:p>
            <a:pPr marL="800100" lvl="1"/>
            <a:r>
              <a:rPr lang="en-US" sz="3400" dirty="0"/>
              <a:t>As much / little as you can</a:t>
            </a:r>
          </a:p>
          <a:p>
            <a:pPr marL="800100" lvl="1"/>
            <a:r>
              <a:rPr lang="en-US" sz="3400" dirty="0"/>
              <a:t>Contact me if problems / questions</a:t>
            </a:r>
          </a:p>
          <a:p>
            <a:pPr marL="800100" lvl="1"/>
            <a:r>
              <a:rPr lang="en-US" sz="34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Introduction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Touching on the topic through simple examples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A Very Brief look at Python Language, Programming Environment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Course Project – Start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</a:t>
            </a: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0C226"/>
              </a:buClr>
              <a:defRPr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Ideas, Tools, 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Programming Concepts</a:t>
            </a:r>
          </a:p>
          <a:p>
            <a:pPr lvl="1">
              <a:buClr>
                <a:srgbClr val="90C226"/>
              </a:buClr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Python Quick Review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More on program development … Iteration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Functions</a:t>
            </a:r>
            <a:endParaRPr lang="en-US" sz="2400" i="1" dirty="0"/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Functions Why and How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Extended examples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More on Strings</a:t>
            </a:r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Classes and 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File I/O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system module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Graphics – Just a  Touch</a:t>
            </a:r>
          </a:p>
          <a:p>
            <a:pPr lvl="1"/>
            <a:r>
              <a:rPr lang="en-US" sz="2200" i="1" dirty="0"/>
              <a:t>Tk</a:t>
            </a:r>
          </a:p>
          <a:p>
            <a:r>
              <a:rPr lang="en-US" sz="2400" i="1" dirty="0"/>
              <a:t>More if possible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3/2/2022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55170</TotalTime>
  <Words>2454</Words>
  <Application>Microsoft Office PowerPoint</Application>
  <PresentationFormat>Widescreen</PresentationFormat>
  <Paragraphs>499</Paragraphs>
  <Slides>40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Gill Sans MT</vt:lpstr>
      <vt:lpstr>Trebuchet MS</vt:lpstr>
      <vt:lpstr>Wingdings</vt:lpstr>
      <vt:lpstr>Wingdings 3</vt:lpstr>
      <vt:lpstr>Facet</vt:lpstr>
      <vt:lpstr>Gallery</vt:lpstr>
      <vt:lpstr>Office Theme</vt:lpstr>
      <vt:lpstr>1_Office Theme</vt:lpstr>
      <vt:lpstr>Introduction to Programming Using Python </vt:lpstr>
      <vt:lpstr>Course Objectives</vt:lpstr>
      <vt:lpstr>Instructor – Ray Smith raysmith@alum.mit.edu</vt:lpstr>
      <vt:lpstr>Our Online Class – Using Zoom</vt:lpstr>
      <vt:lpstr>Class Session Structure – Each Week</vt:lpstr>
      <vt:lpstr>Course Outline (An Estimate)</vt:lpstr>
      <vt:lpstr>Course Outline (An Estimate)</vt:lpstr>
      <vt:lpstr>Course Outline - continued</vt:lpstr>
      <vt:lpstr>Course Outline - continued</vt:lpstr>
      <vt:lpstr>Session #1  Introduction  Touching on the topic</vt:lpstr>
      <vt:lpstr>Computer Programming  Telling the Computer What to Do</vt:lpstr>
      <vt:lpstr>The Python language – is small </vt:lpstr>
      <vt:lpstr>Learn by DOING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see …Intro…/exercises/*</vt:lpstr>
      <vt:lpstr>IDLE Python's built in tool</vt:lpstr>
      <vt:lpstr>IDLE – IF/WHEN I change my mind…</vt:lpstr>
      <vt:lpstr>Blazing Introduction Part 2  Python Code Files </vt:lpstr>
      <vt:lpstr>Blazing Introduction Part 4 – Adding Dictionaries...</vt:lpstr>
      <vt:lpstr>Course Project A Real Life Program YOU Will Create: Twenty Questions</vt:lpstr>
      <vt:lpstr>Sample Output</vt:lpstr>
      <vt:lpstr>Twenty Questions - continued</vt:lpstr>
      <vt:lpstr>Class Project – Twenty Questions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371</cp:revision>
  <cp:lastPrinted>2021-09-01T20:08:48Z</cp:lastPrinted>
  <dcterms:created xsi:type="dcterms:W3CDTF">2018-08-14T15:38:09Z</dcterms:created>
  <dcterms:modified xsi:type="dcterms:W3CDTF">2022-03-02T21:02:48Z</dcterms:modified>
</cp:coreProperties>
</file>