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2" r:id="rId2"/>
    <p:sldId id="408" r:id="rId3"/>
    <p:sldId id="306" r:id="rId4"/>
    <p:sldId id="406" r:id="rId5"/>
    <p:sldId id="376" r:id="rId6"/>
    <p:sldId id="309" r:id="rId7"/>
    <p:sldId id="310" r:id="rId8"/>
    <p:sldId id="311" r:id="rId9"/>
    <p:sldId id="409" r:id="rId10"/>
    <p:sldId id="40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96" d="100"/>
          <a:sy n="96" d="100"/>
        </p:scale>
        <p:origin x="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70B23-86E2-4053-8EEB-332AC694C455}" type="datetimeFigureOut">
              <a:rPr lang="en-US" smtClean="0"/>
              <a:t>2/26/2022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4EB330-CD4F-4B84-B95E-E0EEBAB52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2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6795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element at index: 0</a:t>
            </a:r>
          </a:p>
          <a:p>
            <a:r>
              <a:rPr lang="en-US" dirty="0"/>
              <a:t>Last element at index: len()-1</a:t>
            </a:r>
          </a:p>
          <a:p>
            <a:r>
              <a:rPr lang="en-US" dirty="0"/>
              <a:t>What sort of information would fit into a list?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9265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5539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write "list friends" BEFORE "add friends"?</a:t>
            </a:r>
          </a:p>
          <a:p>
            <a:r>
              <a:rPr lang="en-US" dirty="0"/>
              <a:t>Hint: How do we test?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1355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sort of information would fit into a string?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78185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41748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modifiable == immutable</a:t>
            </a:r>
          </a:p>
          <a:p>
            <a:r>
              <a:rPr lang="en-US" dirty="0"/>
              <a:t>Don't change – replace  - a </a:t>
            </a:r>
            <a:r>
              <a:rPr lang="en-US" b="1" dirty="0"/>
              <a:t>=</a:t>
            </a:r>
            <a:r>
              <a:rPr lang="en-US" dirty="0"/>
              <a:t> (</a:t>
            </a:r>
            <a:r>
              <a:rPr lang="en-US" i="1" dirty="0"/>
              <a:t>do stuff with a or parts of a</a:t>
            </a:r>
            <a:r>
              <a:rPr lang="en-US" dirty="0"/>
              <a:t>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12218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the previous iteration as a start to the next.</a:t>
            </a:r>
          </a:p>
          <a:p>
            <a:r>
              <a:rPr lang="en-US" dirty="0"/>
              <a:t>I'll go around and watch.</a:t>
            </a:r>
          </a:p>
          <a:p>
            <a:r>
              <a:rPr lang="en-US" dirty="0"/>
              <a:t>Raise had if a question.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1569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25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710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367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76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824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866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980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364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74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53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927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4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629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569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91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39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665890"/>
          </a:xfrm>
        </p:spPr>
        <p:txBody>
          <a:bodyPr>
            <a:noAutofit/>
          </a:bodyPr>
          <a:lstStyle/>
          <a:p>
            <a:r>
              <a:rPr lang="en-US" sz="5400" dirty="0"/>
              <a:t>Session #</a:t>
            </a:r>
            <a:r>
              <a:rPr lang="en-US" sz="4800" dirty="0"/>
              <a:t>3</a:t>
            </a:r>
            <a:br>
              <a:rPr lang="en-US" sz="4800" dirty="0"/>
            </a:br>
            <a:r>
              <a:rPr lang="en-US" sz="4800" dirty="0"/>
              <a:t>Functions – Why and How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38248"/>
            <a:ext cx="8596668" cy="3503114"/>
          </a:xfrm>
        </p:spPr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200" i="1" dirty="0"/>
              <a:t>Who did it? To easy? To hard?</a:t>
            </a:r>
          </a:p>
          <a:p>
            <a:pPr lvl="1"/>
            <a:r>
              <a:rPr lang="en-US" sz="3200" i="1" dirty="0"/>
              <a:t>Questions on problems</a:t>
            </a:r>
          </a:p>
          <a:p>
            <a:pPr lvl="1"/>
            <a:r>
              <a:rPr lang="en-US" sz="3200" i="1" dirty="0"/>
              <a:t>Long answers in Q/A session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519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5"/>
            <a:ext cx="8596668" cy="1320800"/>
          </a:xfrm>
        </p:spPr>
        <p:txBody>
          <a:bodyPr>
            <a:normAutofit/>
          </a:bodyPr>
          <a:lstStyle/>
          <a:p>
            <a:r>
              <a:rPr lang="en-US" sz="6600" dirty="0"/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73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B95F-5CCF-4102-BFE4-D3F21A87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Samples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272B-00ED-438A-AFED-648E8B891E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samples/</a:t>
            </a:r>
          </a:p>
          <a:p>
            <a:pPr lvl="1"/>
            <a:r>
              <a:rPr lang="en-US" sz="2600" dirty="0"/>
              <a:t>shapes.py – function - points to lines to letters</a:t>
            </a:r>
          </a:p>
          <a:p>
            <a:pPr lvl="1"/>
            <a:r>
              <a:rPr lang="en-US" sz="2600" dirty="0"/>
              <a:t>shapes_around_text.py – adding text to drawing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A6B5F-4A14-40F5-80BB-5ED824DFD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2/26/2022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2360E-D0C0-487A-AA98-5B39DD3F3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E0402-716F-4DFF-823A-191F2B21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80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0735081" cy="3880773"/>
          </a:xfrm>
        </p:spPr>
        <p:txBody>
          <a:bodyPr>
            <a:normAutofit fontScale="92500" lnSpcReduction="10000"/>
          </a:bodyPr>
          <a:lstStyle/>
          <a:p>
            <a:pPr marL="857250" lvl="1" indent="-457200"/>
            <a:r>
              <a:rPr lang="en-US" sz="3200" dirty="0"/>
              <a:t>Ordered group of values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 = ["tom", "dick", "jane"]</a:t>
            </a:r>
          </a:p>
          <a:p>
            <a:pPr marL="857250" lvl="1" indent="-457200"/>
            <a:r>
              <a:rPr lang="en-US" sz="3200" dirty="0"/>
              <a:t>Access by position</a:t>
            </a:r>
            <a:r>
              <a:rPr lang="en-US" sz="3200" dirty="0">
                <a:solidFill>
                  <a:schemeClr val="bg1">
                    <a:lumMod val="65000"/>
                  </a:schemeClr>
                </a:solidFill>
              </a:rPr>
              <a:t>, starting at 0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print("1</a:t>
            </a:r>
            <a:r>
              <a:rPr lang="en-US" sz="3200" baseline="30000" dirty="0"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:", friends[0], " 3d:",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  friends[2])</a:t>
            </a:r>
          </a:p>
          <a:p>
            <a:pPr marL="857250" lvl="1" indent="-457200"/>
            <a:r>
              <a:rPr lang="en-US" sz="3200" dirty="0"/>
              <a:t>Add to end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friends.append("joe")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48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 – more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298449"/>
            <a:ext cx="10735081" cy="4742914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3200" dirty="0"/>
              <a:t>Loop (iterate) through list – colors.py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colors =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"red"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"orange"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"yellow"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    "green"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"blue"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"indigo"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"violet"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400050" lvl="1" indent="0">
              <a:buNone/>
            </a:pP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 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colors:</a:t>
            </a:r>
          </a:p>
          <a:p>
            <a:pPr marL="40005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print(color)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652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(as well as other stuff)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j-ea"/>
                <a:cs typeface="+mj-cs"/>
              </a:rPr>
              <a:t> Help / Info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800100" lvl="2" indent="0">
              <a:buNone/>
            </a:pPr>
            <a:r>
              <a:rPr lang="en-US" sz="3000" dirty="0">
                <a:latin typeface="+mj-lt"/>
                <a:cs typeface="Courier New" panose="02070309020205020404" pitchFamily="49" charset="0"/>
              </a:rPr>
              <a:t>IDLE-&gt;Help-&gt;Python Docs(F1)</a:t>
            </a:r>
          </a:p>
          <a:p>
            <a:pPr marL="1714500" lvl="3" indent="-457200"/>
            <a:r>
              <a:rPr lang="en-US" sz="2800" dirty="0">
                <a:latin typeface="+mj-lt"/>
                <a:cs typeface="Courier New" panose="02070309020205020404" pitchFamily="49" charset="0"/>
              </a:rPr>
              <a:t>       Python Tutorial:</a:t>
            </a:r>
          </a:p>
          <a:p>
            <a:pPr marL="1714500" lvl="4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4.6. Defining Functions</a:t>
            </a:r>
          </a:p>
          <a:p>
            <a:pPr marL="1714500" lvl="4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 More on Defining Functions</a:t>
            </a:r>
          </a:p>
          <a:p>
            <a:pPr marL="1714500" lvl="4" indent="0">
              <a:buNone/>
            </a:pPr>
            <a:r>
              <a:rPr lang="en-US" sz="2800" dirty="0">
                <a:latin typeface="+mj-lt"/>
                <a:cs typeface="Courier New" panose="02070309020205020404" pitchFamily="49" charset="0"/>
              </a:rPr>
              <a:t>           4.7.2. Keyword Arguments</a:t>
            </a:r>
          </a:p>
          <a:p>
            <a:pPr marL="1714500" lvl="3" indent="-457200"/>
            <a:r>
              <a:rPr lang="en-US" sz="2800" dirty="0">
                <a:latin typeface="+mj-lt"/>
                <a:cs typeface="Courier New" panose="02070309020205020404" pitchFamily="49" charset="0"/>
              </a:rPr>
              <a:t>       The Python Language Reference</a:t>
            </a:r>
          </a:p>
          <a:p>
            <a:pPr marL="1257300" lvl="2" indent="-457200"/>
            <a:endParaRPr lang="en-US" sz="3000" dirty="0">
              <a:latin typeface="+mj-lt"/>
              <a:cs typeface="Courier New" panose="02070309020205020404" pitchFamily="49" charset="0"/>
            </a:endParaRPr>
          </a:p>
          <a:p>
            <a:pPr marL="1257300" lvl="2" indent="-457200"/>
            <a:r>
              <a:rPr lang="en-US" sz="3000" dirty="0">
                <a:latin typeface="+mj-lt"/>
                <a:cs typeface="Courier New" panose="02070309020205020404" pitchFamily="49" charset="0"/>
              </a:rPr>
              <a:t>  https://www.w3schools.com/python</a:t>
            </a:r>
          </a:p>
          <a:p>
            <a:pPr marL="1714500" lvl="3" indent="-457200"/>
            <a:endParaRPr lang="en-US" sz="2800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1114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Like a lists of characters - ALMOST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/>
              <a:t>Assigned as a group, not via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"abcdef"</a:t>
            </a:r>
          </a:p>
          <a:p>
            <a:pPr marL="1257300" lvl="3" indent="0">
              <a:buNone/>
            </a:pPr>
            <a:r>
              <a:rPr lang="en-US" sz="32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str_name[0] = "a"</a:t>
            </a:r>
          </a:p>
          <a:p>
            <a:pPr marL="1257300" lvl="2" indent="-457200"/>
            <a:r>
              <a:rPr lang="en-US" sz="3600" dirty="0"/>
              <a:t>Can be Accessed by index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if str_name[1] == "b":</a:t>
            </a:r>
          </a:p>
          <a:p>
            <a:pPr marL="1257300" lvl="3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		print("Yep it’s the second character")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796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-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Strings </a:t>
            </a:r>
            <a:r>
              <a:rPr lang="en-US" sz="3600" b="1" dirty="0">
                <a:solidFill>
                  <a:srgbClr val="C00000"/>
                </a:solidFill>
                <a:cs typeface="Courier New" panose="02070309020205020404" pitchFamily="49" charset="0"/>
              </a:rPr>
              <a:t>can't</a:t>
            </a:r>
            <a:r>
              <a:rPr lang="en-US" sz="3600" dirty="0">
                <a:cs typeface="Courier New" panose="02070309020205020404" pitchFamily="49" charset="0"/>
              </a:rPr>
              <a:t> be changed in place (immutable)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But </a:t>
            </a:r>
            <a:r>
              <a:rPr lang="en-US" sz="3600" b="1" dirty="0">
                <a:cs typeface="Courier New" panose="02070309020205020404" pitchFamily="49" charset="0"/>
              </a:rPr>
              <a:t>+=</a:t>
            </a:r>
            <a:r>
              <a:rPr lang="en-US" sz="3600" dirty="0">
                <a:cs typeface="Courier New" panose="02070309020205020404" pitchFamily="49" charset="0"/>
              </a:rPr>
              <a:t> works</a:t>
            </a: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</a:p>
          <a:p>
            <a:pPr marL="800100" lvl="2" indent="0">
              <a:buNone/>
            </a:pP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Because x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+=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defined</a:t>
            </a:r>
            <a:r>
              <a:rPr lang="en-US" sz="3600" b="1" dirty="0">
                <a:solidFill>
                  <a:schemeClr val="accent2"/>
                </a:solidFill>
                <a:cs typeface="Courier New" panose="02070309020205020404" pitchFamily="49" charset="0"/>
              </a:rPr>
              <a:t> 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as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=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x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b="1" dirty="0">
                <a:solidFill>
                  <a:schemeClr val="tx1"/>
                </a:solidFill>
                <a:cs typeface="Courier New" panose="02070309020205020404" pitchFamily="49" charset="0"/>
              </a:rPr>
              <a:t>+</a:t>
            </a:r>
            <a:r>
              <a:rPr lang="en-US" sz="3600" dirty="0">
                <a:solidFill>
                  <a:schemeClr val="tx1"/>
                </a:solidFill>
                <a:cs typeface="Courier New" panose="02070309020205020404" pitchFamily="49" charset="0"/>
              </a:rPr>
              <a:t> </a:t>
            </a:r>
            <a:r>
              <a:rPr lang="en-US" sz="3600" i="1" dirty="0">
                <a:solidFill>
                  <a:schemeClr val="tx1"/>
                </a:solidFill>
                <a:cs typeface="Courier New" panose="02070309020205020404" pitchFamily="49" charset="0"/>
              </a:rPr>
              <a:t>y</a:t>
            </a:r>
            <a:endParaRPr lang="en-US" sz="3600" b="1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1257300" lvl="3" indent="0">
              <a:buNone/>
            </a:pP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name </a:t>
            </a: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last_name</a:t>
            </a:r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A877F-A718-47D6-828D-F14357B0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– continued - immutable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72DD4-6DBF-43CC-8728-9C2DC16B0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Not modifiable == immutable</a:t>
            </a:r>
          </a:p>
          <a:p>
            <a:pPr marL="1257300" lvl="2" indent="-457200"/>
            <a:r>
              <a:rPr lang="en-US" sz="3600" dirty="0">
                <a:cs typeface="Courier New" panose="02070309020205020404" pitchFamily="49" charset="0"/>
              </a:rPr>
              <a:t>Don't change – replace</a:t>
            </a:r>
          </a:p>
          <a:p>
            <a:pPr marL="800100" lvl="2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str_name = "a" + str_name[1:]</a:t>
            </a:r>
          </a:p>
          <a:p>
            <a:pPr marL="1257300" lvl="2" indent="-457200"/>
            <a:endParaRPr lang="en-US" sz="3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778F-46A9-469B-AFCA-A7F52327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2/26/2022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1A704-7B25-4E2E-AEDE-6CB83EBF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88A13-9CB2-48B8-A37E-911D446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22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3CBE-F16E-46E3-BF27-20430291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some bounce!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B5FB4-61F9-4F01-8B8A-8777F59CE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Class_3_Functions_Why…/</a:t>
            </a:r>
          </a:p>
          <a:p>
            <a:pPr lvl="1"/>
            <a:r>
              <a:rPr lang="en-US" sz="3400" dirty="0"/>
              <a:t>bouncing_balls.py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DFDD-F493-473E-839F-17C14FADA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2/27/2022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00CB6-9471-472B-879F-F2E88B3EF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35E6-73A7-4954-8ED1-4940540EE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81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1379</TotalTime>
  <Words>687</Words>
  <Application>Microsoft Office PowerPoint</Application>
  <PresentationFormat>Widescreen</PresentationFormat>
  <Paragraphs>130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Wingdings 3</vt:lpstr>
      <vt:lpstr>Facet</vt:lpstr>
      <vt:lpstr>Session #3 Functions – Why and How</vt:lpstr>
      <vt:lpstr>Functions Samples</vt:lpstr>
      <vt:lpstr>Lists – a review</vt:lpstr>
      <vt:lpstr>Lists – more review</vt:lpstr>
      <vt:lpstr>Functions (as well as other stuff) Help / Info</vt:lpstr>
      <vt:lpstr>Strings - Like a lists of characters - ALMOST</vt:lpstr>
      <vt:lpstr>Strings - continued</vt:lpstr>
      <vt:lpstr>Strings – continued - immutable</vt:lpstr>
      <vt:lpstr>Get some bounce!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#3 Functions – Why and How</dc:title>
  <dc:creator>Charles Smith</dc:creator>
  <cp:lastModifiedBy>Charles Smith</cp:lastModifiedBy>
  <cp:revision>8</cp:revision>
  <dcterms:created xsi:type="dcterms:W3CDTF">2021-08-10T18:18:52Z</dcterms:created>
  <dcterms:modified xsi:type="dcterms:W3CDTF">2022-02-27T19:57:45Z</dcterms:modified>
</cp:coreProperties>
</file>