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326" r:id="rId2"/>
    <p:sldId id="398" r:id="rId3"/>
    <p:sldId id="257" r:id="rId4"/>
    <p:sldId id="258" r:id="rId5"/>
    <p:sldId id="259" r:id="rId6"/>
    <p:sldId id="260" r:id="rId7"/>
    <p:sldId id="261" r:id="rId8"/>
    <p:sldId id="262" r:id="rId9"/>
    <p:sldId id="327" r:id="rId10"/>
    <p:sldId id="328" r:id="rId11"/>
    <p:sldId id="369" r:id="rId12"/>
    <p:sldId id="409" r:id="rId13"/>
    <p:sldId id="411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410" r:id="rId22"/>
    <p:sldId id="413" r:id="rId23"/>
    <p:sldId id="343" r:id="rId24"/>
    <p:sldId id="344" r:id="rId25"/>
    <p:sldId id="345" r:id="rId26"/>
    <p:sldId id="346" r:id="rId27"/>
    <p:sldId id="348" r:id="rId28"/>
    <p:sldId id="347" r:id="rId29"/>
    <p:sldId id="349" r:id="rId30"/>
    <p:sldId id="350" r:id="rId31"/>
    <p:sldId id="351" r:id="rId32"/>
    <p:sldId id="352" r:id="rId33"/>
    <p:sldId id="280" r:id="rId34"/>
    <p:sldId id="281" r:id="rId35"/>
    <p:sldId id="279" r:id="rId36"/>
    <p:sldId id="282" r:id="rId37"/>
    <p:sldId id="394" r:id="rId38"/>
    <p:sldId id="284" r:id="rId39"/>
    <p:sldId id="290" r:id="rId40"/>
    <p:sldId id="297" r:id="rId41"/>
    <p:sldId id="291" r:id="rId42"/>
    <p:sldId id="292" r:id="rId43"/>
    <p:sldId id="293" r:id="rId44"/>
    <p:sldId id="294" r:id="rId45"/>
    <p:sldId id="295" r:id="rId46"/>
    <p:sldId id="322" r:id="rId47"/>
    <p:sldId id="323" r:id="rId48"/>
    <p:sldId id="324" r:id="rId49"/>
    <p:sldId id="412" r:id="rId50"/>
    <p:sldId id="38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46" autoAdjust="0"/>
  </p:normalViewPr>
  <p:slideViewPr>
    <p:cSldViewPr snapToGrid="0">
      <p:cViewPr varScale="1">
        <p:scale>
          <a:sx n="72" d="100"/>
          <a:sy n="72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383C2-3030-4667-B744-9D0165F8BBCA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70BF2-38F4-48A6-B235-5A013A7998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6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9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5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complex activities (reading, skiing, wood work, cooking) – have levels of experties, training, tools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90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04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  <a:p>
            <a:r>
              <a:rPr lang="en-US" dirty="0"/>
              <a:t>Progress is good for YOU too!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easy way of generating a sequence of numbers.</a:t>
            </a:r>
          </a:p>
          <a:p>
            <a:r>
              <a:rPr lang="en-US" dirty="0"/>
              <a:t>Not a list but an object, called an iterable, which gives the contents in order when invoked.</a:t>
            </a:r>
          </a:p>
          <a:p>
            <a:r>
              <a:rPr lang="en-US" dirty="0"/>
              <a:t>list(range(5)) returns a list of [0,1,2,3,4]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1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52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4359"/>
          </a:xfrm>
          <a:noFill/>
        </p:spPr>
        <p:txBody>
          <a:bodyPr>
            <a:noAutofit/>
          </a:bodyPr>
          <a:lstStyle/>
          <a:p>
            <a:r>
              <a:rPr lang="en-US" sz="5400" dirty="0"/>
              <a:t>Session #2</a:t>
            </a:r>
            <a:br>
              <a:rPr lang="en-US" sz="5400" dirty="0"/>
            </a:br>
            <a:r>
              <a:rPr lang="en-US" sz="5400" dirty="0"/>
              <a:t>Ideas, Tools, Functions</a:t>
            </a:r>
            <a:br>
              <a:rPr lang="en-US" sz="4800" dirty="0"/>
            </a:b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7738"/>
            <a:ext cx="8596668" cy="351362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Decisions</a:t>
            </a:r>
            <a:r>
              <a:rPr lang="en-US" sz="3200" dirty="0"/>
              <a:t> – </a:t>
            </a:r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Looping</a:t>
            </a:r>
            <a:r>
              <a:rPr lang="en-US" sz="3200" dirty="0"/>
              <a:t> – </a:t>
            </a:r>
            <a:r>
              <a:rPr lang="en-US" sz="3200" b="1" dirty="0"/>
              <a:t>while</a:t>
            </a:r>
            <a:r>
              <a:rPr lang="en-US" sz="3200" dirty="0"/>
              <a:t>, </a:t>
            </a:r>
            <a:r>
              <a:rPr lang="en-US" sz="3200" b="1" dirty="0"/>
              <a:t>for</a:t>
            </a:r>
            <a:r>
              <a:rPr lang="en-US" sz="3200" dirty="0"/>
              <a:t>, </a:t>
            </a:r>
            <a:r>
              <a:rPr lang="en-US" sz="3200" b="1" dirty="0"/>
              <a:t>break</a:t>
            </a:r>
            <a:r>
              <a:rPr lang="en-US" sz="3200" dirty="0"/>
              <a:t>, </a:t>
            </a:r>
            <a:r>
              <a:rPr lang="en-US" sz="3200" b="1" dirty="0"/>
              <a:t>continue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Grouping</a:t>
            </a:r>
            <a:r>
              <a:rPr lang="en-US" sz="3200" dirty="0"/>
              <a:t> – indentation, functions, classes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/>
              <a:t> – parameters, returning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2800" dirty="0"/>
              <a:t>– </a:t>
            </a:r>
            <a:r>
              <a:rPr lang="en-US" sz="2800" b="1" dirty="0"/>
              <a:t>lists</a:t>
            </a:r>
            <a:r>
              <a:rPr lang="en-US" sz="2800" dirty="0"/>
              <a:t>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Lists</a:t>
            </a:r>
            <a:r>
              <a:rPr lang="en-US" sz="2200" b="1" dirty="0"/>
              <a:t> -</a:t>
            </a:r>
            <a:r>
              <a:rPr lang="en-US" sz="2200" dirty="0"/>
              <a:t> Ordered group</a:t>
            </a:r>
            <a:br>
              <a:rPr lang="en-US" sz="2200" dirty="0"/>
            </a:br>
            <a:r>
              <a:rPr lang="en-US" sz="2200" dirty="0"/>
              <a:t>			lists/colors.py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sz="4000" b="1" dirty="0"/>
              <a:t>range() – sequence – </a:t>
            </a:r>
            <a:r>
              <a:rPr lang="en-US" sz="2400" b="1" dirty="0"/>
              <a:t>like a list of numbers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3" y="1488613"/>
            <a:ext cx="8873673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 – start,…,end-1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range(end) – 0,…,n-1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	# 1-9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	# 0-9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BD68-FD2C-468B-9396-714B575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/ Range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362-02C1-40C0-B49E-D98B3E7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lists append, range</a:t>
            </a:r>
          </a:p>
          <a:p>
            <a:r>
              <a:rPr lang="en-US" sz="2800" dirty="0"/>
              <a:t>    samples/</a:t>
            </a:r>
          </a:p>
          <a:p>
            <a:r>
              <a:rPr lang="en-US" sz="2800" dirty="0"/>
              <a:t>        lists1.py</a:t>
            </a:r>
          </a:p>
          <a:p>
            <a:r>
              <a:rPr lang="en-US" sz="2800" dirty="0"/>
              <a:t>        list_range.py</a:t>
            </a:r>
          </a:p>
          <a:p>
            <a:r>
              <a:rPr lang="en-US" sz="2800" dirty="0"/>
              <a:t>        spokes_list.py</a:t>
            </a:r>
          </a:p>
          <a:p>
            <a:r>
              <a:rPr lang="en-US" sz="2800" dirty="0"/>
              <a:t>        saving_interest.py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EA4-FBE8-4175-978D-D35F81D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595-80BE-4002-9BCB-4D24B0C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330-A3A9-4C6F-A560-2166234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Group process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Reduce duplicated work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900" dirty="0"/>
              <a:t>Called - by name, e.g., print()</a:t>
            </a:r>
          </a:p>
          <a:p>
            <a:pPr lvl="1"/>
            <a:r>
              <a:rPr lang="en-US" sz="3900" dirty="0"/>
              <a:t>Input Data - comma-separated list of values – e.g. print("one:",1,2,3)</a:t>
            </a:r>
          </a:p>
          <a:p>
            <a:pPr lvl="1"/>
            <a:r>
              <a:rPr lang="en-US" sz="3900" dirty="0"/>
              <a:t>Result - replaces call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6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(you write) –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Definition – Formal plan description</a:t>
            </a:r>
          </a:p>
          <a:p>
            <a:pPr lvl="2"/>
            <a:r>
              <a:rPr lang="en-US" sz="14000" dirty="0">
                <a:solidFill>
                  <a:schemeClr val="accent2"/>
                </a:solidFill>
              </a:rPr>
              <a:t>Name</a:t>
            </a:r>
            <a:r>
              <a:rPr lang="en-US" sz="14000" dirty="0"/>
              <a:t> – same style/restrictions as variable name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Parameters</a:t>
            </a:r>
            <a:r>
              <a:rPr lang="en-US" sz="14200" dirty="0"/>
              <a:t> – data passed to the function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Body</a:t>
            </a:r>
            <a:r>
              <a:rPr lang="en-US" sz="14200" dirty="0"/>
              <a:t> – What is done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In Call – list of values to use</a:t>
            </a:r>
          </a:p>
          <a:p>
            <a:pPr lvl="1"/>
            <a:r>
              <a:rPr lang="en-US" sz="3600" dirty="0"/>
              <a:t>In Body – List of named values</a:t>
            </a:r>
          </a:p>
          <a:p>
            <a:pPr lvl="1"/>
            <a:r>
              <a:rPr lang="en-US" sz="3600" dirty="0"/>
              <a:t>Parenthesized, comma separated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(you write)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parameters – for seldom used</a:t>
            </a:r>
          </a:p>
          <a:p>
            <a:r>
              <a:rPr lang="en-US" sz="3600" dirty="0"/>
              <a:t>Any Order – avoids  ordering mistakes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3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 – Take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6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4365"/>
            <a:ext cx="9170754" cy="388077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#if absent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 key1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0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6BA8-63E1-4A4E-8D66-08AD4C15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998"/>
          </a:xfrm>
        </p:spPr>
        <p:txBody>
          <a:bodyPr/>
          <a:lstStyle/>
          <a:p>
            <a:r>
              <a:rPr lang="en-US" dirty="0"/>
              <a:t>Function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9BD3-2C0C-46E7-9E35-B9F1C96D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599"/>
            <a:ext cx="8596668" cy="4596764"/>
          </a:xfrm>
        </p:spPr>
        <p:txBody>
          <a:bodyPr>
            <a:normAutofit/>
          </a:bodyPr>
          <a:lstStyle/>
          <a:p>
            <a:r>
              <a:rPr lang="en-US" sz="3200" dirty="0"/>
              <a:t>samples/</a:t>
            </a:r>
          </a:p>
          <a:p>
            <a:r>
              <a:rPr lang="en-US" sz="3600" dirty="0"/>
              <a:t>        spokes_function.py</a:t>
            </a:r>
          </a:p>
          <a:p>
            <a:r>
              <a:rPr lang="en-US" sz="3600" dirty="0"/>
              <a:t>        spokes_function_defaults.py</a:t>
            </a:r>
          </a:p>
          <a:p>
            <a:r>
              <a:rPr lang="en-US" sz="3600" dirty="0"/>
              <a:t>        square_no_defaults.py</a:t>
            </a:r>
          </a:p>
          <a:p>
            <a:r>
              <a:rPr lang="en-US" sz="3600" dirty="0"/>
              <a:t>        square_list.py</a:t>
            </a:r>
          </a:p>
          <a:p>
            <a:r>
              <a:rPr lang="en-US" sz="3600" dirty="0"/>
              <a:t>        square_keywd_none.py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7EDB-D047-449D-9486-B992146B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CB18-3EEC-4C65-9BC7-6D10207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DD8D-45EC-4118-8416-D0DF97A5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1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6BA8-63E1-4A4E-8D66-08AD4C1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9BD3-2C0C-46E7-9E35-B9F1C96D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samples/</a:t>
            </a:r>
          </a:p>
          <a:p>
            <a:r>
              <a:rPr lang="en-US" sz="3600" dirty="0"/>
              <a:t>            print_args.py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7EDB-D047-449D-9486-B992146B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CB18-3EEC-4C65-9BC7-6D10207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DD8D-45EC-4118-8416-D0DF97A5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0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marL="1371600" lvl="3" indent="0">
              <a:buNone/>
            </a:pPr>
            <a:r>
              <a:rPr lang="en-US" sz="3000" dirty="0"/>
              <a:t>"here we are"</a:t>
            </a:r>
          </a:p>
          <a:p>
            <a:pPr marL="1371600" lvl="3" indent="0">
              <a:buNone/>
            </a:pPr>
            <a:r>
              <a:rPr lang="en-US" sz="3000" dirty="0"/>
              <a:t>'there we go'</a:t>
            </a:r>
          </a:p>
          <a:p>
            <a:pPr marL="1371600" lvl="3" indent="0">
              <a:buNone/>
            </a:pPr>
            <a:r>
              <a:rPr lang="en-US" sz="30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"bc",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47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Concepts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Computer == VERY Obedient Servant</a:t>
            </a:r>
          </a:p>
          <a:p>
            <a:r>
              <a:rPr lang="en-US" sz="3600" dirty="0"/>
              <a:t>programming - controls the computer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Car Example ( or bike, or TV)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Program flow</a:t>
            </a:r>
          </a:p>
          <a:p>
            <a:pPr lvl="1"/>
            <a:r>
              <a:rPr lang="en-US" sz="3400" dirty="0"/>
              <a:t>Decisions to be made</a:t>
            </a:r>
          </a:p>
          <a:p>
            <a:pPr lvl="1"/>
            <a:r>
              <a:rPr lang="en-US" sz="3400" dirty="0"/>
              <a:t>Python decision making keywords?</a:t>
            </a:r>
          </a:p>
          <a:p>
            <a:pPr lvl="1"/>
            <a:r>
              <a:rPr lang="en-US" sz="3400" dirty="0"/>
              <a:t>How is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94EF9-6E48-4BE5-9FFB-0B54D3D03D5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80AC0F-142E-4BD1-B5DE-2C1EB2FC1D0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  </a:t>
            </a:r>
            <a:r>
              <a:rPr lang="en-US" sz="3600" i="1" dirty="0"/>
              <a:t>condition</a:t>
            </a:r>
            <a:r>
              <a:rPr lang="en-US" sz="3600" dirty="0"/>
              <a:t>   :</a:t>
            </a:r>
          </a:p>
          <a:p>
            <a:pPr marL="800100" lvl="2" indent="0">
              <a:buNone/>
            </a:pPr>
            <a:r>
              <a:rPr lang="en-US" sz="3600" dirty="0"/>
              <a:t>One or more </a:t>
            </a:r>
            <a:r>
              <a:rPr lang="en-US" sz="3600" b="1" dirty="0"/>
              <a:t>indented</a:t>
            </a:r>
            <a:r>
              <a:rPr lang="en-US" sz="3600" dirty="0"/>
              <a:t> lines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1DCA66-61A3-46A5-A102-0557E69789B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while</a:t>
            </a:r>
            <a:r>
              <a:rPr lang="en-US" sz="3600" dirty="0"/>
              <a:t>   </a:t>
            </a:r>
            <a:r>
              <a:rPr lang="en-US" sz="2800" i="1" dirty="0"/>
              <a:t>condition</a:t>
            </a:r>
            <a:r>
              <a:rPr lang="en-US" sz="3600" dirty="0"/>
              <a:t>   :</a:t>
            </a:r>
          </a:p>
          <a:p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2800" i="1" dirty="0"/>
              <a:t>variable  </a:t>
            </a:r>
            <a:r>
              <a:rPr lang="en-US" sz="2800" i="1" dirty="0">
                <a:solidFill>
                  <a:schemeClr val="accent4"/>
                </a:solidFill>
              </a:rPr>
              <a:t>in</a:t>
            </a:r>
            <a:r>
              <a:rPr lang="en-US" sz="2800" i="1" dirty="0"/>
              <a:t> list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in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(1,10+1):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("n is now:", 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0558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6CD480-3A8F-444C-A8A1-679DB6256CD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of Iterations - </a:t>
            </a:r>
            <a:r>
              <a:rPr lang="en-US" sz="3600" dirty="0"/>
              <a:t>Show progress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NOW.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12493-082E-4B70-A398-E8B6E88243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  <a:br>
              <a:rPr lang="en-US" dirty="0"/>
            </a:br>
            <a:r>
              <a:rPr lang="en-US" dirty="0"/>
              <a:t>for Twenty Questions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First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Second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Third</a:t>
            </a:r>
            <a:r>
              <a:rPr lang="en-US" sz="14400" dirty="0"/>
              <a:t>: Say if greater, less or equal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Fourth</a:t>
            </a:r>
            <a:r>
              <a:rPr lang="en-US" sz="14400" dirty="0"/>
              <a:t>: Set target to random number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Fifth</a:t>
            </a:r>
            <a:r>
              <a:rPr lang="en-US" sz="14400" dirty="0"/>
              <a:t>: Say goals, rules before start, including "a number between…"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Sixth</a:t>
            </a:r>
            <a:r>
              <a:rPr lang="en-US" sz="14400" dirty="0"/>
              <a:t>: Ask player if they want another play – multiple times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Seventh</a:t>
            </a:r>
            <a:r>
              <a:rPr lang="en-US" sz="14400" dirty="0"/>
              <a:t>: Handle user typos / illegal inputs</a:t>
            </a:r>
          </a:p>
          <a:p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Parenthesized: ( ),[ ],{ }</a:t>
            </a:r>
            <a:r>
              <a:rPr lang="en-US" sz="5100" dirty="0"/>
              <a:t> groupings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Internet Examples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Often include import statements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Sometimes forget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094A-CCF6-43B0-9158-B27C4EDB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1D61-DB2E-4CB3-87D4-A2B5579D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Presentation/Class2…/shapes_around.py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4284-1399-4E24-8B30-7C17790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D908-12BA-4784-A19F-7962710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A8AB-A9C3-4436-90E0-C645D73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4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5B599-A674-4519-B052-D1B8BD372E2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Easy to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211EE-8515-4F77-8770-45D4239539A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3720D-B69F-4A94-83B7-6D73A5F7EAD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You will see 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13869</TotalTime>
  <Words>3027</Words>
  <Application>Microsoft Office PowerPoint</Application>
  <PresentationFormat>Widescreen</PresentationFormat>
  <Paragraphs>639</Paragraphs>
  <Slides>50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Trebuchet MS</vt:lpstr>
      <vt:lpstr>Wingdings 3</vt:lpstr>
      <vt:lpstr>Facet</vt:lpstr>
      <vt:lpstr>Session #2 Ideas, Tools, Functions  </vt:lpstr>
      <vt:lpstr>Programming Ideas – Take a step back</vt:lpstr>
      <vt:lpstr>Programming Concepts </vt:lpstr>
      <vt:lpstr>Similar Activities </vt:lpstr>
      <vt:lpstr>Like Computer Programming,  They do / have</vt:lpstr>
      <vt:lpstr>Unlike Computer Programming, they have / are</vt:lpstr>
      <vt:lpstr>What's Easy to Programming – No so physical </vt:lpstr>
      <vt:lpstr>What's Not Easy – because No so physical</vt:lpstr>
      <vt:lpstr>Python Rules and Mechanics - You will see more Python Details… </vt:lpstr>
      <vt:lpstr>Still more Python Tools…</vt:lpstr>
      <vt:lpstr>Lists - Ordered group    lists/colors.py</vt:lpstr>
      <vt:lpstr>range() – sequence – like a list of numbers</vt:lpstr>
      <vt:lpstr>List / Range Samples</vt:lpstr>
      <vt:lpstr>Functions – Divide and Conquer</vt:lpstr>
      <vt:lpstr>Functions – Used</vt:lpstr>
      <vt:lpstr>Functions (you write) – Defined</vt:lpstr>
      <vt:lpstr>Functions – Parameters</vt:lpstr>
      <vt:lpstr>Functions (you write) – Example</vt:lpstr>
      <vt:lpstr>Functions – Keyword parameters</vt:lpstr>
      <vt:lpstr>Functions – Keyword parameters  continued</vt:lpstr>
      <vt:lpstr>Function Samples</vt:lpstr>
      <vt:lpstr>Function Samples</vt:lpstr>
      <vt:lpstr>A Quick Review of Python -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Python Language - continued</vt:lpstr>
      <vt:lpstr>Python Language – print function</vt:lpstr>
      <vt:lpstr>Python Language - Testing</vt:lpstr>
      <vt:lpstr>Python Language – Looping - while</vt:lpstr>
      <vt:lpstr>Python Language – Looping - for</vt:lpstr>
      <vt:lpstr>Python Language – input function</vt:lpstr>
      <vt:lpstr>Thinking of Iterations - Show progress </vt:lpstr>
      <vt:lpstr>Sample Program Iterations for Twenty Questions Project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Summary Samples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Smith</dc:creator>
  <cp:lastModifiedBy>Charles Smith</cp:lastModifiedBy>
  <cp:revision>27</cp:revision>
  <dcterms:created xsi:type="dcterms:W3CDTF">2021-08-10T17:56:28Z</dcterms:created>
  <dcterms:modified xsi:type="dcterms:W3CDTF">2022-07-01T16:59:40Z</dcterms:modified>
</cp:coreProperties>
</file>