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15"/>
  </p:notesMasterIdLst>
  <p:handoutMasterIdLst>
    <p:handoutMasterId r:id="rId116"/>
  </p:handoutMasterIdLst>
  <p:sldIdLst>
    <p:sldId id="256" r:id="rId2"/>
    <p:sldId id="277" r:id="rId3"/>
    <p:sldId id="355" r:id="rId4"/>
    <p:sldId id="270" r:id="rId5"/>
    <p:sldId id="356" r:id="rId6"/>
    <p:sldId id="269" r:id="rId7"/>
    <p:sldId id="362" r:id="rId8"/>
    <p:sldId id="363" r:id="rId9"/>
    <p:sldId id="337" r:id="rId10"/>
    <p:sldId id="365" r:id="rId11"/>
    <p:sldId id="368" r:id="rId12"/>
    <p:sldId id="364" r:id="rId13"/>
    <p:sldId id="336" r:id="rId14"/>
    <p:sldId id="275" r:id="rId15"/>
    <p:sldId id="276" r:id="rId16"/>
    <p:sldId id="367" r:id="rId17"/>
    <p:sldId id="366" r:id="rId18"/>
    <p:sldId id="369" r:id="rId19"/>
    <p:sldId id="370" r:id="rId20"/>
    <p:sldId id="264" r:id="rId21"/>
    <p:sldId id="265" r:id="rId22"/>
    <p:sldId id="372" r:id="rId23"/>
    <p:sldId id="287" r:id="rId24"/>
    <p:sldId id="288" r:id="rId25"/>
    <p:sldId id="266" r:id="rId26"/>
    <p:sldId id="326" r:id="rId27"/>
    <p:sldId id="327" r:id="rId28"/>
    <p:sldId id="328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8" r:id="rId37"/>
    <p:sldId id="272" r:id="rId38"/>
    <p:sldId id="273" r:id="rId39"/>
    <p:sldId id="371" r:id="rId40"/>
    <p:sldId id="339" r:id="rId41"/>
    <p:sldId id="341" r:id="rId42"/>
    <p:sldId id="340" r:id="rId43"/>
    <p:sldId id="357" r:id="rId44"/>
    <p:sldId id="342" r:id="rId45"/>
    <p:sldId id="343" r:id="rId46"/>
    <p:sldId id="344" r:id="rId47"/>
    <p:sldId id="345" r:id="rId48"/>
    <p:sldId id="346" r:id="rId49"/>
    <p:sldId id="348" r:id="rId50"/>
    <p:sldId id="347" r:id="rId51"/>
    <p:sldId id="349" r:id="rId52"/>
    <p:sldId id="350" r:id="rId53"/>
    <p:sldId id="351" r:id="rId54"/>
    <p:sldId id="352" r:id="rId55"/>
    <p:sldId id="353" r:id="rId56"/>
    <p:sldId id="354" r:id="rId57"/>
    <p:sldId id="280" r:id="rId58"/>
    <p:sldId id="281" r:id="rId59"/>
    <p:sldId id="334" r:id="rId60"/>
    <p:sldId id="335" r:id="rId61"/>
    <p:sldId id="279" r:id="rId62"/>
    <p:sldId id="282" r:id="rId63"/>
    <p:sldId id="283" r:id="rId64"/>
    <p:sldId id="284" r:id="rId65"/>
    <p:sldId id="285" r:id="rId66"/>
    <p:sldId id="286" r:id="rId67"/>
    <p:sldId id="289" r:id="rId68"/>
    <p:sldId id="267" r:id="rId69"/>
    <p:sldId id="290" r:id="rId70"/>
    <p:sldId id="297" r:id="rId71"/>
    <p:sldId id="291" r:id="rId72"/>
    <p:sldId id="292" r:id="rId73"/>
    <p:sldId id="293" r:id="rId74"/>
    <p:sldId id="294" r:id="rId75"/>
    <p:sldId id="295" r:id="rId76"/>
    <p:sldId id="322" r:id="rId77"/>
    <p:sldId id="323" r:id="rId78"/>
    <p:sldId id="324" r:id="rId79"/>
    <p:sldId id="296" r:id="rId80"/>
    <p:sldId id="298" r:id="rId81"/>
    <p:sldId id="299" r:id="rId82"/>
    <p:sldId id="300" r:id="rId83"/>
    <p:sldId id="301" r:id="rId84"/>
    <p:sldId id="302" r:id="rId85"/>
    <p:sldId id="303" r:id="rId86"/>
    <p:sldId id="304" r:id="rId87"/>
    <p:sldId id="305" r:id="rId88"/>
    <p:sldId id="358" r:id="rId89"/>
    <p:sldId id="359" r:id="rId90"/>
    <p:sldId id="360" r:id="rId91"/>
    <p:sldId id="306" r:id="rId92"/>
    <p:sldId id="361" r:id="rId93"/>
    <p:sldId id="309" r:id="rId94"/>
    <p:sldId id="310" r:id="rId95"/>
    <p:sldId id="311" r:id="rId96"/>
    <p:sldId id="307" r:id="rId97"/>
    <p:sldId id="308" r:id="rId98"/>
    <p:sldId id="329" r:id="rId99"/>
    <p:sldId id="330" r:id="rId100"/>
    <p:sldId id="331" r:id="rId101"/>
    <p:sldId id="332" r:id="rId102"/>
    <p:sldId id="333" r:id="rId103"/>
    <p:sldId id="312" r:id="rId104"/>
    <p:sldId id="313" r:id="rId105"/>
    <p:sldId id="315" r:id="rId106"/>
    <p:sldId id="314" r:id="rId107"/>
    <p:sldId id="316" r:id="rId108"/>
    <p:sldId id="317" r:id="rId109"/>
    <p:sldId id="318" r:id="rId110"/>
    <p:sldId id="319" r:id="rId111"/>
    <p:sldId id="320" r:id="rId112"/>
    <p:sldId id="321" r:id="rId113"/>
    <p:sldId id="325" r:id="rId1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2" d="100"/>
          <a:sy n="62" d="100"/>
        </p:scale>
        <p:origin x="72" y="1240"/>
      </p:cViewPr>
      <p:guideLst/>
    </p:cSldViewPr>
  </p:slideViewPr>
  <p:outlineViewPr>
    <p:cViewPr>
      <p:scale>
        <a:sx n="33" d="100"/>
        <a:sy n="33" d="100"/>
      </p:scale>
      <p:origin x="0" y="-48204"/>
    </p:cViewPr>
    <p:sldLst>
      <p:sld r:id="rId1" collapse="1"/>
      <p:sld r:id="rId2" collapse="1"/>
      <p:sld r:id="rId3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commentAuthors" Target="commentAuthor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6.xml"/><Relationship Id="rId1" Type="http://schemas.openxmlformats.org/officeDocument/2006/relationships/slide" Target="slides/slide2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2T15:47:01.048" idx="2">
    <p:pos x="4851" y="2664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3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Howabout</a:t>
            </a:r>
            <a:r>
              <a:rPr lang="en-US" dirty="0"/>
              <a:t>:</a:t>
            </a:r>
            <a:r>
              <a:rPr lang="en-US" baseline="0" dirty="0"/>
              <a:t>  </a:t>
            </a:r>
            <a:r>
              <a:rPr lang="en-US" baseline="0" dirty="0" err="1"/>
              <a:t>File</a:t>
            </a:r>
            <a:r>
              <a:rPr lang="en-US" baseline="0" dirty="0" err="1">
                <a:sym typeface="Wingdings" panose="05000000000000000000" pitchFamily="2" charset="2"/>
              </a:rPr>
              <a:t>File</a:t>
            </a:r>
            <a:r>
              <a:rPr lang="en-US" baseline="0" dirty="0">
                <a:sym typeface="Wingdings" panose="05000000000000000000" pitchFamily="2" charset="2"/>
              </a:rPr>
              <a:t>--&gt;Recent Files (select my_work.py)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Then:           </a:t>
            </a:r>
            <a:r>
              <a:rPr lang="en-US" baseline="0" dirty="0" err="1">
                <a:sym typeface="Wingdings" panose="05000000000000000000" pitchFamily="2" charset="2"/>
              </a:rPr>
              <a:t>FileSave</a:t>
            </a:r>
            <a:r>
              <a:rPr lang="en-US" baseline="0" dirty="0">
                <a:sym typeface="Wingdings" panose="05000000000000000000" pitchFamily="2" charset="2"/>
              </a:rPr>
              <a:t> As… (hello_world.py)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2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goodbye_world.py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6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8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3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77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62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Repetition because some folks just use this file.</a:t>
            </a:r>
          </a:p>
          <a:p>
            <a:r>
              <a:rPr lang="en-US" dirty="0"/>
              <a:t>File was created while running IDLE and learning!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7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want to refer to this later for review.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677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1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4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63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3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Make shortcut?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4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1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22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7713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self-guide</a:t>
            </a:r>
            <a:r>
              <a:rPr lang="en-US" baseline="0" dirty="0"/>
              <a:t> file: exercises/python_introduction.py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639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69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86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454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070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891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Beginning comments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1+2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3+4,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"Ray" + " " + "Smith"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"one", 2, "two"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var_name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1, a, b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1a, a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139574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3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#create_file.py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1B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cannot assign to literal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'a' is not defined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"&lt;pyshell#7&gt;", line 1, in &lt;module&gt;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Tries to be helpful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Can't always guess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Tries to be exact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579190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Changed my mind.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Edit a line by "up arrow" to line, then press ENTER, then make changes</a:t>
            </a:r>
          </a:p>
          <a:p>
            <a:pPr lvl="1"/>
            <a:r>
              <a:rPr lang="en-US" sz="3400" dirty="0"/>
              <a:t>ALT-P(</a:t>
            </a:r>
            <a:r>
              <a:rPr lang="en-US" sz="3400" dirty="0" err="1"/>
              <a:t>Cth</a:t>
            </a:r>
            <a:r>
              <a:rPr lang="en-US" sz="3400" dirty="0"/>
              <a:t>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br>
              <a:rPr lang="en-US" dirty="0"/>
            </a:br>
            <a:r>
              <a:rPr lang="en-US" dirty="0"/>
              <a:t>Python Code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 (my_work.py)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 (#my_work.py)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0822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Hello World! - You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3904" cy="3880773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Write simple program </a:t>
            </a:r>
            <a:r>
              <a:rPr lang="en-US" sz="3600" dirty="0">
                <a:sym typeface="Wingdings" panose="05000000000000000000" pitchFamily="2" charset="2"/>
              </a:rPr>
              <a:t>(hello_world.py):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your 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.")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file </a:t>
            </a:r>
            <a:r>
              <a:rPr lang="en-US" sz="3600" dirty="0">
                <a:sym typeface="Wingdings" panose="05000000000000000000" pitchFamily="2" charset="2"/>
              </a:rPr>
              <a:t>– File  Save</a:t>
            </a:r>
          </a:p>
          <a:p>
            <a:pPr lvl="4"/>
            <a:r>
              <a:rPr lang="en-US" sz="3000" dirty="0">
                <a:sym typeface="Wingdings" panose="05000000000000000000" pitchFamily="2" charset="2"/>
              </a:rPr>
              <a:t>OR File-&gt;Save As…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3297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– output –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285D0-22A3-4855-9FC4-9DA73FCA7A7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92015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Make a New Program – goodbye_world.py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cs typeface="Courier New" panose="02070309020205020404" pitchFamily="49" charset="0"/>
                <a:sym typeface="Wingdings" panose="05000000000000000000" pitchFamily="2" charset="2"/>
              </a:rPr>
              <a:t>"Goodbye World…"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Start</a:t>
            </a:r>
            <a:r>
              <a:rPr lang="en-US" sz="3600" dirty="0">
                <a:sym typeface="Wingdings" panose="05000000000000000000" pitchFamily="2" charset="2"/>
              </a:rPr>
              <a:t> with program closest to our goal</a:t>
            </a:r>
          </a:p>
          <a:p>
            <a:pPr lvl="1"/>
            <a:r>
              <a:rPr lang="en-US" sz="3400" dirty="0">
                <a:sym typeface="Wingdings" panose="05000000000000000000" pitchFamily="2" charset="2"/>
              </a:rPr>
              <a:t>HINT: hello_world.py 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en-US" sz="3400" dirty="0" err="1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FileRecent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 Files)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As… </a:t>
            </a:r>
            <a:r>
              <a:rPr lang="en-US" sz="3600" i="1" dirty="0">
                <a:sym typeface="Wingdings" panose="05000000000000000000" pitchFamily="2" charset="2"/>
              </a:rPr>
              <a:t>to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i="1" dirty="0">
                <a:sym typeface="Wingdings" panose="05000000000000000000" pitchFamily="2" charset="2"/>
              </a:rPr>
              <a:t>new name </a:t>
            </a:r>
            <a:r>
              <a:rPr lang="en-US" sz="3000" b="1" dirty="0">
                <a:sym typeface="Wingdings" panose="05000000000000000000" pitchFamily="2" charset="2"/>
              </a:rPr>
              <a:t>BEFORE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i="1" dirty="0">
                <a:sym typeface="Wingdings" panose="05000000000000000000" pitchFamily="2" charset="2"/>
              </a:rPr>
              <a:t>changing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Make changes</a:t>
            </a:r>
            <a:r>
              <a:rPr lang="en-US" sz="3600" dirty="0">
                <a:sym typeface="Wingdings" panose="05000000000000000000" pitchFamily="2" charset="2"/>
              </a:rPr>
              <a:t> creating new program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new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2358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3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continue, range()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6583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lists...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mem in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Dictionaries...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 = {'name1':1, 'n2':2}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d1['n1b'] = "1a"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nm in d1: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print(nm, d1[nm])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1430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Major Course Goal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Your program picks a number</a:t>
            </a:r>
          </a:p>
          <a:p>
            <a:pPr lvl="2"/>
            <a:r>
              <a:rPr lang="en-US" sz="3900" dirty="0"/>
              <a:t>Player guesses</a:t>
            </a:r>
          </a:p>
          <a:p>
            <a:pPr lvl="2"/>
            <a:r>
              <a:rPr lang="en-US" sz="3900" dirty="0"/>
              <a:t>Program tells if higher/lower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an example running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5387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 err="1"/>
              <a:t>Simplificaton</a:t>
            </a:r>
            <a:r>
              <a:rPr lang="en-US" sz="4300" dirty="0"/>
              <a:t>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- You will see a bit of Programming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Programming Concepts –</a:t>
            </a:r>
            <a:br>
              <a:rPr lang="en-US" dirty="0"/>
            </a:br>
            <a:r>
              <a:rPr lang="en-US" dirty="0"/>
              <a:t>Computer ==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for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Learning</a:t>
            </a:r>
            <a:r>
              <a:rPr lang="en-US" sz="3600" dirty="0"/>
              <a:t> by </a:t>
            </a:r>
            <a:r>
              <a:rPr lang="en-US" sz="36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Activities – Similar to Programming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Sandbox – IDLE </a:t>
            </a:r>
            <a:br>
              <a:rPr lang="en-US" dirty="0"/>
            </a:br>
            <a:r>
              <a:rPr lang="en-US" dirty="0"/>
              <a:t>Demonstration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https://www.python.org</a:t>
            </a:r>
            <a:endParaRPr lang="en-US" sz="3600" dirty="0"/>
          </a:p>
          <a:p>
            <a:r>
              <a:rPr lang="en-US" sz="3600" dirty="0"/>
              <a:t>Download latest python </a:t>
            </a:r>
            <a:r>
              <a:rPr lang="en-US" sz="2400" dirty="0"/>
              <a:t>example: 3.7.0</a:t>
            </a:r>
          </a:p>
          <a:p>
            <a:r>
              <a:rPr lang="en-US" sz="3600" dirty="0"/>
              <a:t>Python shell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IDE  - editor,  execution,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IDLE - A Quick Introduction to Python</a:t>
            </a:r>
            <a:br>
              <a:rPr lang="en-US" dirty="0"/>
            </a:br>
            <a:r>
              <a:rPr lang="en-US" dirty="0"/>
              <a:t>with a wordy offline guide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python_introduction.py</a:t>
            </a:r>
          </a:p>
          <a:p>
            <a:pPr lvl="1"/>
            <a:r>
              <a:rPr lang="en-US" sz="3400" dirty="0"/>
              <a:t>File </a:t>
            </a:r>
            <a:r>
              <a:rPr lang="en-US" sz="3400" dirty="0">
                <a:sym typeface="Wingdings" panose="05000000000000000000" pitchFamily="2" charset="2"/>
              </a:rPr>
              <a:t> Open … exercises  python_introduction.py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HOMEWORK / Review: python_introduction.py</a:t>
            </a:r>
            <a:br>
              <a:rPr lang="en-US" dirty="0"/>
            </a:br>
            <a:r>
              <a:rPr lang="en-US" dirty="0"/>
              <a:t>A wordy text file guide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2774022"/>
            <a:ext cx="11206976" cy="2153580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Repeat each example from file</a:t>
            </a:r>
          </a:p>
          <a:p>
            <a:pPr lvl="1"/>
            <a:r>
              <a:rPr lang="en-US" sz="3600" dirty="0"/>
              <a:t>Try a couple of your own making</a:t>
            </a:r>
          </a:p>
          <a:p>
            <a:pPr lvl="1"/>
            <a:r>
              <a:rPr lang="en-US" sz="3600" dirty="0"/>
              <a:t>Don't worry about mistakes!</a:t>
            </a:r>
          </a:p>
          <a:p>
            <a:pPr marL="5715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2391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affects view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HOMEWORK / Review - continued: python_introduction.py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2068829"/>
            <a:ext cx="11206976" cy="397253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/>
              <a:t>Python 3.7.4 (tags/v3.7.4:e09359112e, Jul  8 2019, 20:34:20) [MSC v.1916 64 bit (AMD64)] on win32</a:t>
            </a:r>
          </a:p>
          <a:p>
            <a:pPr marL="57150" indent="0">
              <a:buNone/>
            </a:pPr>
            <a:r>
              <a:rPr lang="en-US" sz="2400" dirty="0"/>
              <a:t>Type "help", "copyright", "credits" or "license()" for more information.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&gt;&gt;&gt; # The following is an interactive introduction to basic Python concepts.</a:t>
            </a:r>
          </a:p>
          <a:p>
            <a:pPr marL="57150" indent="0">
              <a:buNone/>
            </a:pPr>
            <a:r>
              <a:rPr lang="en-US" sz="2400" dirty="0"/>
              <a:t>&gt;&gt;&gt; # The text is pretty much as I typed it in to the Python IDLE shell,</a:t>
            </a:r>
          </a:p>
          <a:p>
            <a:pPr marL="57150" indent="0">
              <a:buNone/>
            </a:pPr>
            <a:r>
              <a:rPr lang="en-US" sz="2400" dirty="0"/>
              <a:t>&gt;&gt;&gt; # and got printed out by the shell python shell evaluation.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734729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4625"/>
            <a:ext cx="10627112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You might get some useful practice by trying these examples on your</a:t>
            </a:r>
          </a:p>
          <a:p>
            <a:pPr marL="57150" indent="0">
              <a:buNone/>
            </a:pPr>
            <a:r>
              <a:rPr lang="en-US" sz="2400" dirty="0"/>
              <a:t>&gt;&gt;&gt; # computer in the IDLE shell.</a:t>
            </a:r>
          </a:p>
          <a:p>
            <a:pPr marL="57150" indent="0">
              <a:buNone/>
            </a:pPr>
            <a:r>
              <a:rPr lang="en-US" sz="2400" dirty="0"/>
              <a:t>&gt;&gt;&gt; # Lines with # are ignored by python from the # character to line end.</a:t>
            </a:r>
          </a:p>
          <a:p>
            <a:pPr marL="57150" indent="0">
              <a:buNone/>
            </a:pPr>
            <a:r>
              <a:rPr lang="en-US" sz="2400" dirty="0"/>
              <a:t>&gt;&gt;&gt; # This introduction takes place within the python IDLE interpreter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41233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" y="1594625"/>
            <a:ext cx="1067171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Lines starting with "&gt;&gt;&gt; " can be directly typed, minus the "&gt;&gt;&gt; ",</a:t>
            </a:r>
          </a:p>
          <a:p>
            <a:pPr marL="57150" indent="0">
              <a:buNone/>
            </a:pPr>
            <a:r>
              <a:rPr lang="en-US" sz="2400" dirty="0"/>
              <a:t>&gt;&gt;&gt; # into IDLE</a:t>
            </a:r>
          </a:p>
          <a:p>
            <a:pPr marL="57150" indent="0">
              <a:buNone/>
            </a:pPr>
            <a:r>
              <a:rPr lang="en-US" sz="2400" dirty="0"/>
              <a:t>&gt;&gt;&gt; # Text typed after the "&gt;&gt;&gt; " is evaluated by python, and the value,</a:t>
            </a:r>
          </a:p>
          <a:p>
            <a:pPr marL="57150" indent="0">
              <a:buNone/>
            </a:pPr>
            <a:r>
              <a:rPr lang="en-US" sz="2400" dirty="0"/>
              <a:t>&gt;&gt;&gt; #  if any, is displayed.</a:t>
            </a:r>
          </a:p>
          <a:p>
            <a:pPr marL="57150" indent="0">
              <a:buNone/>
            </a:pPr>
            <a:r>
              <a:rPr lang="en-US" sz="2400" dirty="0"/>
              <a:t>&gt;&gt;&gt; 1</a:t>
            </a:r>
          </a:p>
          <a:p>
            <a:pPr marL="57150" indent="0">
              <a:buNone/>
            </a:pPr>
            <a:r>
              <a:rPr lang="en-US" sz="2400" dirty="0"/>
              <a:t>1</a:t>
            </a:r>
          </a:p>
          <a:p>
            <a:pPr marL="57150" indent="0">
              <a:buNone/>
            </a:pPr>
            <a:r>
              <a:rPr lang="en-US" sz="2400" dirty="0"/>
              <a:t>&gt;&gt;&gt; 1 + 2</a:t>
            </a:r>
          </a:p>
          <a:p>
            <a:pPr marL="57150" indent="0">
              <a:buNone/>
            </a:pPr>
            <a:r>
              <a:rPr lang="en-US" sz="2400" dirty="0"/>
              <a:t>3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66851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View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Programming Calisthenics</a:t>
            </a:r>
          </a:p>
          <a:p>
            <a:pPr lvl="3"/>
            <a:r>
              <a:rPr lang="en-US" sz="3000" dirty="0"/>
              <a:t>5 minutes - Using IDLE</a:t>
            </a:r>
            <a:endParaRPr lang="en-US" sz="2400" dirty="0"/>
          </a:p>
          <a:p>
            <a:pPr lvl="3"/>
            <a:r>
              <a:rPr lang="en-US" sz="2400" dirty="0"/>
              <a:t>Do One Example of EVERYTING you have seen</a:t>
            </a:r>
          </a:p>
          <a:p>
            <a:pPr lvl="3"/>
            <a:r>
              <a:rPr lang="en-US" sz="2400" dirty="0"/>
              <a:t>Don't worry about mistakes, errors – that's what IDLE is there for, errors are SOMETHING too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Done Early – Do Two Examples</a:t>
            </a:r>
          </a:p>
          <a:p>
            <a:pPr marL="1371600" lvl="3" indent="0">
              <a:buNone/>
            </a:pPr>
            <a:r>
              <a:rPr lang="en-US" sz="2400" dirty="0"/>
              <a:t>E.g.  1+2, a=5, a**3, if a ==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63356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&gt;&gt;&gt;</a:t>
            </a:r>
          </a:p>
          <a:p>
            <a:pPr lvl="2"/>
            <a:r>
              <a:rPr lang="en-US" sz="3200" dirty="0"/>
              <a:t># stuff here</a:t>
            </a:r>
          </a:p>
          <a:p>
            <a:pPr lvl="2"/>
            <a:r>
              <a:rPr lang="en-US" sz="3200" dirty="0"/>
              <a:t>1</a:t>
            </a:r>
          </a:p>
          <a:p>
            <a:pPr lvl="2"/>
            <a:r>
              <a:rPr lang="en-US" sz="3200" dirty="0"/>
              <a:t>1 + 2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49876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lvl="2"/>
            <a:r>
              <a:rPr lang="en-US" sz="3200" dirty="0"/>
              <a:t>"here we are"</a:t>
            </a:r>
          </a:p>
          <a:p>
            <a:pPr lvl="2"/>
            <a:r>
              <a:rPr lang="en-US" sz="3200" dirty="0"/>
              <a:t>'there we go'</a:t>
            </a:r>
          </a:p>
          <a:p>
            <a:pPr lvl="2"/>
            <a:r>
              <a:rPr lang="en-US" sz="32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</a:t>
            </a:r>
            <a:r>
              <a:rPr lang="en-US" sz="3200" dirty="0" err="1"/>
              <a:t>bc</a:t>
            </a:r>
            <a:r>
              <a:rPr lang="en-US" sz="3200" dirty="0"/>
              <a:t>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 – </a:t>
            </a:r>
            <a:r>
              <a:rPr lang="en-US" sz="2800" dirty="0"/>
              <a:t>Session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confused / unsure – ASK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are some program flows?</a:t>
            </a:r>
          </a:p>
          <a:p>
            <a:pPr lvl="1"/>
            <a:r>
              <a:rPr lang="en-US" sz="3400" dirty="0"/>
              <a:t>What are some decisions to be made in program flow?</a:t>
            </a:r>
          </a:p>
          <a:p>
            <a:pPr lvl="1"/>
            <a:r>
              <a:rPr lang="en-US" sz="3400" dirty="0"/>
              <a:t>What are some Python decision making keywords?</a:t>
            </a:r>
          </a:p>
          <a:p>
            <a:pPr lvl="1"/>
            <a:r>
              <a:rPr lang="en-US" sz="3400" dirty="0"/>
              <a:t>How is each decision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Program Exercises</a:t>
            </a:r>
          </a:p>
          <a:p>
            <a:pPr lvl="1"/>
            <a:r>
              <a:rPr lang="en-US" sz="3200" dirty="0"/>
              <a:t>Write a loop that prints the numbers from 1 to 10. </a:t>
            </a:r>
          </a:p>
          <a:p>
            <a:pPr lvl="1"/>
            <a:r>
              <a:rPr lang="en-US" sz="3200" dirty="0"/>
              <a:t>Write a loop that prints the odd numbers from 1 to 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 –</a:t>
            </a:r>
          </a:p>
          <a:p>
            <a:pPr lvl="1"/>
            <a:r>
              <a:rPr lang="en-US" sz="3400" dirty="0"/>
              <a:t>Formatted string (f-strings)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18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a way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– You don’t have to know all</a:t>
            </a:r>
          </a:p>
          <a:p>
            <a:r>
              <a:rPr lang="en-US" sz="3600" i="1" dirty="0"/>
              <a:t>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</a:t>
            </a:r>
            <a:br>
              <a:rPr lang="en-US" dirty="0"/>
            </a:br>
            <a:r>
              <a:rPr lang="en-US" dirty="0"/>
              <a:t> – </a:t>
            </a:r>
            <a:r>
              <a:rPr lang="en-US" i="1" dirty="0"/>
              <a:t>formatted string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49196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Now!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Using Python's built in tool </a:t>
            </a:r>
            <a:r>
              <a:rPr lang="en-US" sz="3600" dirty="0">
                <a:solidFill>
                  <a:schemeClr val="accent2"/>
                </a:solidFill>
              </a:rPr>
              <a:t>IDLE</a:t>
            </a:r>
          </a:p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 parts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Set target to random number</a:t>
            </a:r>
          </a:p>
          <a:p>
            <a:r>
              <a:rPr lang="en-US" sz="14400" dirty="0"/>
              <a:t>Fifth: Say goals, rules before start, including "a number between…"</a:t>
            </a:r>
          </a:p>
          <a:p>
            <a:r>
              <a:rPr lang="en-US" sz="14400" dirty="0"/>
              <a:t>Sixth: Ask player if they want another game – play multiple times</a:t>
            </a:r>
          </a:p>
          <a:p>
            <a:r>
              <a:rPr lang="en-US" sz="14400" dirty="0"/>
              <a:t>Seventh: Handle typos / illegal numbers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86A3-A611-4B35-9C8A-7ED6D7A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Blazing Introduction to Parts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1513-7F6A-42CC-9345-819E917E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58" y="160051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Python IDLE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 Follow along with instructor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– copy, experiment, question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 + 1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400050" lvl="1" indent="0">
              <a:buNone/>
            </a:pPr>
            <a:endParaRPr lang="en-US" sz="3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0DD4-255B-4CDF-B509-95D3466A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8FE9-EAF8-46D0-9187-FC17AB5F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AC5F-542E-4B2C-A4D0-528A060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example – built-in function: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print(*args, end="\n",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 ")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"b",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=":") #different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c","d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end="")		#No end line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38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using each print keyword </a:t>
            </a:r>
          </a:p>
          <a:p>
            <a:pPr marL="12573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print() Exercise 2: – Print factors – factors.py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71500"/>
            <a:r>
              <a:rPr lang="en-US" sz="3000" dirty="0">
                <a:solidFill>
                  <a:srgbClr val="90C226"/>
                </a:solidFill>
                <a:ea typeface="+mj-ea"/>
                <a:cs typeface="+mj-cs"/>
              </a:rPr>
              <a:t>Prompt user for n</a:t>
            </a:r>
          </a:p>
          <a:p>
            <a:pPr marL="971550" lvl="1" indent="-571500"/>
            <a:r>
              <a:rPr lang="en-US" sz="3000" dirty="0">
                <a:solidFill>
                  <a:schemeClr val="accent1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For numbers 1 to n, print factors</a:t>
            </a:r>
            <a:endParaRPr lang="en-US" sz="3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1: 1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2: 1,2       - factors on same line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3: 1, 3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4: 1,2,4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5: 1,5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6: 1,2,3,6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Blazing Introduction </a:t>
            </a:r>
            <a:r>
              <a:rPr lang="en-US" sz="2800" dirty="0"/>
              <a:t>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 to be ignored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marL="45720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+ 1 # Comment on 1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617004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4000" dirty="0">
                <a:solidFill>
                  <a:srgbClr val="90C226"/>
                </a:solidFill>
                <a:ea typeface="+mj-ea"/>
                <a:cs typeface="+mj-cs"/>
              </a:rPr>
              <a:t>Improvements: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Omit 1, and number itself as factors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Only print numbers with at least one factor other than 1 or itself</a:t>
            </a:r>
          </a:p>
          <a:p>
            <a:pPr marL="857250" lvl="1" indent="-457200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Courier New" panose="02070309020205020404" pitchFamily="49" charset="0"/>
              </a:rPr>
              <a:t>Extra: Use "for"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/ Arrays –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an Example – Friends and Family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/>
              <a:t>Assume a database or game or organization which includes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Needs utilities / worker functions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Add friends, list friends, check if one is a friend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Build up – </a:t>
            </a:r>
            <a:r>
              <a:rPr lang="en-US" sz="3000" dirty="0" err="1">
                <a:latin typeface="+mj-lt"/>
                <a:cs typeface="Courier New" panose="02070309020205020404" pitchFamily="49" charset="0"/>
              </a:rPr>
              <a:t>friends_family</a:t>
            </a:r>
            <a:r>
              <a:rPr lang="en-US" sz="3000" dirty="0">
                <a:latin typeface="+mj-lt"/>
                <a:cs typeface="Courier New" panose="02070309020205020404" pitchFamily="49" charset="0"/>
              </a:rPr>
              <a:t>/ friends_1.py,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print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14478</TotalTime>
  <Words>7726</Words>
  <Application>Microsoft Office PowerPoint</Application>
  <PresentationFormat>Widescreen</PresentationFormat>
  <Paragraphs>1501</Paragraphs>
  <Slides>113</Slides>
  <Notes>92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0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Introduction to Programming Using Python </vt:lpstr>
      <vt:lpstr>Instructor – Ray Smith raysmith@alum.mit.edu</vt:lpstr>
      <vt:lpstr>Objectives</vt:lpstr>
      <vt:lpstr>Our Online Class – Using Zoom</vt:lpstr>
      <vt:lpstr>Introduction To Python – Session Progression</vt:lpstr>
      <vt:lpstr>Programming  Telling the Computer What to Do</vt:lpstr>
      <vt:lpstr>Learn by DOING</vt:lpstr>
      <vt:lpstr>Blazing Introduction to Parts of Python</vt:lpstr>
      <vt:lpstr>Blazing Introduction – continued</vt:lpstr>
      <vt:lpstr>Blazing Introduction Part 1 – Did we mention...</vt:lpstr>
      <vt:lpstr>Blazing Introduction Part 1B – Did we mention...</vt:lpstr>
      <vt:lpstr>IDLE – Changed my mind.</vt:lpstr>
      <vt:lpstr>Blazing Introduction Part 2  Python Code Files </vt:lpstr>
      <vt:lpstr>Blazing Introduction Part 2 - continued Hello World! - You Try!</vt:lpstr>
      <vt:lpstr>Hello World! – output – my example</vt:lpstr>
      <vt:lpstr>Blazing Introduction Part 2 - continued Make a New Program – goodbye_world.py</vt:lpstr>
      <vt:lpstr>Blazing Introduction Part 3 – Did we mention...</vt:lpstr>
      <vt:lpstr>Blazing Introduction Part 4 – Adding lists...</vt:lpstr>
      <vt:lpstr>Blazing Introduction Part 4 – Adding Dictionaries...</vt:lpstr>
      <vt:lpstr>Major Course Goal A Real Life Program YOU Will Create: Twenty Questions</vt:lpstr>
      <vt:lpstr>Here’s an example running</vt:lpstr>
      <vt:lpstr>Twenty Questions - continued</vt:lpstr>
      <vt:lpstr>Guessing Game – Iteration 1</vt:lpstr>
      <vt:lpstr>Guessing Game – Iteration 1 - continued</vt:lpstr>
      <vt:lpstr>The First Iteration</vt:lpstr>
      <vt:lpstr>Programming Ideas - You will see a bit of Programming …</vt:lpstr>
      <vt:lpstr>Python Rules and Mechanics - You will see more Python Details… </vt:lpstr>
      <vt:lpstr>Still more Python Tools…</vt:lpstr>
      <vt:lpstr>Fundamental Programming Concepts – Computer == VERY Obedient Servant</vt:lpstr>
      <vt:lpstr>Activities – Similar to Programming </vt:lpstr>
      <vt:lpstr>Like Computer Programming,  They do / have</vt:lpstr>
      <vt:lpstr>Unlike Computer Programming, they have / are</vt:lpstr>
      <vt:lpstr>What's Easy to Programming – No so physical </vt:lpstr>
      <vt:lpstr>What's Not Easy – because No so physical</vt:lpstr>
      <vt:lpstr>Our Sandbox – IDLE  Demonstration and Testing</vt:lpstr>
      <vt:lpstr>Documentation – Lots of Nice STUFF</vt:lpstr>
      <vt:lpstr>IDLE – continued</vt:lpstr>
      <vt:lpstr>IDLE - A Quick Introduction to Python with a wordy offline guide file</vt:lpstr>
      <vt:lpstr>HOMEWORK / Review: python_introduction.py A wordy text file guide</vt:lpstr>
      <vt:lpstr>HOMEWORK / Review - continued: python_introduction.py </vt:lpstr>
      <vt:lpstr>Python_introduction.py…continued</vt:lpstr>
      <vt:lpstr>Python_introduction.py…continued</vt:lpstr>
      <vt:lpstr>A Second View</vt:lpstr>
      <vt:lpstr>A Quick Review of Python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A Quick Review of Python - continued</vt:lpstr>
      <vt:lpstr>A Quick Review of Python - continued</vt:lpstr>
      <vt:lpstr>Python Language - continued</vt:lpstr>
      <vt:lpstr>Python Language – print function</vt:lpstr>
      <vt:lpstr>Python Language – print function - more</vt:lpstr>
      <vt:lpstr>Python Language  – formatted string in action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Second Iteration – A bit More</vt:lpstr>
      <vt:lpstr>Second Iteration – continued</vt:lpstr>
      <vt:lpstr>Thinking of Iterations</vt:lpstr>
      <vt:lpstr>Sample Program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 Function</vt:lpstr>
      <vt:lpstr>Functions – Keyword parameters</vt:lpstr>
      <vt:lpstr>Functions – Keyword parameters - continued</vt:lpstr>
      <vt:lpstr>Functions – Keyword parameters – example – built-in function: print()</vt:lpstr>
      <vt:lpstr>Functions – Keyword parameters – print() Exercise 2: – Print factors – factors.py</vt:lpstr>
      <vt:lpstr>Functions – Keyword parameters – print Exercise</vt:lpstr>
      <vt:lpstr>Lists / Arrays – numbered / expandable</vt:lpstr>
      <vt:lpstr>Functions – an Example – Friends and Family 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F-string – easer print formatting</vt:lpstr>
      <vt:lpstr>F-string – continued</vt:lpstr>
      <vt:lpstr>F-string – continued</vt:lpstr>
      <vt:lpstr>F-string – continued</vt:lpstr>
      <vt:lpstr>F-string – continued</vt:lpstr>
      <vt:lpstr>Files Data that stays around</vt:lpstr>
      <vt:lpstr>Files - continued</vt:lpstr>
      <vt:lpstr>Files – continued – Creating</vt:lpstr>
      <vt:lpstr>Files - continued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257</cp:revision>
  <dcterms:created xsi:type="dcterms:W3CDTF">2018-08-14T15:38:09Z</dcterms:created>
  <dcterms:modified xsi:type="dcterms:W3CDTF">2020-08-13T21:24:14Z</dcterms:modified>
</cp:coreProperties>
</file>