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42"/>
  </p:notesMasterIdLst>
  <p:handoutMasterIdLst>
    <p:handoutMasterId r:id="rId43"/>
  </p:handoutMasterIdLst>
  <p:sldIdLst>
    <p:sldId id="256" r:id="rId2"/>
    <p:sldId id="355" r:id="rId3"/>
    <p:sldId id="277" r:id="rId4"/>
    <p:sldId id="270" r:id="rId5"/>
    <p:sldId id="356" r:id="rId6"/>
    <p:sldId id="401" r:id="rId7"/>
    <p:sldId id="373" r:id="rId8"/>
    <p:sldId id="409" r:id="rId9"/>
    <p:sldId id="410" r:id="rId10"/>
    <p:sldId id="362" r:id="rId11"/>
    <p:sldId id="424" r:id="rId12"/>
    <p:sldId id="364" r:id="rId13"/>
    <p:sldId id="405" r:id="rId14"/>
    <p:sldId id="406" r:id="rId15"/>
    <p:sldId id="407" r:id="rId16"/>
    <p:sldId id="408" r:id="rId17"/>
    <p:sldId id="411" r:id="rId18"/>
    <p:sldId id="413" r:id="rId19"/>
    <p:sldId id="412" r:id="rId20"/>
    <p:sldId id="415" r:id="rId21"/>
    <p:sldId id="414" r:id="rId22"/>
    <p:sldId id="416" r:id="rId23"/>
    <p:sldId id="417" r:id="rId24"/>
    <p:sldId id="419" r:id="rId25"/>
    <p:sldId id="420" r:id="rId26"/>
    <p:sldId id="418" r:id="rId27"/>
    <p:sldId id="369" r:id="rId28"/>
    <p:sldId id="421" r:id="rId29"/>
    <p:sldId id="422" r:id="rId30"/>
    <p:sldId id="257" r:id="rId31"/>
    <p:sldId id="259" r:id="rId32"/>
    <p:sldId id="298" r:id="rId33"/>
    <p:sldId id="302" r:id="rId34"/>
    <p:sldId id="423" r:id="rId35"/>
    <p:sldId id="391" r:id="rId36"/>
    <p:sldId id="384" r:id="rId37"/>
    <p:sldId id="388" r:id="rId38"/>
    <p:sldId id="428" r:id="rId39"/>
    <p:sldId id="427" r:id="rId40"/>
    <p:sldId id="403" r:id="rId41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Smith" initials="" lastIdx="0" clrIdx="0"/>
  <p:cmAuthor id="2" name="Charles Smith" initials="CS" lastIdx="3" clrIdx="1">
    <p:extLst>
      <p:ext uri="{19B8F6BF-5375-455C-9EA6-DF929625EA0E}">
        <p15:presenceInfo xmlns:p15="http://schemas.microsoft.com/office/powerpoint/2012/main" userId="1b3e2396226a36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6" autoAdjust="0"/>
    <p:restoredTop sz="86410" autoAdjust="0"/>
  </p:normalViewPr>
  <p:slideViewPr>
    <p:cSldViewPr snapToGrid="0">
      <p:cViewPr varScale="1">
        <p:scale>
          <a:sx n="73" d="100"/>
          <a:sy n="73" d="100"/>
        </p:scale>
        <p:origin x="44" y="1368"/>
      </p:cViewPr>
      <p:guideLst/>
    </p:cSldViewPr>
  </p:slideViewPr>
  <p:outlineViewPr>
    <p:cViewPr>
      <p:scale>
        <a:sx n="33" d="100"/>
        <a:sy n="33" d="100"/>
      </p:scale>
      <p:origin x="0" y="-23636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54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61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45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09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40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12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 is an easy way of generating a sequence of numbers.</a:t>
            </a:r>
          </a:p>
          <a:p>
            <a:r>
              <a:rPr lang="en-US" dirty="0"/>
              <a:t>Not a list but an object, called an iterable, which gives the contents in order when invoked.</a:t>
            </a:r>
          </a:p>
          <a:p>
            <a:r>
              <a:rPr lang="en-US" dirty="0"/>
              <a:t>list(range(5)) returns a list of [0,1,2,3,4]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6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a car do for you?</a:t>
            </a:r>
          </a:p>
          <a:p>
            <a:r>
              <a:rPr lang="en-US" dirty="0"/>
              <a:t>What does a car do that you don't really need / want?</a:t>
            </a:r>
          </a:p>
          <a:p>
            <a:r>
              <a:rPr lang="en-US" dirty="0"/>
              <a:t>What is the most difficult thing about using a new car?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974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called subroutines, procedures</a:t>
            </a:r>
          </a:p>
          <a:p>
            <a:r>
              <a:rPr lang="en-US" dirty="0"/>
              <a:t>One, if not the most, powerful concepts/tools of programming</a:t>
            </a:r>
          </a:p>
          <a:p>
            <a:r>
              <a:rPr lang="en-US" dirty="0"/>
              <a:t>With almost nothing else one can start programming quite complex things.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644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322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the students provide examples?</a:t>
            </a:r>
          </a:p>
          <a:p>
            <a:pPr marL="235572" indent="-235572">
              <a:buAutoNum type="arabicPeriod"/>
            </a:pPr>
            <a:r>
              <a:rPr lang="en-US" dirty="0"/>
              <a:t>Data types</a:t>
            </a:r>
          </a:p>
          <a:p>
            <a:pPr marL="235572" indent="-235572">
              <a:buAutoNum type="arabicPeriod"/>
            </a:pPr>
            <a:r>
              <a:rPr lang="en-US" dirty="0"/>
              <a:t>Activity/Organization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845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598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Non-programmers benefit from an understanding of programming.</a:t>
            </a:r>
          </a:p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4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289"/>
            <a:r>
              <a:rPr lang="en-US" dirty="0"/>
              <a:t>"__" leading, and sometimes trailing, double underscore "dunder" – informally reserved for special type variable or function names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664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289"/>
            <a:r>
              <a:rPr lang="en-US" dirty="0"/>
              <a:t>"__" leading, and sometimes trailing, double underscore "dunder" – informally reserved for special type variable or function names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568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to know about me?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33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We'll try enabling video for speaker(s)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1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 had any computer programming experience?  Python experience?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90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5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hasn't downloaded python (from www.python.org)?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87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hasn't downloaded python (from www.python.org)?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5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Overview to Introduction to Programming </a:t>
            </a:r>
            <a:r>
              <a:rPr lang="en-US" sz="4000" dirty="0">
                <a:solidFill>
                  <a:schemeClr val="accent2"/>
                </a:solidFill>
              </a:rPr>
              <a:t>Using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600" dirty="0">
                <a:solidFill>
                  <a:schemeClr val="accent2"/>
                </a:solidFill>
              </a:rPr>
              <a:t>IDLE</a:t>
            </a:r>
            <a:br>
              <a:rPr lang="en-US" sz="3600" dirty="0">
                <a:solidFill>
                  <a:schemeClr val="accent2"/>
                </a:solidFill>
              </a:rPr>
            </a:br>
            <a:r>
              <a:rPr lang="en-US" sz="3600" dirty="0"/>
              <a:t>Python's built in tool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>
                <a:solidFill>
                  <a:schemeClr val="accent2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ntegrated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D</a:t>
            </a:r>
            <a:r>
              <a:rPr lang="en-US" sz="2600" dirty="0">
                <a:solidFill>
                  <a:schemeClr val="tx1"/>
                </a:solidFill>
              </a:rPr>
              <a:t>evelopment and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L</a:t>
            </a:r>
            <a:r>
              <a:rPr lang="en-US" sz="2600" dirty="0">
                <a:solidFill>
                  <a:schemeClr val="tx1"/>
                </a:solidFill>
              </a:rPr>
              <a:t>earning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E</a:t>
            </a:r>
            <a:r>
              <a:rPr lang="en-US" sz="2600" dirty="0">
                <a:solidFill>
                  <a:schemeClr val="tx1"/>
                </a:solidFill>
              </a:rPr>
              <a:t>nvironment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Interactive execution of Python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Python Program editor and execution (we use it)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Lots of documentation, examples, help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20D-B69F-4A94-83B7-6D73A5F7EAD8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1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9DBE-9F68-4562-9784-2780936D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– Arithmetic Galore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7879-BA36-4232-BE21-C2EB2090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 + 2, 123+321, 10**100</a:t>
            </a:r>
          </a:p>
          <a:p>
            <a:pPr marL="0" indent="0">
              <a:buNone/>
            </a:pPr>
            <a:r>
              <a:rPr lang="en-US" sz="3600" dirty="0"/>
              <a:t>99999999999999999999999+1</a:t>
            </a:r>
          </a:p>
          <a:p>
            <a:pPr marL="0" indent="0">
              <a:buNone/>
            </a:pPr>
            <a:r>
              <a:rPr lang="en-US" sz="3400" dirty="0"/>
              <a:t>60*60*24*365 </a:t>
            </a:r>
            <a:r>
              <a:rPr lang="en-US" sz="3200" dirty="0"/>
              <a:t># seconds in a  year</a:t>
            </a:r>
          </a:p>
          <a:p>
            <a:pPr marL="457200" lvl="1" indent="0">
              <a:buNone/>
            </a:pPr>
            <a:endParaRPr lang="en-US" sz="3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DD3DD-BACB-4777-BD37-A2D7C4DA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B6203-195E-4903-9E03-259CBCE7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F5721-3EB6-4FD9-9E58-C6EEB179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56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/>
          <a:lstStyle/>
          <a:p>
            <a:r>
              <a:rPr lang="en-US" dirty="0"/>
              <a:t>IDLE </a:t>
            </a:r>
            <a:r>
              <a:rPr lang="en-US" sz="2800" dirty="0"/>
              <a:t>– </a:t>
            </a:r>
            <a:r>
              <a:rPr lang="en-US" sz="4000" dirty="0"/>
              <a:t>IF/WHEN I change my mind…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3880773"/>
          </a:xfrm>
        </p:spPr>
        <p:txBody>
          <a:bodyPr>
            <a:noAutofit/>
          </a:bodyPr>
          <a:lstStyle/>
          <a:p>
            <a:pPr lvl="1"/>
            <a:r>
              <a:rPr lang="en-US" sz="3400" dirty="0"/>
              <a:t>Redo a line by "up arrow" to line</a:t>
            </a:r>
          </a:p>
          <a:p>
            <a:pPr lvl="2"/>
            <a:r>
              <a:rPr lang="en-US" sz="3000" dirty="0"/>
              <a:t>then press ENTER, then make changes</a:t>
            </a:r>
          </a:p>
          <a:p>
            <a:pPr lvl="1"/>
            <a:r>
              <a:rPr lang="en-US" sz="3800" dirty="0"/>
              <a:t>ALT-P(Cth-P on MAC) will "open" last command for changes</a:t>
            </a:r>
          </a:p>
          <a:p>
            <a:pPr lvl="1"/>
            <a:r>
              <a:rPr lang="en-US" sz="3400" dirty="0"/>
              <a:t>After changing code, press ENTER to execute changed command </a:t>
            </a:r>
            <a:r>
              <a:rPr lang="en-US" sz="3400" dirty="0">
                <a:solidFill>
                  <a:schemeClr val="bg1">
                    <a:lumMod val="75000"/>
                  </a:schemeClr>
                </a:solidFill>
              </a:rPr>
              <a:t>(twice if part of a compound statement)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3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Quick Look</a:t>
            </a:r>
            <a:br>
              <a:rPr lang="en-US" dirty="0"/>
            </a:br>
            <a:r>
              <a:rPr lang="en-US" dirty="0"/>
              <a:t>Samples to Run Now - Change Later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457700"/>
            <a:ext cx="8596668" cy="1583662"/>
          </a:xfrm>
        </p:spPr>
        <p:txBody>
          <a:bodyPr>
            <a:noAutofit/>
          </a:bodyPr>
          <a:lstStyle/>
          <a:p>
            <a:r>
              <a:rPr lang="en-US" sz="3200" dirty="0">
                <a:sym typeface="Wingdings" panose="05000000000000000000" pitchFamily="2" charset="2"/>
              </a:rPr>
              <a:t>File  Open</a:t>
            </a: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	… /…overview/samples/01_intro/</a:t>
            </a: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    hello_world.py</a:t>
            </a: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58723" y="6041361"/>
            <a:ext cx="911939" cy="365125"/>
          </a:xfrm>
        </p:spPr>
        <p:txBody>
          <a:bodyPr/>
          <a:lstStyle/>
          <a:p>
            <a:fld id="{0B07C6D0-642C-4A40-B0F1-13ED56048173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572035-CDBD-49D8-9B59-8D7565334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15" y="1779522"/>
            <a:ext cx="10684043" cy="245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77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9D87-30AB-4A72-9F67-2E7E2EC9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Program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1E8734-63E6-48A2-BD03-0D8EC5AA1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796" y="2160588"/>
            <a:ext cx="6162445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C2D2B-20A7-4D72-B2CF-B5FD5C62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E27BA-8A98-45DB-98B3-69E4633C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8911F-6A99-4D8B-989A-35219FCE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5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 Opened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ym typeface="Wingdings" panose="05000000000000000000" pitchFamily="2" charset="2"/>
              </a:rPr>
              <a:t>Run  Run Module</a:t>
            </a:r>
          </a:p>
          <a:p>
            <a:r>
              <a:rPr lang="en-US" sz="3600" dirty="0">
                <a:sym typeface="Wingdings" panose="05000000000000000000" pitchFamily="2" charset="2"/>
              </a:rPr>
              <a:t>Program runs, printing on IDLE console</a:t>
            </a:r>
          </a:p>
          <a:p>
            <a:pPr marL="400050" lvl="1" indent="0" algn="ctr">
              <a:buNone/>
            </a:pPr>
            <a:r>
              <a:rPr lang="en-US" sz="3400" dirty="0">
                <a:solidFill>
                  <a:srgbClr val="00B0F0"/>
                </a:solidFill>
                <a:sym typeface="Wingdings" panose="05000000000000000000" pitchFamily="2" charset="2"/>
              </a:rPr>
              <a:t>Hello World</a:t>
            </a: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58723" y="6041361"/>
            <a:ext cx="911939" cy="365125"/>
          </a:xfrm>
        </p:spPr>
        <p:txBody>
          <a:bodyPr/>
          <a:lstStyle/>
          <a:p>
            <a:fld id="{0B07C6D0-642C-4A40-B0F1-13ED56048173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383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05C2-FFE7-44CF-98FD-D75BCAC1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Output listed on IDLE Shell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23287E-8D19-49DB-A3AF-AC823AF2B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695" y="2160588"/>
            <a:ext cx="7324647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428F-0400-42F9-A7D2-F45E0777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28448-005F-45C0-9DBA-3F9398CD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F5F0D-C132-4777-B66A-87935E83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01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1616-5323-4BC9-9BA1-16D0561D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97D9E-20C6-43DA-810A-A7F7DC01E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7201"/>
            <a:ext cx="8596668" cy="431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… /Introduction…/presentation/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	Class_1…/samples/</a:t>
            </a:r>
            <a:endParaRPr lang="en-US" sz="2800" dirty="0">
              <a:solidFill>
                <a:schemeClr val="accent1"/>
              </a:solidFill>
            </a:endParaRPr>
          </a:p>
          <a:p>
            <a:pPr lvl="1"/>
            <a:r>
              <a:rPr lang="en-US" sz="2600" dirty="0"/>
              <a:t>Don't be square – square.py, square_loop.py</a:t>
            </a:r>
          </a:p>
          <a:p>
            <a:pPr lvl="1"/>
            <a:r>
              <a:rPr lang="en-US" sz="2600" dirty="0"/>
              <a:t>Be a star… spokes.py</a:t>
            </a:r>
          </a:p>
          <a:p>
            <a:pPr lvl="1"/>
            <a:r>
              <a:rPr lang="en-US" sz="2600" dirty="0"/>
              <a:t>Some input… some_input.py</a:t>
            </a:r>
          </a:p>
          <a:p>
            <a:pPr lvl="1"/>
            <a:r>
              <a:rPr lang="en-US" sz="2600" dirty="0"/>
              <a:t>Some time… sometime.py</a:t>
            </a:r>
          </a:p>
          <a:p>
            <a:pPr lvl="1"/>
            <a:r>
              <a:rPr lang="en-US" sz="2600" dirty="0"/>
              <a:t>A little dramatics… starry_night.py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250BF-1F3B-4C08-8BFE-551B946B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DA229-1F8C-4AE9-9C33-92C9D363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59B95-D9A4-43FE-9E96-F52D1691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59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dirty="0"/>
              <a:t>A lot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Arithmetic</a:t>
            </a:r>
            <a:r>
              <a:rPr lang="en-US" dirty="0"/>
              <a:t>:</a:t>
            </a:r>
          </a:p>
          <a:p>
            <a:pPr lvl="1"/>
            <a:r>
              <a:rPr lang="en-US" sz="3200" dirty="0"/>
              <a:t>1 2 3 4 5 6 7 8 9 10... 3.1415</a:t>
            </a:r>
          </a:p>
          <a:p>
            <a:pPr lvl="1"/>
            <a:r>
              <a:rPr lang="en-US" sz="3400" b="1" dirty="0"/>
              <a:t>+</a:t>
            </a:r>
            <a:r>
              <a:rPr lang="en-US" sz="3400" dirty="0"/>
              <a:t> add, </a:t>
            </a:r>
            <a:r>
              <a:rPr lang="en-US" sz="3400" b="1" dirty="0"/>
              <a:t>-</a:t>
            </a:r>
            <a:r>
              <a:rPr lang="en-US" sz="3400" dirty="0"/>
              <a:t> subtract, </a:t>
            </a:r>
            <a:r>
              <a:rPr lang="en-US" sz="3400" b="1" dirty="0"/>
              <a:t>*</a:t>
            </a:r>
            <a:r>
              <a:rPr lang="en-US" sz="3400" dirty="0"/>
              <a:t> multiply, </a:t>
            </a:r>
            <a:r>
              <a:rPr lang="en-US" sz="3400" b="1" dirty="0"/>
              <a:t>/</a:t>
            </a:r>
            <a:r>
              <a:rPr lang="en-US" sz="3400" dirty="0"/>
              <a:t> divide</a:t>
            </a:r>
          </a:p>
          <a:p>
            <a:pPr lvl="1"/>
            <a:r>
              <a:rPr lang="en-US" sz="3400" b="1" dirty="0"/>
              <a:t>=</a:t>
            </a:r>
            <a:r>
              <a:rPr lang="en-US" sz="3400" dirty="0"/>
              <a:t> assign one thing to another</a:t>
            </a:r>
          </a:p>
          <a:p>
            <a:pPr lvl="1"/>
            <a:r>
              <a:rPr lang="en-US" sz="3400" b="1" dirty="0"/>
              <a:t>&gt;</a:t>
            </a:r>
            <a:r>
              <a:rPr lang="en-US" sz="3400" dirty="0"/>
              <a:t> greater, </a:t>
            </a:r>
            <a:r>
              <a:rPr lang="en-US" sz="3400" b="1" dirty="0"/>
              <a:t>&lt;</a:t>
            </a:r>
            <a:r>
              <a:rPr lang="en-US" sz="3400" dirty="0"/>
              <a:t> less, </a:t>
            </a:r>
            <a:r>
              <a:rPr lang="en-US" sz="3400" b="1" dirty="0"/>
              <a:t>==</a:t>
            </a:r>
            <a:r>
              <a:rPr lang="en-US" sz="3400" dirty="0"/>
              <a:t> equal (</a:t>
            </a:r>
            <a:r>
              <a:rPr lang="en-US" sz="3400" b="1" dirty="0"/>
              <a:t>=</a:t>
            </a:r>
            <a:r>
              <a:rPr lang="en-US" sz="3400" dirty="0"/>
              <a:t> was taken)</a:t>
            </a:r>
          </a:p>
          <a:p>
            <a:pPr lvl="1"/>
            <a:r>
              <a:rPr lang="en-US" sz="3400" i="1" dirty="0"/>
              <a:t>name</a:t>
            </a:r>
            <a:r>
              <a:rPr lang="en-US" sz="3400" b="1" dirty="0"/>
              <a:t>()</a:t>
            </a:r>
            <a:r>
              <a:rPr lang="en-US" sz="3400" dirty="0"/>
              <a:t> – functions do something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16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dirty="0"/>
              <a:t>A lot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Key words</a:t>
            </a:r>
            <a:r>
              <a:rPr lang="en-US" dirty="0"/>
              <a:t>:</a:t>
            </a:r>
          </a:p>
          <a:p>
            <a:pPr lvl="1"/>
            <a:r>
              <a:rPr lang="en-US" sz="3200" dirty="0">
                <a:solidFill>
                  <a:schemeClr val="accent3"/>
                </a:solidFill>
              </a:rPr>
              <a:t>if</a:t>
            </a:r>
            <a:r>
              <a:rPr lang="en-US" sz="3200" dirty="0"/>
              <a:t>  - choose or test</a:t>
            </a:r>
          </a:p>
          <a:p>
            <a:pPr lvl="1"/>
            <a:r>
              <a:rPr lang="en-US" sz="3200" dirty="0">
                <a:solidFill>
                  <a:schemeClr val="accent3"/>
                </a:solidFill>
              </a:rPr>
              <a:t>else</a:t>
            </a:r>
            <a:r>
              <a:rPr lang="en-US" sz="3200" dirty="0"/>
              <a:t> – or not</a:t>
            </a:r>
          </a:p>
          <a:p>
            <a:pPr lvl="1"/>
            <a:r>
              <a:rPr lang="en-US" sz="3200" dirty="0">
                <a:solidFill>
                  <a:schemeClr val="accent3"/>
                </a:solidFill>
              </a:rPr>
              <a:t>while</a:t>
            </a:r>
            <a:r>
              <a:rPr lang="en-US" sz="3200" dirty="0"/>
              <a:t> – do while something is true</a:t>
            </a:r>
          </a:p>
          <a:p>
            <a:pPr lvl="1"/>
            <a:r>
              <a:rPr lang="en-US" sz="3200" dirty="0">
                <a:solidFill>
                  <a:schemeClr val="accent3"/>
                </a:solidFill>
              </a:rPr>
              <a:t>for</a:t>
            </a:r>
            <a:r>
              <a:rPr lang="en-US" sz="3200" dirty="0"/>
              <a:t> – do for a list of items</a:t>
            </a:r>
          </a:p>
          <a:p>
            <a:pPr lvl="1"/>
            <a:r>
              <a:rPr lang="en-US" sz="3200" dirty="0">
                <a:solidFill>
                  <a:srgbClr val="7030A0"/>
                </a:solidFill>
              </a:rPr>
              <a:t>print</a:t>
            </a:r>
            <a:r>
              <a:rPr lang="en-US" sz="3200" dirty="0"/>
              <a:t> – print things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93477"/>
            <a:ext cx="9078507" cy="4447886"/>
          </a:xfrm>
        </p:spPr>
        <p:txBody>
          <a:bodyPr>
            <a:normAutofit/>
          </a:bodyPr>
          <a:lstStyle/>
          <a:p>
            <a:r>
              <a:rPr lang="en-US" sz="4000" dirty="0"/>
              <a:t> Short - One Session Introduction</a:t>
            </a:r>
          </a:p>
          <a:p>
            <a:r>
              <a:rPr lang="en-US" sz="4000" dirty="0"/>
              <a:t>Programming for non-programmers</a:t>
            </a:r>
          </a:p>
          <a:p>
            <a:r>
              <a:rPr lang="en-US" sz="4000" dirty="0"/>
              <a:t>Demonstrate Operations / Methods</a:t>
            </a:r>
          </a:p>
          <a:p>
            <a:r>
              <a:rPr lang="en-US" sz="4000" dirty="0"/>
              <a:t>Enable / Energize new programmers</a:t>
            </a:r>
          </a:p>
          <a:p>
            <a:endParaRPr lang="en-US" sz="4000" dirty="0"/>
          </a:p>
          <a:p>
            <a:r>
              <a:rPr lang="en-US" sz="4000" dirty="0">
                <a:solidFill>
                  <a:schemeClr val="accent2"/>
                </a:solidFill>
              </a:rPr>
              <a:t>Learning</a:t>
            </a:r>
            <a:r>
              <a:rPr lang="en-US" sz="4000" dirty="0"/>
              <a:t> by </a:t>
            </a:r>
            <a:r>
              <a:rPr lang="en-US" sz="4000" dirty="0">
                <a:solidFill>
                  <a:schemeClr val="accent2"/>
                </a:solidFill>
              </a:rPr>
              <a:t>DOING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48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dirty="0"/>
              <a:t>A lot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Key words - </a:t>
            </a:r>
            <a:r>
              <a:rPr lang="en-US" sz="1600" dirty="0"/>
              <a:t>continued</a:t>
            </a:r>
          </a:p>
          <a:p>
            <a:pPr lvl="1"/>
            <a:r>
              <a:rPr lang="en-US" sz="3600" dirty="0">
                <a:solidFill>
                  <a:schemeClr val="accent3"/>
                </a:solidFill>
              </a:rPr>
              <a:t>in</a:t>
            </a:r>
            <a:r>
              <a:rPr lang="en-US" sz="3600" dirty="0"/>
              <a:t> – within a list or string</a:t>
            </a:r>
          </a:p>
          <a:p>
            <a:pPr lvl="1"/>
            <a:r>
              <a:rPr lang="en-US" sz="3400" dirty="0">
                <a:solidFill>
                  <a:schemeClr val="accent3"/>
                </a:solidFill>
              </a:rPr>
              <a:t>import</a:t>
            </a:r>
            <a:r>
              <a:rPr lang="en-US" sz="3400" dirty="0"/>
              <a:t> – bring in from elsewhere</a:t>
            </a:r>
          </a:p>
          <a:p>
            <a:pPr lvl="1"/>
            <a:r>
              <a:rPr lang="en-US" sz="3400" dirty="0">
                <a:solidFill>
                  <a:schemeClr val="accent3"/>
                </a:solidFill>
              </a:rPr>
              <a:t>from</a:t>
            </a:r>
            <a:r>
              <a:rPr lang="en-US" sz="3400" dirty="0"/>
              <a:t> – where we got something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68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/>
              <a:t>lot</a:t>
            </a:r>
            <a:r>
              <a:rPr lang="en-US" dirty="0"/>
              <a:t> in </a:t>
            </a:r>
            <a:r>
              <a:rPr lang="en-US" b="1" dirty="0"/>
              <a:t>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Punctuation:</a:t>
            </a:r>
          </a:p>
          <a:p>
            <a:pPr lvl="1"/>
            <a:r>
              <a:rPr lang="en-US" sz="3400" dirty="0"/>
              <a:t>Indentation – groups process indented</a:t>
            </a:r>
            <a:endParaRPr lang="en-US" dirty="0"/>
          </a:p>
          <a:p>
            <a:pPr lvl="1"/>
            <a:r>
              <a:rPr lang="en-US" sz="3400" b="1" dirty="0"/>
              <a:t>[</a:t>
            </a:r>
            <a:r>
              <a:rPr lang="en-US" sz="3400" dirty="0"/>
              <a:t> stuff </a:t>
            </a:r>
            <a:r>
              <a:rPr lang="en-US" sz="3400" b="1" dirty="0"/>
              <a:t>]</a:t>
            </a:r>
            <a:r>
              <a:rPr lang="en-US" sz="3400" dirty="0"/>
              <a:t> – grouping items</a:t>
            </a:r>
          </a:p>
          <a:p>
            <a:pPr lvl="1"/>
            <a:r>
              <a:rPr lang="en-US" sz="3400" b="1" dirty="0"/>
              <a:t>(</a:t>
            </a:r>
            <a:r>
              <a:rPr lang="en-US" sz="3400" dirty="0"/>
              <a:t> stuff </a:t>
            </a:r>
            <a:r>
              <a:rPr lang="en-US" sz="3400" b="1" dirty="0"/>
              <a:t>)</a:t>
            </a:r>
            <a:r>
              <a:rPr lang="en-US" sz="3400" dirty="0"/>
              <a:t> – grouping items</a:t>
            </a:r>
          </a:p>
          <a:p>
            <a:pPr lvl="1"/>
            <a:r>
              <a:rPr lang="en-US" sz="3400" b="1" dirty="0"/>
              <a:t>"</a:t>
            </a:r>
            <a:r>
              <a:rPr lang="en-US" sz="3400" dirty="0">
                <a:solidFill>
                  <a:schemeClr val="accent2"/>
                </a:solidFill>
              </a:rPr>
              <a:t>stuff here is taken literally</a:t>
            </a:r>
            <a:r>
              <a:rPr lang="en-US" sz="3400" b="1" dirty="0"/>
              <a:t>"</a:t>
            </a:r>
          </a:p>
          <a:p>
            <a:pPr lvl="1"/>
            <a:r>
              <a:rPr lang="en-US" sz="3400" b="1" dirty="0">
                <a:solidFill>
                  <a:schemeClr val="accent2"/>
                </a:solidFill>
              </a:rPr>
              <a:t>'</a:t>
            </a:r>
            <a:r>
              <a:rPr lang="en-US" sz="3400" dirty="0">
                <a:solidFill>
                  <a:schemeClr val="accent2"/>
                </a:solidFill>
              </a:rPr>
              <a:t>The same here as in "here" </a:t>
            </a:r>
            <a:r>
              <a:rPr lang="en-US" sz="3400" b="1" dirty="0"/>
              <a:t>'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03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b="1" dirty="0"/>
              <a:t>Different </a:t>
            </a:r>
            <a:r>
              <a:rPr lang="en-US" dirty="0"/>
              <a:t>/ </a:t>
            </a:r>
            <a:r>
              <a:rPr lang="en-US" b="1" dirty="0"/>
              <a:t>New</a:t>
            </a:r>
            <a:r>
              <a:rPr lang="en-US" dirty="0"/>
              <a:t> in </a:t>
            </a:r>
            <a:r>
              <a:rPr lang="en-US" b="1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Punctuation:</a:t>
            </a:r>
          </a:p>
          <a:p>
            <a:pPr lvl="1"/>
            <a:r>
              <a:rPr lang="en-US" sz="3400" b="1" dirty="0"/>
              <a:t>#</a:t>
            </a:r>
            <a:r>
              <a:rPr lang="en-US" sz="3400" dirty="0"/>
              <a:t> - </a:t>
            </a:r>
            <a:r>
              <a:rPr lang="en-US" sz="3400" dirty="0">
                <a:solidFill>
                  <a:schemeClr val="accent4"/>
                </a:solidFill>
              </a:rPr>
              <a:t>disregard to end of line as a comment</a:t>
            </a:r>
          </a:p>
          <a:p>
            <a:pPr lvl="1"/>
            <a:r>
              <a:rPr lang="en-US" sz="3400" b="1" dirty="0"/>
              <a:t>=</a:t>
            </a:r>
            <a:r>
              <a:rPr lang="en-US" sz="3400" dirty="0"/>
              <a:t> - assign value from left to right</a:t>
            </a:r>
          </a:p>
          <a:p>
            <a:pPr lvl="1"/>
            <a:r>
              <a:rPr lang="en-US" sz="3400" b="1" dirty="0"/>
              <a:t>==</a:t>
            </a:r>
            <a:r>
              <a:rPr lang="en-US" sz="3400" dirty="0"/>
              <a:t> - test for equality (not big change)</a:t>
            </a:r>
          </a:p>
          <a:p>
            <a:pPr lvl="1"/>
            <a:r>
              <a:rPr lang="en-US" sz="3400" dirty="0"/>
              <a:t>Indentation level is VERY IMPORTANT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54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b="1" dirty="0"/>
              <a:t>Different </a:t>
            </a:r>
            <a:r>
              <a:rPr lang="en-US" dirty="0"/>
              <a:t>/ </a:t>
            </a:r>
            <a:r>
              <a:rPr lang="en-US" b="1" dirty="0"/>
              <a:t>New</a:t>
            </a:r>
            <a:r>
              <a:rPr lang="en-US" dirty="0"/>
              <a:t> to </a:t>
            </a:r>
            <a:r>
              <a:rPr lang="en-US" b="1" dirty="0"/>
              <a:t>Python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/>
              <a:t>Punctuation:</a:t>
            </a:r>
          </a:p>
          <a:p>
            <a:pPr lvl="1"/>
            <a:r>
              <a:rPr lang="en-US" sz="3400" b="1" dirty="0"/>
              <a:t>"</a:t>
            </a:r>
            <a:r>
              <a:rPr lang="en-US" sz="3400" b="1" dirty="0">
                <a:solidFill>
                  <a:schemeClr val="accent1"/>
                </a:solidFill>
              </a:rPr>
              <a:t>single limited to ONE line</a:t>
            </a:r>
            <a:r>
              <a:rPr lang="en-US" sz="3400" b="1" dirty="0"/>
              <a:t>"</a:t>
            </a:r>
          </a:p>
          <a:p>
            <a:pPr lvl="1"/>
            <a:r>
              <a:rPr lang="en-US" sz="3400" b="1" dirty="0"/>
              <a:t>'</a:t>
            </a:r>
            <a:r>
              <a:rPr lang="en-US" sz="3400" b="1" dirty="0">
                <a:solidFill>
                  <a:schemeClr val="accent1"/>
                </a:solidFill>
              </a:rPr>
              <a:t>single limited to ONE line</a:t>
            </a:r>
            <a:r>
              <a:rPr lang="en-US" sz="3400" b="1" dirty="0"/>
              <a:t>'</a:t>
            </a:r>
          </a:p>
          <a:p>
            <a:pPr lvl="1"/>
            <a:r>
              <a:rPr lang="en-US" sz="3400" b="1" dirty="0"/>
              <a:t>"""</a:t>
            </a:r>
            <a:r>
              <a:rPr lang="en-US" sz="3400" dirty="0">
                <a:solidFill>
                  <a:schemeClr val="accent2"/>
                </a:solidFill>
              </a:rPr>
              <a:t>Starts a possibly multi-line string </a:t>
            </a:r>
            <a:r>
              <a:rPr lang="en-US" sz="3400" b="1" dirty="0"/>
              <a:t>"""</a:t>
            </a:r>
          </a:p>
          <a:p>
            <a:pPr lvl="1"/>
            <a:r>
              <a:rPr lang="en-US" sz="3400" b="1" dirty="0"/>
              <a:t>'''</a:t>
            </a:r>
            <a:r>
              <a:rPr lang="en-US" sz="3400" dirty="0">
                <a:solidFill>
                  <a:schemeClr val="accent2"/>
                </a:solidFill>
              </a:rPr>
              <a:t>Same for this triple single quote</a:t>
            </a:r>
            <a:r>
              <a:rPr lang="en-US" sz="3400" b="1" dirty="0"/>
              <a:t>'''</a:t>
            </a:r>
          </a:p>
          <a:p>
            <a:pPr lvl="1"/>
            <a:r>
              <a:rPr lang="en-US" sz="3400" dirty="0"/>
              <a:t>indented:</a:t>
            </a:r>
          </a:p>
          <a:p>
            <a:pPr marL="1314450" lvl="3" indent="0">
              <a:buNone/>
            </a:pPr>
            <a:r>
              <a:rPr lang="en-US" sz="3000" dirty="0"/>
              <a:t>Things indented</a:t>
            </a:r>
          </a:p>
          <a:p>
            <a:pPr marL="1314450" lvl="3" indent="0">
              <a:buNone/>
            </a:pPr>
            <a:r>
              <a:rPr lang="en-US" sz="3000" dirty="0"/>
              <a:t>to the same level</a:t>
            </a:r>
          </a:p>
          <a:p>
            <a:pPr marL="1314450" lvl="3" indent="0">
              <a:buNone/>
            </a:pPr>
            <a:r>
              <a:rPr lang="en-US" sz="3000" dirty="0"/>
              <a:t>are executed together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54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b="1" dirty="0"/>
              <a:t>Different </a:t>
            </a:r>
            <a:r>
              <a:rPr lang="en-US" dirty="0"/>
              <a:t>/ </a:t>
            </a:r>
            <a:r>
              <a:rPr lang="en-US" b="1" dirty="0"/>
              <a:t>New</a:t>
            </a:r>
            <a:r>
              <a:rPr lang="en-US" dirty="0"/>
              <a:t> in </a:t>
            </a:r>
            <a:r>
              <a:rPr lang="en-US" b="1" dirty="0"/>
              <a:t>Python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variables:</a:t>
            </a:r>
          </a:p>
          <a:p>
            <a:pPr lvl="1"/>
            <a:r>
              <a:rPr lang="en-US" sz="3400" dirty="0"/>
              <a:t>named </a:t>
            </a:r>
            <a:r>
              <a:rPr lang="en-US" sz="3400" b="1" dirty="0"/>
              <a:t>place</a:t>
            </a:r>
            <a:r>
              <a:rPr lang="en-US" sz="3400" dirty="0"/>
              <a:t> in which you can store stuff, e.g. number, string</a:t>
            </a:r>
          </a:p>
          <a:p>
            <a:pPr lvl="1"/>
            <a:r>
              <a:rPr lang="en-US" sz="3400" dirty="0"/>
              <a:t>names start with a-z_ followed by any number of 0-9,a-z,_ letters</a:t>
            </a:r>
          </a:p>
          <a:p>
            <a:pPr lvl="1"/>
            <a:r>
              <a:rPr lang="en-US" sz="3400" dirty="0"/>
              <a:t>Initialized by </a:t>
            </a:r>
            <a:r>
              <a:rPr lang="en-US" sz="3400" i="1" dirty="0"/>
              <a:t>variable_name </a:t>
            </a:r>
            <a:r>
              <a:rPr lang="en-US" sz="3400" dirty="0"/>
              <a:t>= </a:t>
            </a:r>
            <a:r>
              <a:rPr lang="en-US" sz="3400" i="1" dirty="0"/>
              <a:t>value</a:t>
            </a:r>
          </a:p>
          <a:p>
            <a:pPr marL="1371600" lvl="3" indent="0">
              <a:buNone/>
            </a:pPr>
            <a:r>
              <a:rPr lang="en-US" sz="3000" i="1" dirty="0"/>
              <a:t>min_value = 10</a:t>
            </a:r>
          </a:p>
          <a:p>
            <a:pPr marL="1371600" lvl="3" indent="0">
              <a:buNone/>
            </a:pPr>
            <a:r>
              <a:rPr lang="en-US" sz="3000" i="1" dirty="0"/>
              <a:t>max_value = min_value + 15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 </a:t>
            </a:r>
            <a:r>
              <a:rPr lang="en-US" dirty="0"/>
              <a:t>English</a:t>
            </a:r>
            <a:br>
              <a:rPr lang="en-US" dirty="0"/>
            </a:br>
            <a:r>
              <a:rPr lang="en-US" b="1" dirty="0"/>
              <a:t>Different </a:t>
            </a:r>
            <a:r>
              <a:rPr lang="en-US" dirty="0"/>
              <a:t>/ </a:t>
            </a:r>
            <a:r>
              <a:rPr lang="en-US" b="1" dirty="0"/>
              <a:t>New</a:t>
            </a:r>
            <a:r>
              <a:rPr lang="en-US" dirty="0"/>
              <a:t> in </a:t>
            </a:r>
            <a:r>
              <a:rPr lang="en-US" b="1" dirty="0"/>
              <a:t>Python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lists:</a:t>
            </a:r>
          </a:p>
          <a:p>
            <a:pPr lvl="1"/>
            <a:r>
              <a:rPr lang="en-US" sz="3400" dirty="0"/>
              <a:t>A group of things, numbers, strings, other lists</a:t>
            </a:r>
          </a:p>
          <a:p>
            <a:pPr lvl="1"/>
            <a:r>
              <a:rPr lang="en-US" sz="3400" dirty="0"/>
              <a:t>Created by: </a:t>
            </a:r>
            <a:r>
              <a:rPr lang="en-US" sz="3400" b="1" dirty="0"/>
              <a:t>[</a:t>
            </a:r>
            <a:r>
              <a:rPr lang="en-US" sz="3400" dirty="0"/>
              <a:t> </a:t>
            </a:r>
            <a:r>
              <a:rPr lang="en-US" sz="3400" i="1" dirty="0"/>
              <a:t>comma separated list </a:t>
            </a:r>
            <a:r>
              <a:rPr lang="en-US" sz="3400" b="1" dirty="0"/>
              <a:t>]</a:t>
            </a:r>
          </a:p>
          <a:p>
            <a:pPr lvl="2"/>
            <a:r>
              <a:rPr lang="en-US" sz="3200" dirty="0"/>
              <a:t>Example: colors = </a:t>
            </a:r>
            <a:r>
              <a:rPr lang="en-US" sz="3200" b="1" dirty="0"/>
              <a:t>[</a:t>
            </a:r>
            <a:r>
              <a:rPr lang="en-US" sz="3200" dirty="0"/>
              <a:t>"red", "orange", "yellow" </a:t>
            </a:r>
            <a:r>
              <a:rPr lang="en-US" sz="3200" b="1" dirty="0"/>
              <a:t>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67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F95E-DF5D-4B66-8E37-A74A997B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samples of basics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82D6D-EBD4-4465-B59E-6AF4E6776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>
                <a:solidFill>
                  <a:schemeClr val="accent3"/>
                </a:solidFill>
              </a:rPr>
              <a:t>If</a:t>
            </a:r>
          </a:p>
          <a:p>
            <a:pPr marL="457200" lvl="1" indent="0">
              <a:buNone/>
            </a:pPr>
            <a:r>
              <a:rPr lang="en-US" sz="3400" dirty="0">
                <a:solidFill>
                  <a:schemeClr val="accent3"/>
                </a:solidFill>
              </a:rPr>
              <a:t>if.py</a:t>
            </a:r>
          </a:p>
          <a:p>
            <a:r>
              <a:rPr lang="en-US" sz="3600" dirty="0">
                <a:solidFill>
                  <a:schemeClr val="accent3"/>
                </a:solidFill>
              </a:rPr>
              <a:t>while</a:t>
            </a:r>
            <a:r>
              <a:rPr lang="en-US" sz="3600" dirty="0"/>
              <a:t> </a:t>
            </a:r>
          </a:p>
          <a:p>
            <a:pPr marL="457200" lvl="1" indent="0">
              <a:buNone/>
            </a:pPr>
            <a:r>
              <a:rPr lang="en-US" sz="3600" dirty="0"/>
              <a:t>while_1.py</a:t>
            </a:r>
          </a:p>
          <a:p>
            <a:r>
              <a:rPr lang="en-US" sz="3600" dirty="0">
                <a:solidFill>
                  <a:schemeClr val="accent3"/>
                </a:solidFill>
              </a:rPr>
              <a:t>for</a:t>
            </a:r>
            <a:endParaRPr lang="en-US" sz="3600" dirty="0"/>
          </a:p>
          <a:p>
            <a:pPr marL="457200" lvl="1" indent="0">
              <a:buNone/>
            </a:pPr>
            <a:r>
              <a:rPr lang="en-US" sz="3600" dirty="0"/>
              <a:t>for_1.py</a:t>
            </a:r>
          </a:p>
          <a:p>
            <a:pPr marL="457200" lvl="1" indent="0">
              <a:buNone/>
            </a:pPr>
            <a:r>
              <a:rPr lang="en-US" sz="3600" dirty="0"/>
              <a:t>for_range_beg_end.py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C79A4-F1D6-4C6A-98C9-45D8E149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9218-A60F-4693-A3BB-3771B198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F4E56-738A-463E-A300-3A2FD0AF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514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Lists</a:t>
            </a:r>
            <a:r>
              <a:rPr lang="en-US" sz="2200" b="1" dirty="0"/>
              <a:t> </a:t>
            </a:r>
            <a:r>
              <a:rPr lang="en-US" sz="4000" b="1" dirty="0"/>
              <a:t>-</a:t>
            </a:r>
            <a:r>
              <a:rPr lang="en-US" sz="2200" dirty="0"/>
              <a:t> </a:t>
            </a:r>
            <a:r>
              <a:rPr lang="en-US" sz="4000" dirty="0"/>
              <a:t>Ordered group</a:t>
            </a:r>
            <a:br>
              <a:rPr lang="en-US" sz="2200" dirty="0"/>
            </a:br>
            <a:r>
              <a:rPr lang="en-US" sz="2200" dirty="0"/>
              <a:t>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list1 = [1,2]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(list1)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list1.append(4)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(list1)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mem </a:t>
            </a: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list1: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(mem)</a:t>
            </a:r>
          </a:p>
          <a:p>
            <a:pPr marL="457200" lvl="1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95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/>
          </a:bodyPr>
          <a:lstStyle/>
          <a:p>
            <a:r>
              <a:rPr lang="en-US" sz="4000" b="1" dirty="0"/>
              <a:t>range() – sequence – </a:t>
            </a:r>
            <a:r>
              <a:rPr lang="en-US" sz="2400" b="1" dirty="0"/>
              <a:t>like a list of numbers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3" y="1488613"/>
            <a:ext cx="8873673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range(start, end) – start,…,end-1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range(end) – 0,…,n-1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range(1,10):	# 1-9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("n:", n)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range(10):	# 0-9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("n:", n)</a:t>
            </a:r>
          </a:p>
          <a:p>
            <a:pPr marL="457200" lvl="1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75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BD68-FD2C-468B-9396-714B5756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/ Range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2362-02C1-40C0-B49E-D98B3E726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lists1.py – setup, appending, printing, traversing</a:t>
            </a:r>
          </a:p>
          <a:p>
            <a:r>
              <a:rPr lang="en-US" sz="2800" dirty="0"/>
              <a:t>colors.py – traversing (iterating through)</a:t>
            </a:r>
          </a:p>
          <a:p>
            <a:r>
              <a:rPr lang="en-US" sz="2800" dirty="0"/>
              <a:t>list_range.py – using range() for list of numbers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B1EA4-FBE8-4175-978D-D35F81D7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44595-80BE-4002-9BCB-4D24B0CB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37330-A3A9-4C6F-A560-2166234F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6E00-835A-4B5B-AFDF-9AF87390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 – Ray Smith raysmith@alum.mit.edu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E49C-1AF0-40D7-BD12-D2153566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Many years of Programming – engineering, scientific, financial</a:t>
            </a:r>
          </a:p>
          <a:p>
            <a:r>
              <a:rPr lang="en-US" sz="3600" dirty="0"/>
              <a:t>Commercial, Scientific, Systems</a:t>
            </a:r>
          </a:p>
          <a:p>
            <a:r>
              <a:rPr lang="en-US" sz="3600" dirty="0"/>
              <a:t>Languages – C, C++, Perl, Java, Python, Assembly</a:t>
            </a:r>
          </a:p>
          <a:p>
            <a:r>
              <a:rPr lang="en-US" sz="3600" dirty="0"/>
              <a:t>NEW Areas - Games for young 3-8 years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595F-9930-4D44-BB3E-7049005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F5A7-20F3-4981-866F-DD0AA3B623E8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A2BB-609F-4663-9624-CF5B6F7B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CECB9-8420-4DCA-9BA9-5BE8C789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37803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8C5-A4F7-4F84-AF1C-EAF09CC94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9478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Concepts</a:t>
            </a:r>
            <a:br>
              <a:rPr lang="en-US" dirty="0"/>
            </a:b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A9AD-AD77-482D-B808-F5B4456E3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7739"/>
            <a:ext cx="8596668" cy="4583623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Computer == VERY Obedient Servant</a:t>
            </a:r>
          </a:p>
          <a:p>
            <a:r>
              <a:rPr lang="en-US" sz="3600" dirty="0"/>
              <a:t>programming - controls the computer</a:t>
            </a:r>
          </a:p>
          <a:p>
            <a:pPr marL="0" indent="0">
              <a:buNone/>
            </a:pPr>
            <a:r>
              <a:rPr lang="en-US" sz="3600" dirty="0"/>
              <a:t> </a:t>
            </a:r>
          </a:p>
          <a:p>
            <a:r>
              <a:rPr lang="en-US" sz="3600" dirty="0"/>
              <a:t>Car Example ( or bike, or TV)</a:t>
            </a:r>
          </a:p>
          <a:p>
            <a:pPr lvl="1"/>
            <a:r>
              <a:rPr lang="en-US" sz="3600" dirty="0"/>
              <a:t>Most cars are alike</a:t>
            </a:r>
          </a:p>
          <a:p>
            <a:pPr lvl="1"/>
            <a:r>
              <a:rPr lang="en-US" sz="3600" dirty="0"/>
              <a:t>Does what you tell it – hopefully what you want</a:t>
            </a:r>
          </a:p>
          <a:p>
            <a:pPr lvl="1"/>
            <a:r>
              <a:rPr lang="en-US" sz="3600" dirty="0"/>
              <a:t>Same response every time – </a:t>
            </a:r>
            <a:r>
              <a:rPr lang="en-US" sz="4300" b="1" dirty="0"/>
              <a:t>almost</a:t>
            </a:r>
            <a:r>
              <a:rPr lang="en-US" sz="3600" dirty="0"/>
              <a:t> – e.g. press peddle – forward</a:t>
            </a:r>
          </a:p>
          <a:p>
            <a:pPr lvl="1"/>
            <a:r>
              <a:rPr lang="en-US" sz="3600" dirty="0"/>
              <a:t>Troubles - Car gets the blame…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29B4-9D6D-409B-BC16-523FA831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36F0E-77BB-4D7A-B934-85448C938E7B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4454-A762-4011-B849-BC82BF49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53BC08-E8A4-4620-B7CB-1F44A0E9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49794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2F5B-24B3-49EA-B8F3-8979F8D7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Computer Programming,</a:t>
            </a:r>
            <a:br>
              <a:rPr lang="en-US" dirty="0"/>
            </a:br>
            <a:r>
              <a:rPr lang="en-US" dirty="0"/>
              <a:t> They do /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FAD7-6B06-4A90-832C-C317A0E2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dirty="0"/>
              <a:t>Build once – use many times</a:t>
            </a:r>
          </a:p>
          <a:p>
            <a:pPr lvl="2"/>
            <a:r>
              <a:rPr lang="en-US" sz="3600" dirty="0"/>
              <a:t>Builder and user(s) often different</a:t>
            </a:r>
          </a:p>
          <a:p>
            <a:pPr lvl="2"/>
            <a:r>
              <a:rPr lang="en-US" sz="3600" dirty="0"/>
              <a:t>Building errors show up many times</a:t>
            </a:r>
          </a:p>
          <a:p>
            <a:pPr lvl="2"/>
            <a:r>
              <a:rPr lang="en-US" sz="3600" dirty="0"/>
              <a:t>Mistakes don't always show up immediately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BB44D-8BF8-4185-A4D5-AE23D307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485BB1-275F-43A5-9BF7-CE6360AB5A8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5CA5-5E10-4C92-BCC8-27C351CC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0A41A-BD5C-4158-B7BD-624701C8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89965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3600" dirty="0"/>
              <a:t>Group process / plan – e.g., chapters</a:t>
            </a:r>
          </a:p>
          <a:p>
            <a:pPr lvl="1"/>
            <a:r>
              <a:rPr lang="en-US" sz="3600" dirty="0"/>
              <a:t>Each part placed in a function</a:t>
            </a:r>
          </a:p>
          <a:p>
            <a:pPr lvl="1"/>
            <a:r>
              <a:rPr lang="en-US" sz="3600" dirty="0"/>
              <a:t>Benefits:</a:t>
            </a:r>
          </a:p>
          <a:p>
            <a:pPr lvl="2"/>
            <a:r>
              <a:rPr lang="en-US" sz="3400" dirty="0"/>
              <a:t>Reduce duplicated work</a:t>
            </a:r>
          </a:p>
          <a:p>
            <a:pPr lvl="2"/>
            <a:r>
              <a:rPr lang="en-US" sz="3400" dirty="0"/>
              <a:t>Hide the particulars</a:t>
            </a:r>
          </a:p>
          <a:p>
            <a:pPr lvl="2"/>
            <a:r>
              <a:rPr lang="en-US" sz="3400" dirty="0"/>
              <a:t>Delay detailed work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468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504"/>
          </a:xfrm>
        </p:spPr>
        <p:txBody>
          <a:bodyPr/>
          <a:lstStyle/>
          <a:p>
            <a:r>
              <a:rPr lang="en-US" dirty="0"/>
              <a:t>Functions (you write)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105"/>
            <a:ext cx="8596668" cy="4643258"/>
          </a:xfrm>
        </p:spPr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 hangingPunct="0">
              <a:buNone/>
            </a:pPr>
            <a:r>
              <a:rPr lang="en-US" sz="14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Definition:</a:t>
            </a:r>
          </a:p>
          <a:p>
            <a:pPr marL="0" indent="0" hangingPunct="0">
              <a:buNone/>
            </a:pP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add2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value2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sum = value1 + value2</a:t>
            </a: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</a:p>
          <a:p>
            <a:pPr marL="0" indent="0">
              <a:buNone/>
            </a:pPr>
            <a:endParaRPr lang="en-US" sz="144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Use:</a:t>
            </a: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sum1 = add2(1,2)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sum1 gets 1+2</a:t>
            </a: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sum2 = add2(3,4)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sum2 gets 3+4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837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3B9C-4877-471F-BB39-F71A1915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B61F-B46F-4E4A-BDCC-4AFF99FC1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spokes_function.py</a:t>
            </a:r>
          </a:p>
          <a:p>
            <a:r>
              <a:rPr lang="en-US" sz="3600" dirty="0"/>
              <a:t>square_list.py – make square</a:t>
            </a:r>
          </a:p>
          <a:p>
            <a:pPr lvl="1"/>
            <a:r>
              <a:rPr lang="en-US" sz="3400" dirty="0"/>
              <a:t>Parameters</a:t>
            </a:r>
          </a:p>
          <a:p>
            <a:pPr lvl="1"/>
            <a:r>
              <a:rPr lang="en-US" sz="3400" dirty="0"/>
              <a:t>Default values</a:t>
            </a:r>
          </a:p>
          <a:p>
            <a:pPr lvl="1"/>
            <a:r>
              <a:rPr lang="en-US" sz="3400" dirty="0"/>
              <a:t>Document</a:t>
            </a:r>
          </a:p>
          <a:p>
            <a:r>
              <a:rPr lang="en-US" sz="3600" dirty="0"/>
              <a:t>bouncing_balls.py – a bit more…</a:t>
            </a:r>
          </a:p>
          <a:p>
            <a:pPr lvl="1"/>
            <a:endParaRPr lang="en-US" sz="3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4C1DF-D095-40E2-8A80-A3A31D27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65DE5-A4F6-4DC2-AB45-D0C822A7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23B2B-C371-4FE7-BC3A-8A16945F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5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Programmer Defined Objects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Complex data types</a:t>
            </a:r>
          </a:p>
          <a:p>
            <a:pPr lvl="1"/>
            <a:r>
              <a:rPr lang="en-US" sz="3400" dirty="0"/>
              <a:t>Person: name, home_address, work_address</a:t>
            </a:r>
          </a:p>
          <a:p>
            <a:pPr lvl="1"/>
            <a:r>
              <a:rPr lang="en-US" sz="3400" dirty="0"/>
              <a:t>Address: number, street, state</a:t>
            </a:r>
          </a:p>
          <a:p>
            <a:pPr lvl="1"/>
            <a:endParaRPr lang="en-US" sz="3400" dirty="0"/>
          </a:p>
          <a:p>
            <a:r>
              <a:rPr lang="en-US" sz="3800" dirty="0"/>
              <a:t>Complex Activity /Organization</a:t>
            </a:r>
          </a:p>
          <a:p>
            <a:pPr lvl="1"/>
            <a:r>
              <a:rPr lang="en-US" sz="3600" dirty="0"/>
              <a:t>Airport: name, address, runways</a:t>
            </a:r>
          </a:p>
          <a:p>
            <a:pPr lvl="1"/>
            <a:r>
              <a:rPr lang="en-US" sz="3600" dirty="0"/>
              <a:t>Runway: length, width, location, direction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849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Structure – Object Oriented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Function: group actions performed as a unit</a:t>
            </a:r>
          </a:p>
          <a:p>
            <a:r>
              <a:rPr lang="en-US" sz="3600" dirty="0"/>
              <a:t>Class: group </a:t>
            </a:r>
            <a:r>
              <a:rPr lang="en-US" sz="3600" b="1" dirty="0"/>
              <a:t>function </a:t>
            </a:r>
            <a:r>
              <a:rPr lang="en-US" sz="3600" dirty="0"/>
              <a:t>plus </a:t>
            </a:r>
            <a:r>
              <a:rPr lang="en-US" sz="3600" b="1" dirty="0"/>
              <a:t>data</a:t>
            </a:r>
          </a:p>
          <a:p>
            <a:pPr lvl="1"/>
            <a:r>
              <a:rPr lang="en-US" sz="3400" dirty="0"/>
              <a:t>Data – object's state</a:t>
            </a:r>
          </a:p>
          <a:p>
            <a:pPr lvl="1"/>
            <a:r>
              <a:rPr lang="en-US" sz="3400" dirty="0"/>
              <a:t>Function – object's 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743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3815"/>
          </a:xfrm>
        </p:spPr>
        <p:txBody>
          <a:bodyPr>
            <a:normAutofit/>
          </a:bodyPr>
          <a:lstStyle/>
          <a:p>
            <a:r>
              <a:rPr lang="en-US" dirty="0"/>
              <a:t>Classes – definition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3415"/>
            <a:ext cx="9815965" cy="4587947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Definition - member functions:</a:t>
            </a:r>
          </a:p>
          <a:p>
            <a:pPr lvl="1"/>
            <a:r>
              <a:rPr lang="en-US" sz="3400" dirty="0"/>
              <a:t>Predefined functions</a:t>
            </a:r>
          </a:p>
          <a:p>
            <a:pPr lvl="2"/>
            <a:r>
              <a:rPr lang="en-US" sz="3200" dirty="0">
                <a:solidFill>
                  <a:schemeClr val="accent4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b="1" dirty="0"/>
              <a:t>__init__</a:t>
            </a:r>
            <a:r>
              <a:rPr lang="en-US" sz="3200" dirty="0"/>
              <a:t>(self,…): - initialize data</a:t>
            </a:r>
          </a:p>
          <a:p>
            <a:pPr lvl="2"/>
            <a:r>
              <a:rPr lang="en-US" sz="3200" dirty="0">
                <a:solidFill>
                  <a:schemeClr val="accent4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b="1" dirty="0"/>
              <a:t>__str__</a:t>
            </a:r>
            <a:r>
              <a:rPr lang="en-US" sz="3200" dirty="0"/>
              <a:t>(self,…): - used show as string</a:t>
            </a:r>
          </a:p>
          <a:p>
            <a:pPr lvl="2"/>
            <a:endParaRPr lang="en-US" sz="3200" dirty="0"/>
          </a:p>
          <a:p>
            <a:pPr lvl="1"/>
            <a:r>
              <a:rPr lang="en-US" sz="3400" dirty="0"/>
              <a:t>User defined functions</a:t>
            </a:r>
          </a:p>
          <a:p>
            <a:pPr lvl="2"/>
            <a:r>
              <a:rPr lang="en-US" sz="3200" dirty="0"/>
              <a:t> </a:t>
            </a:r>
            <a:r>
              <a:rPr lang="en-US" sz="3200" dirty="0">
                <a:solidFill>
                  <a:schemeClr val="accent4"/>
                </a:solidFill>
              </a:rPr>
              <a:t>def</a:t>
            </a:r>
            <a:r>
              <a:rPr lang="en-US" sz="3200" dirty="0"/>
              <a:t> my_</a:t>
            </a:r>
            <a:r>
              <a:rPr lang="en-US" sz="3200" i="1" dirty="0"/>
              <a:t>names</a:t>
            </a:r>
            <a:r>
              <a:rPr lang="en-US" sz="3200" dirty="0"/>
              <a:t>(self,…): –do my object's actions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181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3815"/>
          </a:xfrm>
        </p:spPr>
        <p:txBody>
          <a:bodyPr>
            <a:normAutofit/>
          </a:bodyPr>
          <a:lstStyle/>
          <a:p>
            <a:r>
              <a:rPr lang="en-US" dirty="0"/>
              <a:t>Classes – definition - 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3415"/>
            <a:ext cx="9815965" cy="4587947"/>
          </a:xfrm>
        </p:spPr>
        <p:txBody>
          <a:bodyPr>
            <a:normAutofit/>
          </a:bodyPr>
          <a:lstStyle/>
          <a:p>
            <a:r>
              <a:rPr lang="en-US" sz="3600" dirty="0"/>
              <a:t>__init__, __str__, __...</a:t>
            </a:r>
          </a:p>
          <a:p>
            <a:pPr lvl="1"/>
            <a:r>
              <a:rPr lang="en-US" sz="3400" dirty="0"/>
              <a:t> - You write them, Python calls them</a:t>
            </a:r>
          </a:p>
          <a:p>
            <a:pPr marL="457200" lvl="1" indent="0">
              <a:buNone/>
            </a:pPr>
            <a:endParaRPr lang="en-US" sz="3400" dirty="0"/>
          </a:p>
          <a:p>
            <a:pPr lvl="1"/>
            <a:r>
              <a:rPr lang="en-US" sz="3400" dirty="0"/>
              <a:t>__init__ - called when </a:t>
            </a:r>
            <a:r>
              <a:rPr lang="en-US" sz="3400" i="1" dirty="0"/>
              <a:t>ClassName</a:t>
            </a:r>
            <a:r>
              <a:rPr lang="en-US" sz="3400" dirty="0"/>
              <a:t>(…) to setup object</a:t>
            </a:r>
          </a:p>
          <a:p>
            <a:pPr lvl="1"/>
            <a:r>
              <a:rPr lang="en-US" sz="3400" dirty="0"/>
              <a:t>__str__ - called when object used as a string .e.g., print(</a:t>
            </a:r>
            <a:r>
              <a:rPr lang="en-US" sz="3400" i="1" dirty="0"/>
              <a:t>your_obj</a:t>
            </a:r>
            <a:r>
              <a:rPr lang="en-US" sz="3400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10/19/2023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433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034B-0D0F-4B2F-A893-737971D5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/ Object Examples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B2F2-7F74-4A57-9659-272F2D4E3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rectangle_simp.py – Rectangle (shortened)</a:t>
            </a:r>
          </a:p>
          <a:p>
            <a:r>
              <a:rPr lang="en-US" sz="3600" dirty="0"/>
              <a:t>square_simp.py – based on Rectangle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25163-A307-467B-8281-481AD00A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70D75-335C-48DB-8C20-65C961CD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3B998-CA35-465C-89E6-E712A721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2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Online Class – Using Zoom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If any background noise, please mute – minimizes cumulative noise</a:t>
            </a:r>
          </a:p>
          <a:p>
            <a:r>
              <a:rPr lang="en-US" sz="3600" dirty="0"/>
              <a:t>RAISE HAND when </a:t>
            </a:r>
            <a:r>
              <a:rPr lang="en-US" sz="3600" dirty="0">
                <a:solidFill>
                  <a:srgbClr val="0070C0"/>
                </a:solidFill>
              </a:rPr>
              <a:t>ASKING A QUESTION</a:t>
            </a:r>
          </a:p>
          <a:p>
            <a:r>
              <a:rPr lang="en-US" sz="3600" dirty="0"/>
              <a:t>Can question via Chat – can be to ALL</a:t>
            </a:r>
          </a:p>
          <a:p>
            <a:r>
              <a:rPr lang="en-US" sz="3600" dirty="0"/>
              <a:t>Expecting Response: Start "QUESTION:"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702319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Session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83"/>
            <a:ext cx="8596668" cy="4420380"/>
          </a:xfrm>
        </p:spPr>
        <p:txBody>
          <a:bodyPr>
            <a:noAutofit/>
          </a:bodyPr>
          <a:lstStyle/>
          <a:p>
            <a:pPr lvl="2"/>
            <a:r>
              <a:rPr lang="en-US" sz="3200" dirty="0"/>
              <a:t>Similar to Programming – This Session</a:t>
            </a:r>
            <a:endParaRPr lang="en-US" sz="3000" dirty="0"/>
          </a:p>
          <a:p>
            <a:pPr lvl="3"/>
            <a:r>
              <a:rPr lang="en-US" sz="3000" dirty="0"/>
              <a:t>Skips, Repeats / Revisits </a:t>
            </a:r>
          </a:p>
          <a:p>
            <a:pPr lvl="2"/>
            <a:r>
              <a:rPr lang="en-US" sz="3400" dirty="0"/>
              <a:t>Student Guideline:</a:t>
            </a:r>
          </a:p>
          <a:p>
            <a:pPr lvl="3"/>
            <a:r>
              <a:rPr lang="en-US" sz="2800" dirty="0"/>
              <a:t>If you know it – Have Patience</a:t>
            </a:r>
          </a:p>
          <a:p>
            <a:pPr lvl="3"/>
            <a:r>
              <a:rPr lang="en-US" sz="2800" dirty="0"/>
              <a:t>If </a:t>
            </a:r>
            <a:r>
              <a:rPr lang="en-US" sz="2800" b="1" dirty="0">
                <a:solidFill>
                  <a:srgbClr val="002060"/>
                </a:solidFill>
              </a:rPr>
              <a:t>confused</a:t>
            </a:r>
            <a:r>
              <a:rPr lang="en-US" sz="2800" dirty="0"/>
              <a:t> / </a:t>
            </a:r>
            <a:r>
              <a:rPr lang="en-US" sz="2800" b="1" dirty="0">
                <a:solidFill>
                  <a:srgbClr val="002060"/>
                </a:solidFill>
              </a:rPr>
              <a:t>unsure</a:t>
            </a:r>
            <a:r>
              <a:rPr lang="en-US" sz="2800" dirty="0"/>
              <a:t> – </a:t>
            </a:r>
            <a:r>
              <a:rPr lang="en-US" sz="2800" b="1" dirty="0">
                <a:solidFill>
                  <a:srgbClr val="002060"/>
                </a:solidFill>
              </a:rPr>
              <a:t>ASK A QUESTION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61017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905000"/>
          </a:xfrm>
        </p:spPr>
        <p:txBody>
          <a:bodyPr>
            <a:noAutofit/>
          </a:bodyPr>
          <a:lstStyle/>
          <a:p>
            <a:r>
              <a:rPr lang="en-US" sz="5400" dirty="0"/>
              <a:t>Introduction</a:t>
            </a:r>
            <a:br>
              <a:rPr lang="en-US" sz="5400" dirty="0"/>
            </a:br>
            <a:r>
              <a:rPr lang="en-US" sz="5400" dirty="0"/>
              <a:t> Touching on the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29000"/>
            <a:ext cx="8596668" cy="2612362"/>
          </a:xfrm>
          <a:noFill/>
        </p:spPr>
        <p:txBody>
          <a:bodyPr>
            <a:normAutofit/>
          </a:bodyPr>
          <a:lstStyle/>
          <a:p>
            <a:r>
              <a:rPr lang="en-US" sz="3600" dirty="0"/>
              <a:t>Any questions in general?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4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6372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Computer Programming</a:t>
            </a:r>
            <a:br>
              <a:rPr lang="en-US" dirty="0"/>
            </a:br>
            <a:r>
              <a:rPr lang="en-US" dirty="0"/>
              <a:t> Telling  a Story</a:t>
            </a:r>
            <a:br>
              <a:rPr lang="en-US" dirty="0"/>
            </a:br>
            <a:r>
              <a:rPr lang="en-US" dirty="0"/>
              <a:t>Telling the Computer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25189"/>
            <a:ext cx="8596668" cy="3716173"/>
          </a:xfrm>
        </p:spPr>
        <p:txBody>
          <a:bodyPr>
            <a:noAutofit/>
          </a:bodyPr>
          <a:lstStyle/>
          <a:p>
            <a:r>
              <a:rPr lang="en-US" sz="4000" dirty="0"/>
              <a:t>The language, PYTHON,  is a way</a:t>
            </a:r>
          </a:p>
          <a:p>
            <a:pPr lvl="1"/>
            <a:r>
              <a:rPr lang="en-US" sz="4000" dirty="0"/>
              <a:t>Popular, Powerful, and </a:t>
            </a:r>
            <a:r>
              <a:rPr lang="en-US" sz="4000" i="1" dirty="0"/>
              <a:t>EASY</a:t>
            </a:r>
          </a:p>
          <a:p>
            <a:pPr lvl="1"/>
            <a:r>
              <a:rPr lang="en-US" sz="4000" i="1" dirty="0"/>
              <a:t>Like most human languages</a:t>
            </a:r>
          </a:p>
          <a:p>
            <a:pPr lvl="2"/>
            <a:r>
              <a:rPr lang="en-US" sz="4000" i="1" dirty="0"/>
              <a:t>You don’t have to know it all to do a lot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05993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288E-EE6A-458A-A90A-3DBD8190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Python language </a:t>
            </a:r>
            <a:r>
              <a:rPr lang="en-US" sz="3600" dirty="0"/>
              <a:t>– is</a:t>
            </a:r>
            <a:br>
              <a:rPr lang="en-US" sz="3600" dirty="0"/>
            </a:br>
            <a:r>
              <a:rPr lang="en-US" sz="2200" dirty="0"/>
              <a:t>small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79561-2DA1-4279-A25E-16275C3AF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Compared to English, Spanish, French</a:t>
            </a:r>
          </a:p>
          <a:p>
            <a:pPr lvl="1"/>
            <a:r>
              <a:rPr lang="en-US" sz="3400" dirty="0"/>
              <a:t>A lot fewer words, punctuation… </a:t>
            </a:r>
          </a:p>
          <a:p>
            <a:pPr lvl="1"/>
            <a:r>
              <a:rPr lang="en-US" sz="3400" dirty="0"/>
              <a:t>Need to be precise</a:t>
            </a:r>
          </a:p>
          <a:p>
            <a:pPr lvl="1"/>
            <a:r>
              <a:rPr lang="en-US" sz="3400" dirty="0"/>
              <a:t>Say exactly what you want</a:t>
            </a:r>
          </a:p>
          <a:p>
            <a:pPr lvl="1"/>
            <a:r>
              <a:rPr lang="en-US" sz="3400" dirty="0"/>
              <a:t>Python can't ask you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16A6-17DB-4C72-88F1-E9956ABF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0750-CE21-47F1-8682-AC6661F5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4F4E-2801-42D7-927D-04E80D69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6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 by DOING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Start with ready-made programs</a:t>
            </a:r>
            <a:endParaRPr lang="en-US" sz="3600" dirty="0">
              <a:solidFill>
                <a:schemeClr val="accent2"/>
              </a:solidFill>
            </a:endParaRP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Run </a:t>
            </a:r>
            <a:r>
              <a:rPr lang="en-US" sz="3600" dirty="0">
                <a:solidFill>
                  <a:schemeClr val="accent2"/>
                </a:solidFill>
              </a:rPr>
              <a:t>unchanged</a:t>
            </a:r>
            <a:r>
              <a:rPr lang="en-US" sz="3600" dirty="0">
                <a:solidFill>
                  <a:schemeClr val="tx1"/>
                </a:solidFill>
              </a:rPr>
              <a:t> and see results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Make </a:t>
            </a:r>
            <a:r>
              <a:rPr lang="en-US" sz="3600" dirty="0">
                <a:solidFill>
                  <a:schemeClr val="accent2"/>
                </a:solidFill>
              </a:rPr>
              <a:t>small</a:t>
            </a:r>
            <a:r>
              <a:rPr lang="en-US" sz="3600" dirty="0">
                <a:solidFill>
                  <a:schemeClr val="tx1"/>
                </a:solidFill>
              </a:rPr>
              <a:t> changes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Run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20D-B69F-4A94-83B7-6D73A5F7EAD8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023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60105</TotalTime>
  <Words>2375</Words>
  <Application>Microsoft Office PowerPoint</Application>
  <PresentationFormat>Widescreen</PresentationFormat>
  <Paragraphs>461</Paragraphs>
  <Slides>40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Courier New</vt:lpstr>
      <vt:lpstr>Trebuchet MS</vt:lpstr>
      <vt:lpstr>Wingdings 3</vt:lpstr>
      <vt:lpstr>Facet</vt:lpstr>
      <vt:lpstr>Overview to Introduction to Programming Using Python </vt:lpstr>
      <vt:lpstr>Session Objectives</vt:lpstr>
      <vt:lpstr>Instructor – Ray Smith raysmith@alum.mit.edu</vt:lpstr>
      <vt:lpstr>Our Online Class – Using Zoom</vt:lpstr>
      <vt:lpstr>Session Structure</vt:lpstr>
      <vt:lpstr>Introduction  Touching on the topic</vt:lpstr>
      <vt:lpstr>Computer Programming  Telling  a Story Telling the Computer What to Do</vt:lpstr>
      <vt:lpstr>The Python language – is small </vt:lpstr>
      <vt:lpstr>Learn by DOING</vt:lpstr>
      <vt:lpstr>IDLE Python's built in tool</vt:lpstr>
      <vt:lpstr>IDLE – Arithmetic Galore</vt:lpstr>
      <vt:lpstr>IDLE – IF/WHEN I change my mind…</vt:lpstr>
      <vt:lpstr>A Quick Look Samples to Run Now - Change Later</vt:lpstr>
      <vt:lpstr>First Program</vt:lpstr>
      <vt:lpstr>Run Opened Program</vt:lpstr>
      <vt:lpstr>Output listed on IDLE Shell</vt:lpstr>
      <vt:lpstr>Additional Samples</vt:lpstr>
      <vt:lpstr>Python  English A lot in common</vt:lpstr>
      <vt:lpstr>Python  English A lot in common</vt:lpstr>
      <vt:lpstr>Python  English A lot in common</vt:lpstr>
      <vt:lpstr>Python  English A lot in common</vt:lpstr>
      <vt:lpstr>Python  English Different / New in Python</vt:lpstr>
      <vt:lpstr>Python  English Different / New to Python</vt:lpstr>
      <vt:lpstr>Python  English Different / New in Python</vt:lpstr>
      <vt:lpstr>Python  English Different / New in Python</vt:lpstr>
      <vt:lpstr>Some samples of basics </vt:lpstr>
      <vt:lpstr>Lists - Ordered group    </vt:lpstr>
      <vt:lpstr>range() – sequence – like a list of numbers</vt:lpstr>
      <vt:lpstr>List / Range Samples</vt:lpstr>
      <vt:lpstr>Programming Concepts </vt:lpstr>
      <vt:lpstr>Like Computer Programming,  They do / have</vt:lpstr>
      <vt:lpstr>Functions – Divide and Conquer</vt:lpstr>
      <vt:lpstr>Functions (you write) – Example</vt:lpstr>
      <vt:lpstr>Function Samples</vt:lpstr>
      <vt:lpstr>Classes – Programmer Defined Objects</vt:lpstr>
      <vt:lpstr>Classes – Structure – Object Oriented</vt:lpstr>
      <vt:lpstr>Classes – definition</vt:lpstr>
      <vt:lpstr>Classes – definition - continued</vt:lpstr>
      <vt:lpstr>Class / Object Examples 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381</cp:revision>
  <cp:lastPrinted>2021-09-01T20:08:48Z</cp:lastPrinted>
  <dcterms:created xsi:type="dcterms:W3CDTF">2018-08-14T15:38:09Z</dcterms:created>
  <dcterms:modified xsi:type="dcterms:W3CDTF">2023-10-20T14:06:38Z</dcterms:modified>
</cp:coreProperties>
</file>