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270" r:id="rId3"/>
    <p:sldId id="355" r:id="rId4"/>
    <p:sldId id="277" r:id="rId5"/>
    <p:sldId id="326" r:id="rId6"/>
    <p:sldId id="327" r:id="rId7"/>
    <p:sldId id="328" r:id="rId8"/>
    <p:sldId id="269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8" r:id="rId17"/>
    <p:sldId id="271" r:id="rId18"/>
    <p:sldId id="272" r:id="rId19"/>
    <p:sldId id="273" r:id="rId20"/>
    <p:sldId id="339" r:id="rId21"/>
    <p:sldId id="341" r:id="rId22"/>
    <p:sldId id="340" r:id="rId23"/>
    <p:sldId id="337" r:id="rId24"/>
    <p:sldId id="338" r:id="rId25"/>
    <p:sldId id="356" r:id="rId26"/>
    <p:sldId id="357" r:id="rId27"/>
    <p:sldId id="342" r:id="rId28"/>
    <p:sldId id="343" r:id="rId29"/>
    <p:sldId id="344" r:id="rId30"/>
    <p:sldId id="345" r:id="rId31"/>
    <p:sldId id="346" r:id="rId32"/>
    <p:sldId id="348" r:id="rId33"/>
    <p:sldId id="347" r:id="rId34"/>
    <p:sldId id="349" r:id="rId35"/>
    <p:sldId id="350" r:id="rId36"/>
    <p:sldId id="351" r:id="rId37"/>
    <p:sldId id="352" r:id="rId38"/>
    <p:sldId id="353" r:id="rId39"/>
    <p:sldId id="354" r:id="rId40"/>
    <p:sldId id="336" r:id="rId41"/>
    <p:sldId id="274" r:id="rId42"/>
    <p:sldId id="275" r:id="rId43"/>
    <p:sldId id="276" r:id="rId44"/>
    <p:sldId id="278" r:id="rId45"/>
    <p:sldId id="280" r:id="rId46"/>
    <p:sldId id="281" r:id="rId47"/>
    <p:sldId id="334" r:id="rId48"/>
    <p:sldId id="335" r:id="rId49"/>
    <p:sldId id="279" r:id="rId50"/>
    <p:sldId id="282" r:id="rId51"/>
    <p:sldId id="283" r:id="rId52"/>
    <p:sldId id="284" r:id="rId53"/>
    <p:sldId id="285" r:id="rId54"/>
    <p:sldId id="286" r:id="rId55"/>
    <p:sldId id="264" r:id="rId56"/>
    <p:sldId id="265" r:id="rId57"/>
    <p:sldId id="287" r:id="rId58"/>
    <p:sldId id="288" r:id="rId59"/>
    <p:sldId id="266" r:id="rId60"/>
    <p:sldId id="289" r:id="rId61"/>
    <p:sldId id="267" r:id="rId62"/>
    <p:sldId id="290" r:id="rId63"/>
    <p:sldId id="297" r:id="rId64"/>
    <p:sldId id="291" r:id="rId65"/>
    <p:sldId id="292" r:id="rId66"/>
    <p:sldId id="293" r:id="rId67"/>
    <p:sldId id="294" r:id="rId68"/>
    <p:sldId id="295" r:id="rId69"/>
    <p:sldId id="322" r:id="rId70"/>
    <p:sldId id="323" r:id="rId71"/>
    <p:sldId id="324" r:id="rId72"/>
    <p:sldId id="296" r:id="rId73"/>
    <p:sldId id="298" r:id="rId74"/>
    <p:sldId id="299" r:id="rId75"/>
    <p:sldId id="300" r:id="rId76"/>
    <p:sldId id="301" r:id="rId77"/>
    <p:sldId id="302" r:id="rId78"/>
    <p:sldId id="303" r:id="rId79"/>
    <p:sldId id="304" r:id="rId80"/>
    <p:sldId id="305" r:id="rId81"/>
    <p:sldId id="306" r:id="rId82"/>
    <p:sldId id="309" r:id="rId83"/>
    <p:sldId id="310" r:id="rId84"/>
    <p:sldId id="311" r:id="rId85"/>
    <p:sldId id="307" r:id="rId86"/>
    <p:sldId id="308" r:id="rId87"/>
    <p:sldId id="329" r:id="rId88"/>
    <p:sldId id="330" r:id="rId89"/>
    <p:sldId id="331" r:id="rId90"/>
    <p:sldId id="332" r:id="rId91"/>
    <p:sldId id="333" r:id="rId92"/>
    <p:sldId id="312" r:id="rId93"/>
    <p:sldId id="313" r:id="rId94"/>
    <p:sldId id="314" r:id="rId95"/>
    <p:sldId id="315" r:id="rId96"/>
    <p:sldId id="316" r:id="rId97"/>
    <p:sldId id="317" r:id="rId98"/>
    <p:sldId id="318" r:id="rId99"/>
    <p:sldId id="319" r:id="rId100"/>
    <p:sldId id="320" r:id="rId101"/>
    <p:sldId id="321" r:id="rId102"/>
    <p:sldId id="325" r:id="rId10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83" d="100"/>
          <a:sy n="83" d="100"/>
        </p:scale>
        <p:origin x="92" y="9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634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few lines are just information about this version of IDLE.</a:t>
            </a:r>
          </a:p>
          <a:p>
            <a:r>
              <a:rPr lang="en-US" dirty="0"/>
              <a:t>Plus, you can always type "help".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66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Repetition because some folks just use this file.</a:t>
            </a:r>
          </a:p>
          <a:p>
            <a:r>
              <a:rPr lang="en-US" dirty="0"/>
              <a:t>File was created while running IDLE and learning!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87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may want to keep this in a separate window for reference.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67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4051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97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6179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417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942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711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09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651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154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4755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26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125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915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772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406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896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Variables need initialization before they may be used.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55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07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Accepting input and dealing with it makes programs much more powerful than calculators or Television.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29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 NEW file name?</a:t>
            </a:r>
          </a:p>
          <a:p>
            <a:r>
              <a:rPr lang="en-US" dirty="0"/>
              <a:t>When do we create it?</a:t>
            </a:r>
          </a:p>
          <a:p>
            <a:r>
              <a:rPr lang="en-US" dirty="0"/>
              <a:t>WHY?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003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873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 mix spaces and tabs</a:t>
            </a:r>
          </a:p>
          <a:p>
            <a:r>
              <a:rPr lang="en-US" dirty="0"/>
              <a:t>Stick with spaces</a:t>
            </a:r>
          </a:p>
          <a:p>
            <a:r>
              <a:rPr lang="en-US" dirty="0"/>
              <a:t>Editor can help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84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is like a bunch of varied friends</a:t>
            </a:r>
          </a:p>
          <a:p>
            <a:r>
              <a:rPr lang="en-US" dirty="0"/>
              <a:t>Often correct but sometimes on a different track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9361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77713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231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78699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865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54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IDLE - python’s trainer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Documentation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261" y="428841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Our Downloading 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sz="3600" dirty="0"/>
              <a:t>Python Documentation:</a:t>
            </a:r>
          </a:p>
          <a:p>
            <a:pPr marL="800100" lvl="2" indent="0">
              <a:buNone/>
            </a:pPr>
            <a:r>
              <a:rPr lang="en-US" sz="3200" dirty="0"/>
              <a:t>Help </a:t>
            </a:r>
            <a:r>
              <a:rPr lang="en-US" sz="3200" dirty="0">
                <a:sym typeface="Wingdings" panose="05000000000000000000" pitchFamily="2" charset="2"/>
              </a:rPr>
              <a:t> Python Docs</a:t>
            </a:r>
          </a:p>
          <a:p>
            <a:r>
              <a:rPr lang="en-US" sz="3600" dirty="0">
                <a:sym typeface="Wingdings" panose="05000000000000000000" pitchFamily="2" charset="2"/>
              </a:rPr>
              <a:t>Help on IDLE: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IDLE Help</a:t>
            </a:r>
          </a:p>
          <a:p>
            <a:r>
              <a:rPr lang="en-US" sz="3600" dirty="0">
                <a:sym typeface="Wingdings" panose="05000000000000000000" pitchFamily="2" charset="2"/>
              </a:rPr>
              <a:t>Python Program Examples:</a:t>
            </a:r>
          </a:p>
          <a:p>
            <a:pPr marL="800100" lvl="2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Help  Turtle Demo </a:t>
            </a:r>
            <a:endParaRPr lang="en-US" sz="3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- A Quick Introduction to Python</a:t>
            </a:r>
            <a:br>
              <a:rPr lang="en-US" dirty="0"/>
            </a:br>
            <a:r>
              <a:rPr lang="en-US" dirty="0"/>
              <a:t>                 Jump right in!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 file with some beginning examples</a:t>
            </a:r>
          </a:p>
          <a:p>
            <a:r>
              <a:rPr lang="en-US" sz="3600" dirty="0"/>
              <a:t> open python_introduction.py</a:t>
            </a:r>
          </a:p>
          <a:p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 Open … exercises  python_introduction.py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All Students Mute – Minimizes background Noise</a:t>
            </a:r>
          </a:p>
          <a:p>
            <a:r>
              <a:rPr lang="en-US" sz="3600" dirty="0"/>
              <a:t>Ask question via Chat – can be to ALL</a:t>
            </a:r>
          </a:p>
          <a:p>
            <a:r>
              <a:rPr lang="en-US" sz="3600" dirty="0"/>
              <a:t>Attendance: Chat "PRESENT" </a:t>
            </a:r>
            <a:r>
              <a:rPr lang="en-US" sz="3600"/>
              <a:t>to ME</a:t>
            </a:r>
            <a:endParaRPr lang="en-US" sz="3600" dirty="0"/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Python_introduction.py…beginning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12" y="1594625"/>
            <a:ext cx="1120697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r>
              <a:rPr lang="en-US" sz="2400" dirty="0"/>
              <a:t>Python 3.7.4 (tags/v3.7.4:e09359112e, Jul  8 2019, 20:34:20) [MSC v.1916 64 bit (AMD64)] on win32</a:t>
            </a:r>
          </a:p>
          <a:p>
            <a:pPr marL="57150" indent="0">
              <a:buNone/>
            </a:pPr>
            <a:r>
              <a:rPr lang="en-US" sz="2400" dirty="0"/>
              <a:t>Type "help", "copyright", "credits" or "license()" for more information.</a:t>
            </a:r>
          </a:p>
          <a:p>
            <a:pPr marL="57150" indent="0">
              <a:buNone/>
            </a:pPr>
            <a:endParaRPr lang="en-US" sz="2400" dirty="0"/>
          </a:p>
          <a:p>
            <a:pPr marL="57150" indent="0">
              <a:buNone/>
            </a:pPr>
            <a:r>
              <a:rPr lang="en-US" sz="2400" dirty="0"/>
              <a:t>&gt;&gt;&gt; # The following is an interactive introduction to basic Python concepts.</a:t>
            </a:r>
          </a:p>
          <a:p>
            <a:pPr marL="57150" indent="0">
              <a:buNone/>
            </a:pPr>
            <a:r>
              <a:rPr lang="en-US" sz="2400" dirty="0"/>
              <a:t>&gt;&gt;&gt; # The text is pretty much as I typed it in to the Python IDLE shell,</a:t>
            </a:r>
          </a:p>
          <a:p>
            <a:pPr marL="57150" indent="0">
              <a:buNone/>
            </a:pPr>
            <a:r>
              <a:rPr lang="en-US" sz="2400" dirty="0"/>
              <a:t>&gt;&gt;&gt; # and got printed out by the shell python shell evaluation.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73472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4625"/>
            <a:ext cx="10627112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You might get some useful practice by trying these examples on your</a:t>
            </a:r>
          </a:p>
          <a:p>
            <a:pPr marL="57150" indent="0">
              <a:buNone/>
            </a:pPr>
            <a:r>
              <a:rPr lang="en-US" sz="2400" dirty="0"/>
              <a:t>&gt;&gt;&gt; # computer in the IDLE shell.</a:t>
            </a:r>
          </a:p>
          <a:p>
            <a:pPr marL="57150" indent="0">
              <a:buNone/>
            </a:pPr>
            <a:r>
              <a:rPr lang="en-US" sz="2400" dirty="0"/>
              <a:t>&gt;&gt;&gt; # Lines with # are ignored by python from the # character to line end.</a:t>
            </a:r>
          </a:p>
          <a:p>
            <a:pPr marL="57150" indent="0">
              <a:buNone/>
            </a:pPr>
            <a:r>
              <a:rPr lang="en-US" sz="2400" dirty="0"/>
              <a:t>&gt;&gt;&gt; # This introduction takes place within the python IDLE interpreter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4123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Python_introduction.py…continued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62" y="1594625"/>
            <a:ext cx="10671716" cy="4446738"/>
          </a:xfrm>
        </p:spPr>
        <p:txBody>
          <a:bodyPr>
            <a:noAutofit/>
          </a:bodyPr>
          <a:lstStyle/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r>
              <a:rPr lang="en-US" sz="2400" dirty="0"/>
              <a:t>&gt;&gt;&gt; # Lines starting with "&gt;&gt;&gt; " can be directly typed, minus the "&gt;&gt;&gt; ",</a:t>
            </a:r>
          </a:p>
          <a:p>
            <a:pPr marL="57150" indent="0">
              <a:buNone/>
            </a:pPr>
            <a:r>
              <a:rPr lang="en-US" sz="2400" dirty="0"/>
              <a:t>&gt;&gt;&gt; # into IDLE</a:t>
            </a:r>
          </a:p>
          <a:p>
            <a:pPr marL="57150" indent="0">
              <a:buNone/>
            </a:pPr>
            <a:r>
              <a:rPr lang="en-US" sz="2400" dirty="0"/>
              <a:t>&gt;&gt;&gt; # Text typed after the "&gt;&gt;&gt; " is evaluated by python, and the value,</a:t>
            </a:r>
          </a:p>
          <a:p>
            <a:pPr marL="57150" indent="0">
              <a:buNone/>
            </a:pPr>
            <a:r>
              <a:rPr lang="en-US" sz="2400" dirty="0"/>
              <a:t>&gt;&gt;&gt; #  if any, is displayed.</a:t>
            </a:r>
          </a:p>
          <a:p>
            <a:pPr marL="57150" indent="0">
              <a:buNone/>
            </a:pPr>
            <a:r>
              <a:rPr lang="en-US" sz="2400" dirty="0"/>
              <a:t>&gt;&gt;&gt; 1</a:t>
            </a:r>
          </a:p>
          <a:p>
            <a:pPr marL="57150" indent="0">
              <a:buNone/>
            </a:pPr>
            <a:r>
              <a:rPr lang="en-US" sz="2400" dirty="0"/>
              <a:t>1</a:t>
            </a:r>
          </a:p>
          <a:p>
            <a:pPr marL="57150" indent="0">
              <a:buNone/>
            </a:pPr>
            <a:r>
              <a:rPr lang="en-US" sz="2400" dirty="0"/>
              <a:t>&gt;&gt;&gt; 1 + 2</a:t>
            </a:r>
          </a:p>
          <a:p>
            <a:pPr marL="57150" indent="0">
              <a:buNone/>
            </a:pPr>
            <a:r>
              <a:rPr lang="en-US" sz="2400" dirty="0"/>
              <a:t>3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6685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– continued</a:t>
            </a:r>
            <a:br>
              <a:rPr lang="en-US" sz="2800" dirty="0"/>
            </a:br>
            <a:r>
              <a:rPr lang="en-US" sz="2800" dirty="0"/>
              <a:t>IDLE GUIDE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b="1" dirty="0"/>
              <a:t>&gt;&gt;&gt;:</a:t>
            </a:r>
            <a:r>
              <a:rPr lang="en-US" sz="3400" dirty="0"/>
              <a:t> IDLE shell prompt (</a:t>
            </a:r>
            <a:r>
              <a:rPr lang="en-US" sz="2800" dirty="0"/>
              <a:t>to you the user</a:t>
            </a:r>
            <a:r>
              <a:rPr lang="en-US" sz="3400" dirty="0"/>
              <a:t>)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: start of comment</a:t>
            </a:r>
          </a:p>
          <a:p>
            <a:pPr lvl="1"/>
            <a:r>
              <a:rPr lang="en-US" sz="3400" i="1" dirty="0"/>
              <a:t>Otherwise</a:t>
            </a:r>
            <a:r>
              <a:rPr lang="en-US" sz="3400" dirty="0"/>
              <a:t>: printout from IDLE</a:t>
            </a:r>
          </a:p>
          <a:p>
            <a:pPr lvl="1"/>
            <a:r>
              <a:rPr lang="en-US" sz="3400" dirty="0"/>
              <a:t>To modify: Type ALT-P (CTRL-P on Mac) add/change what you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30493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Repeat each example from file</a:t>
            </a:r>
          </a:p>
          <a:p>
            <a:pPr lvl="1"/>
            <a:r>
              <a:rPr lang="en-US" sz="3400" dirty="0"/>
              <a:t>Try a couple of your own making</a:t>
            </a:r>
          </a:p>
          <a:p>
            <a:pPr lvl="1"/>
            <a:r>
              <a:rPr lang="en-US" sz="3400" dirty="0"/>
              <a:t>Don't worry about mistakes!</a:t>
            </a:r>
          </a:p>
          <a:p>
            <a:pPr lvl="1"/>
            <a:r>
              <a:rPr lang="en-US" sz="3400" dirty="0"/>
              <a:t>Ask questions.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340338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Python – Second Session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Lecture 1.5 Hours</a:t>
            </a:r>
          </a:p>
          <a:p>
            <a:pPr lvl="3"/>
            <a:r>
              <a:rPr lang="en-US" sz="3000" dirty="0"/>
              <a:t>Follow-up Questions .5 Hours</a:t>
            </a:r>
          </a:p>
          <a:p>
            <a:pPr lvl="2"/>
            <a:r>
              <a:rPr lang="en-US" sz="3200" dirty="0"/>
              <a:t>Similar to Programming – This Course</a:t>
            </a:r>
            <a:endParaRPr lang="en-US" sz="3000" dirty="0"/>
          </a:p>
          <a:p>
            <a:pPr lvl="3"/>
            <a:r>
              <a:rPr lang="en-US" sz="3000" dirty="0"/>
              <a:t>Skip, Repeat/Revisit </a:t>
            </a:r>
          </a:p>
          <a:p>
            <a:pPr lvl="2"/>
            <a:r>
              <a:rPr lang="en-US" sz="3400" dirty="0"/>
              <a:t>Student Guideline</a:t>
            </a:r>
          </a:p>
          <a:p>
            <a:pPr lvl="3"/>
            <a:r>
              <a:rPr lang="en-US" sz="3000" dirty="0"/>
              <a:t>If you know it – Have Patients</a:t>
            </a:r>
            <a:endParaRPr lang="en-US" sz="2400" dirty="0"/>
          </a:p>
          <a:p>
            <a:pPr lvl="3"/>
            <a:r>
              <a:rPr lang="en-US" sz="2400" dirty="0"/>
              <a:t>If confused / unsure – ASK QUESTIONS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235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Session Begins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Programming Calisthenics</a:t>
            </a:r>
          </a:p>
          <a:p>
            <a:pPr lvl="3"/>
            <a:r>
              <a:rPr lang="en-US" sz="3000" dirty="0"/>
              <a:t>5 minutes - Using IDLE</a:t>
            </a:r>
            <a:endParaRPr lang="en-US" sz="2400" dirty="0"/>
          </a:p>
          <a:p>
            <a:pPr lvl="3"/>
            <a:r>
              <a:rPr lang="en-US" sz="2400" dirty="0"/>
              <a:t>Do One Example of EVERYTING you have seen</a:t>
            </a:r>
          </a:p>
          <a:p>
            <a:pPr lvl="3"/>
            <a:r>
              <a:rPr lang="en-US" sz="2400" dirty="0"/>
              <a:t>Don't worry about mistakes, errors – that's what IDLE is there for, errors are SOMETHING too</a:t>
            </a:r>
          </a:p>
          <a:p>
            <a:pPr lvl="3"/>
            <a:endParaRPr lang="en-US" sz="2400" dirty="0"/>
          </a:p>
          <a:p>
            <a:pPr lvl="3"/>
            <a:r>
              <a:rPr lang="en-US" sz="2400" dirty="0"/>
              <a:t>Done Early – Do Two Examples</a:t>
            </a:r>
          </a:p>
          <a:p>
            <a:pPr marL="1371600" lvl="3" indent="0">
              <a:buNone/>
            </a:pPr>
            <a:r>
              <a:rPr lang="en-US" sz="2400" dirty="0"/>
              <a:t>E.g.  1+2, a=5, a**3, if a == 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263356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&gt;&gt;&gt;</a:t>
            </a:r>
          </a:p>
          <a:p>
            <a:pPr lvl="2"/>
            <a:r>
              <a:rPr lang="en-US" sz="3200" dirty="0"/>
              <a:t># stuff here</a:t>
            </a:r>
          </a:p>
          <a:p>
            <a:pPr lvl="2"/>
            <a:r>
              <a:rPr lang="en-US" sz="3200" dirty="0"/>
              <a:t>1</a:t>
            </a:r>
          </a:p>
          <a:p>
            <a:pPr lvl="2"/>
            <a:r>
              <a:rPr lang="en-US" sz="3200" dirty="0"/>
              <a:t>1 + 2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49876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A string</a:t>
            </a:r>
          </a:p>
          <a:p>
            <a:pPr lvl="2"/>
            <a:r>
              <a:rPr lang="en-US" sz="3200" dirty="0"/>
              <a:t>"here we are"</a:t>
            </a:r>
          </a:p>
          <a:p>
            <a:pPr lvl="2"/>
            <a:r>
              <a:rPr lang="en-US" sz="3200" dirty="0"/>
              <a:t>'there we go'</a:t>
            </a:r>
          </a:p>
          <a:p>
            <a:pPr lvl="2"/>
            <a:r>
              <a:rPr lang="en-US" sz="3200" dirty="0"/>
              <a:t>"It's the way"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9980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 and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</a:p>
          <a:p>
            <a:pPr marL="9144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40756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</a:t>
            </a:r>
          </a:p>
          <a:p>
            <a:pPr lvl="2"/>
            <a:r>
              <a:rPr lang="en-US" sz="3200" dirty="0"/>
              <a:t>4;5;6</a:t>
            </a:r>
          </a:p>
          <a:p>
            <a:pPr lvl="2"/>
            <a:r>
              <a:rPr lang="en-US" sz="3200" dirty="0"/>
              <a:t>2+3,2*3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867378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 a value?</a:t>
            </a:r>
          </a:p>
          <a:p>
            <a:pPr lvl="2"/>
            <a:r>
              <a:rPr lang="en-US" sz="3200" dirty="0"/>
              <a:t>On an IDLE line?</a:t>
            </a:r>
          </a:p>
          <a:p>
            <a:pPr lvl="2"/>
            <a:r>
              <a:rPr lang="en-US" sz="3200" dirty="0"/>
              <a:t>Using "print"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618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How do we print:</a:t>
            </a:r>
          </a:p>
          <a:p>
            <a:pPr lvl="2"/>
            <a:r>
              <a:rPr lang="en-US" sz="3200" dirty="0"/>
              <a:t> "Hello World!"?</a:t>
            </a:r>
          </a:p>
          <a:p>
            <a:pPr lvl="2"/>
            <a:r>
              <a:rPr lang="en-US" sz="3200" dirty="0"/>
              <a:t>The sum of 1 plus 2?</a:t>
            </a:r>
          </a:p>
          <a:p>
            <a:pPr lvl="2"/>
            <a:r>
              <a:rPr lang="en-US" sz="3200" dirty="0"/>
              <a:t>Three strings "a", "</a:t>
            </a:r>
            <a:r>
              <a:rPr lang="en-US" sz="3200" dirty="0" err="1"/>
              <a:t>bc</a:t>
            </a:r>
            <a:r>
              <a:rPr lang="en-US" sz="3200" dirty="0"/>
              <a:t>", "def"?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873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is a variable?</a:t>
            </a:r>
          </a:p>
          <a:p>
            <a:pPr lvl="1"/>
            <a:r>
              <a:rPr lang="en-US" sz="3400" dirty="0"/>
              <a:t>Of what good is a variable?</a:t>
            </a:r>
          </a:p>
          <a:p>
            <a:pPr lvl="1"/>
            <a:r>
              <a:rPr lang="en-US" sz="3400" dirty="0"/>
              <a:t>Rules for naming a variable?</a:t>
            </a:r>
          </a:p>
          <a:p>
            <a:pPr lvl="1"/>
            <a:r>
              <a:rPr lang="en-US" sz="3400" dirty="0"/>
              <a:t>How do we:</a:t>
            </a:r>
          </a:p>
          <a:p>
            <a:pPr lvl="2"/>
            <a:r>
              <a:rPr lang="en-US" sz="3200" dirty="0"/>
              <a:t>Set up a variable?</a:t>
            </a:r>
          </a:p>
          <a:p>
            <a:pPr lvl="2"/>
            <a:r>
              <a:rPr lang="en-US" sz="3200" dirty="0"/>
              <a:t>Use a variable?</a:t>
            </a:r>
          </a:p>
          <a:p>
            <a:pPr lvl="2"/>
            <a:endParaRPr lang="en-US" sz="3200" dirty="0"/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91106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does this do: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first = "who"</a:t>
            </a:r>
          </a:p>
          <a:p>
            <a:pPr marL="85725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print(first, "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on first")</a:t>
            </a:r>
          </a:p>
          <a:p>
            <a:pPr lvl="2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74890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Legal variable names? Why?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tom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max_val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A21</a:t>
            </a:r>
          </a:p>
          <a:p>
            <a:pPr marL="857250" lvl="2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target_hi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__file__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35604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Illegal variable names? Why?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1a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 name</a:t>
            </a:r>
          </a:p>
          <a:p>
            <a:pPr marL="85725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short-stop</a:t>
            </a:r>
          </a:p>
          <a:p>
            <a:pPr marL="857250" lvl="2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high.val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0583556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400" dirty="0"/>
              <a:t>What are some program flows?</a:t>
            </a:r>
          </a:p>
          <a:p>
            <a:pPr lvl="1"/>
            <a:r>
              <a:rPr lang="en-US" sz="3400" dirty="0"/>
              <a:t>What are some decisions to be made in program flow?</a:t>
            </a:r>
          </a:p>
          <a:p>
            <a:pPr lvl="1"/>
            <a:r>
              <a:rPr lang="en-US" sz="3400" dirty="0"/>
              <a:t>What are some Python decision making keywords?</a:t>
            </a:r>
          </a:p>
          <a:p>
            <a:pPr lvl="1"/>
            <a:r>
              <a:rPr lang="en-US" sz="3400" dirty="0"/>
              <a:t>How is each decision keyword used? 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667337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test that prints "a" if a is greater than b. Do we need something first?</a:t>
            </a:r>
          </a:p>
          <a:p>
            <a:pPr marL="4572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Write a test that prints "a" if a is greater than b and "b" if not. Do we need something first?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608392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Introduction to Python </a:t>
            </a:r>
            <a:r>
              <a:rPr lang="en-US" sz="2800" dirty="0"/>
              <a:t>-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200" dirty="0"/>
              <a:t>Write a loop that prints the numbers from 1 to 10. </a:t>
            </a:r>
          </a:p>
          <a:p>
            <a:pPr lvl="1"/>
            <a:r>
              <a:rPr lang="en-US" sz="3200" dirty="0"/>
              <a:t>Write a loop that prints the odd numbers from </a:t>
            </a:r>
            <a:r>
              <a:rPr lang="en-US" sz="3200"/>
              <a:t>1 to 9.</a:t>
            </a:r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6320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  <a:br>
              <a:rPr lang="en-US" dirty="0"/>
            </a:br>
            <a:r>
              <a:rPr lang="en-US" dirty="0"/>
              <a:t>Using python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  …</a:t>
            </a:r>
            <a:r>
              <a:rPr lang="en-US" sz="2800" i="1" dirty="0">
                <a:sym typeface="Wingdings" panose="05000000000000000000" pitchFamily="2" charset="2"/>
              </a:rPr>
              <a:t>new name </a:t>
            </a:r>
            <a:endParaRPr lang="en-US" sz="28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1484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</a:t>
            </a:r>
            <a:endParaRPr lang="en-US" sz="5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 -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Inserting variables/values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 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2187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 err="1"/>
              <a:t>f"string</a:t>
            </a:r>
            <a:r>
              <a:rPr lang="en-US" i="1" dirty="0"/>
              <a:t>"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"string value"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v_str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=string value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f"this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this has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v_int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491961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b="1" dirty="0"/>
              <a:t>New</a:t>
            </a:r>
            <a:r>
              <a:rPr lang="en-US" sz="3600" dirty="0"/>
              <a:t> </a:t>
            </a:r>
            <a:r>
              <a:rPr lang="en-US" sz="3600" b="1" dirty="0"/>
              <a:t>file</a:t>
            </a:r>
            <a:r>
              <a:rPr lang="en-US" sz="3600" dirty="0"/>
              <a:t>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Real Life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</a:t>
            </a:r>
            <a:r>
              <a:rPr lang="en-US" sz="3600" dirty="0">
                <a:solidFill>
                  <a:srgbClr val="FF0000"/>
                </a:solidFill>
              </a:rPr>
              <a:t>Big Bang! </a:t>
            </a:r>
            <a:r>
              <a:rPr lang="en-US" sz="3600" dirty="0"/>
              <a:t>with </a:t>
            </a:r>
            <a:r>
              <a:rPr lang="en-US" sz="3600" dirty="0">
                <a:solidFill>
                  <a:schemeClr val="accent2"/>
                </a:solidFill>
              </a:rPr>
              <a:t>Show it Now!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game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r>
              <a:rPr lang="en-US" sz="14400" dirty="0"/>
              <a:t>Seventh: Handle typos / </a:t>
            </a:r>
            <a:r>
              <a:rPr lang="en-US" sz="14400"/>
              <a:t>illegal numbers</a:t>
            </a:r>
            <a:endParaRPr lang="en-US" sz="144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7):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F-string – easer print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building print strings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Put "f" before first quote</a:t>
            </a:r>
          </a:p>
          <a:p>
            <a:pPr marL="857250" lvl="1" indent="-457200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Place variable inside "{}"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"Tom"</a:t>
            </a:r>
          </a:p>
          <a:p>
            <a:pPr marL="400050" lvl="1" indent="0">
              <a:buNone/>
            </a:pP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= "Mary"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f"tom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mary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m_nm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5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06137"/>
            <a:ext cx="8912715" cy="4335225"/>
          </a:xfrm>
        </p:spPr>
        <p:txBody>
          <a:bodyPr>
            <a:normAutofit/>
          </a:bodyPr>
          <a:lstStyle/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variable/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formatting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:5d – integer 5 places</a:t>
            </a:r>
          </a:p>
          <a:p>
            <a:pPr marL="857250" lvl="1" indent="-457200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:5.2 – float 5 places, 2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57250" lvl="1" indent="-457200"/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:&gt;5 – string 5 places right justified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5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5815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05415"/>
            <a:ext cx="8912715" cy="4901072"/>
          </a:xfrm>
        </p:spPr>
        <p:txBody>
          <a:bodyPr>
            <a:normAutofit fontScale="92500" lnSpcReduction="20000"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runners =   {  "tom" :   {   "count" : 5,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"time" : 3.8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"joe" :    {   "count" : 7,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5.728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"</a:t>
            </a:r>
            <a:r>
              <a:rPr lang="en-US"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mary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:  {   "count" : 10,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"time" : 7.62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}</a:t>
            </a:r>
          </a:p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}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7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# Print Heading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print(f"{'name':10}"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+ f" {'count':5}{'time':&gt;5}") 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for 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in runners: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info = runners[</a:t>
            </a:r>
            <a:r>
              <a:rPr lang="en-US" sz="32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rname</a:t>
            </a: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print(f"{rname:10} {info['count']:5d}"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+ f" {info['time']:5.3f}")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12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96537"/>
          </a:xfrm>
        </p:spPr>
        <p:txBody>
          <a:bodyPr/>
          <a:lstStyle/>
          <a:p>
            <a:r>
              <a:rPr lang="en-US" dirty="0"/>
              <a:t>F-string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747" y="1706137"/>
            <a:ext cx="11090920" cy="4335225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name       count  time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tom            5 3.800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joe            7 5.728</a:t>
            </a:r>
          </a:p>
          <a:p>
            <a:pPr marL="800100" lvl="2" indent="0">
              <a:buNone/>
            </a:pPr>
            <a:r>
              <a:rPr lang="en-US" sz="3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mary</a:t>
            </a:r>
            <a:r>
              <a:rPr lang="en-US" sz="3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10 7.620</a:t>
            </a:r>
          </a:p>
          <a:p>
            <a:pPr marL="857250" lvl="1" indent="-457200"/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9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6/11/2020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10463</TotalTime>
  <Words>6681</Words>
  <Application>Microsoft Office PowerPoint</Application>
  <PresentationFormat>Widescreen</PresentationFormat>
  <Paragraphs>1336</Paragraphs>
  <Slides>102</Slides>
  <Notes>79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9" baseType="lpstr">
      <vt:lpstr>Arial</vt:lpstr>
      <vt:lpstr>Calibri</vt:lpstr>
      <vt:lpstr>Courier New</vt:lpstr>
      <vt:lpstr>Tahoma</vt:lpstr>
      <vt:lpstr>Trebuchet MS</vt:lpstr>
      <vt:lpstr>Wingdings 3</vt:lpstr>
      <vt:lpstr>Facet</vt:lpstr>
      <vt:lpstr>Introduction to Programming Using Python </vt:lpstr>
      <vt:lpstr>Online Class – Using Zoom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IDLE - python’s trainer</vt:lpstr>
      <vt:lpstr>Documentation – Lots of Nice STUFF</vt:lpstr>
      <vt:lpstr>Download Python</vt:lpstr>
      <vt:lpstr>IDLE – continued</vt:lpstr>
      <vt:lpstr>IDLE - A Quick Introduction to Python                  Jump right in!</vt:lpstr>
      <vt:lpstr>Python_introduction.py…beginning</vt:lpstr>
      <vt:lpstr>Python_introduction.py…continued</vt:lpstr>
      <vt:lpstr>Python_introduction.py…continued</vt:lpstr>
      <vt:lpstr>A Quick Introduction to Python – continued IDLE GUIDE</vt:lpstr>
      <vt:lpstr>A Quick Introduction to Python - continued</vt:lpstr>
      <vt:lpstr>Introduction To Python – Second Session</vt:lpstr>
      <vt:lpstr>Second Session Begins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A Quick Introduction to Python - review</vt:lpstr>
      <vt:lpstr>IDLE – continued Using python files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– print function - more</vt:lpstr>
      <vt:lpstr>Python Language – f"string" in action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Real Life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F-string – easer print formatting</vt:lpstr>
      <vt:lpstr>F-string – continued</vt:lpstr>
      <vt:lpstr>F-string – continued</vt:lpstr>
      <vt:lpstr>F-string – continued</vt:lpstr>
      <vt:lpstr>F-string –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191</cp:revision>
  <dcterms:created xsi:type="dcterms:W3CDTF">2018-08-14T15:38:09Z</dcterms:created>
  <dcterms:modified xsi:type="dcterms:W3CDTF">2020-06-12T02:27:59Z</dcterms:modified>
</cp:coreProperties>
</file>