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28" r:id="rId2"/>
    <p:sldMasterId id="2147483776" r:id="rId3"/>
    <p:sldMasterId id="2147483860" r:id="rId4"/>
  </p:sldMasterIdLst>
  <p:notesMasterIdLst>
    <p:notesMasterId r:id="rId43"/>
  </p:notesMasterIdLst>
  <p:handoutMasterIdLst>
    <p:handoutMasterId r:id="rId44"/>
  </p:handoutMasterIdLst>
  <p:sldIdLst>
    <p:sldId id="256" r:id="rId5"/>
    <p:sldId id="269" r:id="rId6"/>
    <p:sldId id="404" r:id="rId7"/>
    <p:sldId id="374" r:id="rId8"/>
    <p:sldId id="381" r:id="rId9"/>
    <p:sldId id="277" r:id="rId10"/>
    <p:sldId id="355" r:id="rId11"/>
    <p:sldId id="270" r:id="rId12"/>
    <p:sldId id="356" r:id="rId13"/>
    <p:sldId id="401" r:id="rId14"/>
    <p:sldId id="373" r:id="rId15"/>
    <p:sldId id="362" r:id="rId16"/>
    <p:sldId id="263" r:id="rId17"/>
    <p:sldId id="272" r:id="rId18"/>
    <p:sldId id="268" r:id="rId19"/>
    <p:sldId id="273" r:id="rId20"/>
    <p:sldId id="363" r:id="rId21"/>
    <p:sldId id="337" r:id="rId22"/>
    <p:sldId id="365" r:id="rId23"/>
    <p:sldId id="368" r:id="rId24"/>
    <p:sldId id="364" r:id="rId25"/>
    <p:sldId id="395" r:id="rId26"/>
    <p:sldId id="396" r:id="rId27"/>
    <p:sldId id="336" r:id="rId28"/>
    <p:sldId id="275" r:id="rId29"/>
    <p:sldId id="276" r:id="rId30"/>
    <p:sldId id="367" r:id="rId31"/>
    <p:sldId id="366" r:id="rId32"/>
    <p:sldId id="369" r:id="rId33"/>
    <p:sldId id="370" r:id="rId34"/>
    <p:sldId id="264" r:id="rId35"/>
    <p:sldId id="397" r:id="rId36"/>
    <p:sldId id="372" r:id="rId37"/>
    <p:sldId id="287" r:id="rId38"/>
    <p:sldId id="288" r:id="rId39"/>
    <p:sldId id="266" r:id="rId40"/>
    <p:sldId id="371" r:id="rId41"/>
    <p:sldId id="403" r:id="rId4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76" autoAdjust="0"/>
    <p:restoredTop sz="86410" autoAdjust="0"/>
  </p:normalViewPr>
  <p:slideViewPr>
    <p:cSldViewPr snapToGrid="0">
      <p:cViewPr varScale="1">
        <p:scale>
          <a:sx n="86" d="100"/>
          <a:sy n="86" d="100"/>
        </p:scale>
        <p:origin x="72" y="116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124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2T15:47:01.048" idx="2">
    <p:pos x="4851" y="2664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45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9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>
              <a:defRPr/>
            </a:pPr>
            <a:r>
              <a:rPr lang="en-US" dirty="0"/>
              <a:t>Make shortcut?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self-guide</a:t>
            </a:r>
            <a:r>
              <a:rPr lang="en-US" baseline="0" dirty="0"/>
              <a:t> file: exercises/python_introduction.txt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1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"assign", "literal", "defined" mean?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9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8/24/2021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5946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8/24/2021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026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8/24/2021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24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7813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Howabout:</a:t>
            </a:r>
            <a:r>
              <a:rPr lang="en-US" baseline="0" dirty="0"/>
              <a:t>  File</a:t>
            </a:r>
            <a:r>
              <a:rPr lang="en-US" baseline="0" dirty="0">
                <a:sym typeface="Wingdings" panose="05000000000000000000" pitchFamily="2" charset="2"/>
              </a:rPr>
              <a:t>File--&gt;Recent Files (select my_work.py)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Then:           FileSave As… (hello_world.py)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29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8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goodbye_world.py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09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4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6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Demonstrate: exercises/twenty_questions_dev/iteration_7.py</a:t>
            </a:r>
          </a:p>
          <a:p>
            <a:r>
              <a:rPr lang="en-US" dirty="0"/>
              <a:t>Have the class play/guess.</a:t>
            </a:r>
          </a:p>
          <a:p>
            <a:r>
              <a:rPr lang="en-US" dirty="0"/>
              <a:t>What improvements / extensions to this program?</a:t>
            </a:r>
          </a:p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067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iterate?</a:t>
            </a:r>
          </a:p>
          <a:p>
            <a:r>
              <a:rPr lang="en-US" dirty="0"/>
              <a:t>Why use file name "iteration_1.py"?  Our first choices were first.py, second.py, ….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do this.</a:t>
            </a:r>
          </a:p>
          <a:p>
            <a:r>
              <a:rPr lang="en-US" dirty="0"/>
              <a:t>I'm showing some hints.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take a quick look.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0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4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7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7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8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779EA-AEA7-43B3-9B65-A77E9A89042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8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44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52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740-933A-424A-A61E-119D7ACD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2C8F-7B4A-4039-9F84-0074ED32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E73F-0603-4090-9439-ED5DB3B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584E-C559-464F-82DE-20F868F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91AE-DC94-401C-9644-4792BE5D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12-2D31-47D8-979D-CE0E409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6314-A617-4931-B621-6C8938FE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0338-BBE0-4472-9CB2-94CCD12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8DC7-3254-4985-897B-27E8859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316A-E5FF-4D3D-9C86-F22A7A14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3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D1D-4493-428A-A9AC-737CC736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F933-6916-41A7-824E-787D59C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092E-6A17-4BEA-8854-61372EC1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4348-4F14-4287-8ED9-D0D65205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E1F5-9FAD-4C01-9508-5BD0B7F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3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A8DA-8B96-442E-8B2C-3333882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5E1C-498B-4CDB-9B0C-96515FD7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2F91-41F6-462B-89B4-19ED927E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8E0E-4F3C-4552-9484-D66E5256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4947-C7ED-4BCB-8FE7-18DA36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5262-C12B-4CC9-ABB4-0EB2FE1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3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FEF-A124-4EA9-B796-B8A88AF1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E1B1-59CF-4D0E-BFD2-ED732506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E1B-8E91-4A9A-AEC8-21A14E45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062C6-B31E-409B-8207-209BC67DE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0E3D3-0CCD-488C-B984-6881FC06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FE658-5432-4720-83CF-AF9142B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E27C-23B8-47E3-B197-0230A07C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2ECE-1564-4172-A4EB-F0FF2F8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2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9224-7D8D-4AE3-8430-0482C8B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6AB70-9C98-4D13-B298-39154F92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9E31-7CF1-4CFD-AC8D-C4DEAB3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3E80-04E1-4FEF-89B1-90996355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0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2C493-26EA-43A1-84CC-BA9B61D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45D8-98F4-4698-BBF8-8213103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C5A0F-FF90-43DC-8A27-6D17159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09EF-218A-4803-9924-35D7F74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6982-CE1E-4C8D-8555-D16FE130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7D99-3C2D-4B10-9509-0821A943F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4875-2EF7-4581-B058-48C65448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6ACB-EB5D-40A7-8682-F225234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3953-EE79-47DC-8F35-0BAE85CC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6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C0B-C698-4938-84DF-E5534609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0D640-665E-48F9-B59D-F8A840C1C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9E67-37B0-433F-846E-A65089BF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E856-0C01-4B54-939F-75B7770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F4DB-FE78-48C9-BAB6-E5D5B25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F021-3CE5-4D4F-A7C1-825500F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3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6FC-7EBC-4B0C-9188-D4845A30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DF23-08F6-404A-8A9F-7636BA48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364E-4733-4FFE-9DBA-1A9BA3A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968C-4F61-4F4B-8582-8B91CB5F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4C60-DB2A-446F-8E21-48F9A6F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6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DD37D-6B2E-4207-880D-B097C93D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3632-25DB-490D-990C-B014CD83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C237-CE97-4C75-A922-A7F1D269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D5E8-C847-44A5-B312-CD9DAA5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C391-06C3-4660-8953-A9ADAF50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61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56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86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79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7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6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1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32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826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1D85F-7C03-4279-91E8-CF7CC74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D621-2C07-4CFB-81E2-841EF44E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BC5C-ABA8-4DF7-A7B9-33FE23DC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B006-E043-4AF0-AE47-324392FA3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849B-2DF1-4E7B-94A0-40F81141E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Session #1  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Using Python's built in tool </a:t>
            </a:r>
            <a:r>
              <a:rPr lang="en-US" sz="3600" dirty="0">
                <a:solidFill>
                  <a:schemeClr val="accent2"/>
                </a:solidFill>
              </a:rPr>
              <a:t>IDLE</a:t>
            </a:r>
          </a:p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Sandbox – IDLE </a:t>
            </a:r>
            <a:br>
              <a:rPr lang="en-US" dirty="0"/>
            </a:br>
            <a:r>
              <a:rPr lang="en-US" dirty="0"/>
              <a:t>Demonstration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https://www.python.org</a:t>
            </a:r>
            <a:endParaRPr lang="en-US" sz="3600" dirty="0"/>
          </a:p>
          <a:p>
            <a:r>
              <a:rPr lang="en-US" sz="3600" dirty="0"/>
              <a:t>Download latest python </a:t>
            </a:r>
            <a:r>
              <a:rPr lang="en-US" sz="2400" dirty="0"/>
              <a:t>example: 3.7.0</a:t>
            </a:r>
          </a:p>
          <a:p>
            <a:r>
              <a:rPr lang="en-US" sz="3600" dirty="0"/>
              <a:t>Python shell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IDE  - editor,  execution,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9503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4788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2867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Introduction to Python</a:t>
            </a:r>
            <a:br>
              <a:rPr lang="en-US" dirty="0"/>
            </a:br>
            <a:r>
              <a:rPr lang="en-US" dirty="0"/>
              <a:t>wordy offline guide file -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</a:t>
            </a:r>
            <a:r>
              <a:rPr lang="en-US" sz="3600" dirty="0">
                <a:solidFill>
                  <a:schemeClr val="accent2"/>
                </a:solidFill>
              </a:rPr>
              <a:t>python_introduction</a:t>
            </a:r>
            <a:r>
              <a:rPr lang="en-US" sz="3600" b="1" dirty="0">
                <a:solidFill>
                  <a:schemeClr val="accent2"/>
                </a:solidFill>
              </a:rPr>
              <a:t>.txt</a:t>
            </a:r>
          </a:p>
          <a:p>
            <a:pPr marL="857250" lvl="2" indent="0">
              <a:buNone/>
            </a:pPr>
            <a:r>
              <a:rPr lang="en-US" sz="3200" dirty="0"/>
              <a:t>File </a:t>
            </a:r>
            <a:r>
              <a:rPr lang="en-US" sz="3200" dirty="0">
                <a:sym typeface="Wingdings" panose="05000000000000000000" pitchFamily="2" charset="2"/>
              </a:rPr>
              <a:t> Open … exercises  introduction  Text files(*.txt)  python_introduction.txt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194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86A3-A611-4B35-9C8A-7ED6D7A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Blazing Introduction to Parts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1513-7F6A-42CC-9345-819E917E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20" y="1600519"/>
            <a:ext cx="982592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Python IDLE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 Follow along with instructor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– copy, experiment, question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 + 1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400050" indent="-457200"/>
            <a:endParaRPr lang="en-US" sz="38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00050" indent="-457200"/>
            <a:r>
              <a:rPr lang="en-US" sz="38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Saved IDLE Session Example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2" indent="0"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xercises\introduction\python_introduction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.py</a:t>
            </a:r>
            <a:endParaRPr lang="en-US" sz="2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0DD4-255B-4CDF-B509-95D3466A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8FE9-EAF8-46D0-9187-FC17AB5F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AC5F-542E-4B2C-A4D0-528A060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IDLE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 to be ignored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marL="45720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+ 1 # Comment on 1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0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Beginning comments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1+2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3+4, 2+3*4,(2+3)*4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"Ray" + " " + "Smith"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"one", 2, "two"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var_name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1, a, b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1a, a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Course Introduction – Up to here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Introduction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Touching on the topic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A Very Brief look at Python Language, Programming Environment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Course Project – Start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Homework</a:t>
            </a: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1B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a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cannot assign to literal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'a' is not defined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"&lt;pyshell#7&gt;", line 1, in &lt;module&gt;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Python tries to be helpful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Can't always guess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Tries to be exact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9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Blazing Introduction Part 2 </a:t>
            </a:r>
            <a:br>
              <a:rPr lang="en-US" sz="4800" dirty="0"/>
            </a:br>
            <a:r>
              <a:rPr lang="en-US" sz="4800" dirty="0">
                <a:solidFill>
                  <a:srgbClr val="00B050"/>
                </a:solidFill>
              </a:rPr>
              <a:t>Python Code Files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&gt;&gt;&gt; IDLE shell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GREAT</a:t>
            </a:r>
            <a:r>
              <a:rPr lang="en-US" sz="4400" i="1" dirty="0"/>
              <a:t> for short/simple/one-time testing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NOT</a:t>
            </a:r>
            <a:r>
              <a:rPr lang="en-US" sz="4400" i="1" dirty="0"/>
              <a:t> </a:t>
            </a:r>
            <a:r>
              <a:rPr lang="en-US" sz="4400" b="1" i="1" dirty="0"/>
              <a:t>SO GREAT </a:t>
            </a:r>
            <a:r>
              <a:rPr lang="en-US" sz="4400" i="1" dirty="0"/>
              <a:t>for longer/complex/reuse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7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br>
              <a:rPr lang="en-US" dirty="0"/>
            </a:br>
            <a:r>
              <a:rPr lang="en-US" dirty="0"/>
              <a:t>Python Code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Putting Python code in a file</a:t>
            </a:r>
          </a:p>
          <a:p>
            <a:pPr lvl="1"/>
            <a:r>
              <a:rPr lang="en-US" sz="4400" i="1" dirty="0"/>
              <a:t>Fairly easy</a:t>
            </a:r>
          </a:p>
          <a:p>
            <a:pPr lvl="1"/>
            <a:r>
              <a:rPr lang="en-US" sz="4400" i="1" dirty="0"/>
              <a:t>Enables reuse</a:t>
            </a:r>
          </a:p>
          <a:p>
            <a:pPr lvl="1"/>
            <a:r>
              <a:rPr lang="en-US" sz="4400" i="1" dirty="0"/>
              <a:t>Helps modification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842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</a:t>
            </a:r>
            <a:r>
              <a:rPr lang="en-US" b="1" dirty="0"/>
              <a:t>Part 2 </a:t>
            </a:r>
            <a:br>
              <a:rPr lang="en-US" b="1" dirty="0"/>
            </a:br>
            <a:r>
              <a:rPr lang="en-US" b="1" dirty="0"/>
              <a:t>Python Code Files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 (my_work.py)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 (#my_work.py)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“class_work”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08226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Hello World! - You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390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Write simple program </a:t>
            </a:r>
            <a:r>
              <a:rPr lang="en-US" sz="3600" dirty="0">
                <a:sym typeface="Wingdings" panose="05000000000000000000" pitchFamily="2" charset="2"/>
              </a:rPr>
              <a:t>(hello_world.py):</a:t>
            </a:r>
          </a:p>
          <a:p>
            <a:pPr lvl="1"/>
            <a:r>
              <a:rPr lang="en-US" sz="3400" dirty="0">
                <a:sym typeface="Wingdings" panose="05000000000000000000" pitchFamily="2" charset="2"/>
              </a:rPr>
              <a:t>FileNew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("Hello World!")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("My name is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your 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.")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file </a:t>
            </a:r>
            <a:r>
              <a:rPr lang="en-US" sz="3600" dirty="0">
                <a:sym typeface="Wingdings" panose="05000000000000000000" pitchFamily="2" charset="2"/>
              </a:rPr>
              <a:t>– File  Save</a:t>
            </a:r>
          </a:p>
          <a:p>
            <a:pPr lvl="4"/>
            <a:r>
              <a:rPr lang="en-US" sz="3000" dirty="0">
                <a:sym typeface="Wingdings" panose="05000000000000000000" pitchFamily="2" charset="2"/>
              </a:rPr>
              <a:t>OR File-&gt;Save As…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3297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– output –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285D0-22A3-4855-9FC4-9DA73FCA7A7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9201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Make a </a:t>
            </a:r>
            <a:r>
              <a:rPr lang="en-US" b="1" dirty="0"/>
              <a:t>New</a:t>
            </a:r>
            <a:r>
              <a:rPr lang="en-US" dirty="0"/>
              <a:t> Program – goodbye_world.py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cs typeface="Courier New" panose="02070309020205020404" pitchFamily="49" charset="0"/>
                <a:sym typeface="Wingdings" panose="05000000000000000000" pitchFamily="2" charset="2"/>
              </a:rPr>
              <a:t>"Goodbye World…"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Hint - Start</a:t>
            </a:r>
            <a:r>
              <a:rPr lang="en-US" sz="3600" dirty="0">
                <a:sym typeface="Wingdings" panose="05000000000000000000" pitchFamily="2" charset="2"/>
              </a:rPr>
              <a:t> with program closest to our goal - </a:t>
            </a:r>
            <a:r>
              <a:rPr lang="en-US" sz="3400" dirty="0">
                <a:sym typeface="Wingdings" panose="05000000000000000000" pitchFamily="2" charset="2"/>
              </a:rPr>
              <a:t>hello_world.py 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(File</a:t>
            </a:r>
            <a:r>
              <a:rPr lang="en-US" sz="3400" b="1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Recent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 Files)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As… </a:t>
            </a:r>
            <a:r>
              <a:rPr lang="en-US" sz="3600" i="1" dirty="0">
                <a:sym typeface="Wingdings" panose="05000000000000000000" pitchFamily="2" charset="2"/>
              </a:rPr>
              <a:t>to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i="1" dirty="0">
                <a:sym typeface="Wingdings" panose="05000000000000000000" pitchFamily="2" charset="2"/>
              </a:rPr>
              <a:t>new name </a:t>
            </a:r>
            <a:r>
              <a:rPr lang="en-US" sz="3000" b="1" dirty="0">
                <a:sym typeface="Wingdings" panose="05000000000000000000" pitchFamily="2" charset="2"/>
              </a:rPr>
              <a:t>BEFORE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i="1" dirty="0">
                <a:sym typeface="Wingdings" panose="05000000000000000000" pitchFamily="2" charset="2"/>
              </a:rPr>
              <a:t>changing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Make changes</a:t>
            </a:r>
            <a:r>
              <a:rPr lang="en-US" sz="3600" dirty="0">
                <a:sym typeface="Wingdings" panose="05000000000000000000" pitchFamily="2" charset="2"/>
              </a:rPr>
              <a:t> creating new program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new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8/24/2021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23585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3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so far?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…Arithmetic… Error Messages</a:t>
            </a:r>
          </a:p>
          <a:p>
            <a:pPr marL="45720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continue, range()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input(), int()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4000" b="1" dirty="0"/>
              <a:t>lists</a:t>
            </a:r>
            <a:r>
              <a:rPr lang="en-US" sz="2200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90C226"/>
              </a:buClr>
              <a:defRPr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Ideas, Tools, 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Programming Concepts</a:t>
            </a:r>
          </a:p>
          <a:p>
            <a:pPr lvl="1">
              <a:buClr>
                <a:srgbClr val="90C226"/>
              </a:buClr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Python Quick Review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7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</a:t>
            </a:r>
            <a:r>
              <a:rPr lang="en-US" sz="3100" b="1" dirty="0"/>
              <a:t>Dictionaries.</a:t>
            </a:r>
            <a:r>
              <a:rPr lang="en-US" sz="2700" b="1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 = {'name1':1, 'n2':2}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d1['n1b'] = "1a"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nm in d1: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(nm, d1[nm])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7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Project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Your program picks a number</a:t>
            </a:r>
          </a:p>
          <a:p>
            <a:pPr lvl="2"/>
            <a:r>
              <a:rPr lang="en-US" sz="3900" dirty="0"/>
              <a:t>Player guesses</a:t>
            </a:r>
          </a:p>
          <a:p>
            <a:pPr lvl="2"/>
            <a:r>
              <a:rPr lang="en-US" sz="3900" dirty="0"/>
              <a:t>Program tells if higher/lower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7BA33B-8F45-4F71-B543-247DB5B4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4"/>
            <a:ext cx="9755970" cy="606815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thinking of a number between 1 and 20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guess it?  Remember to press the ENTER key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enter your guess.  Good Luck!</a:t>
            </a:r>
          </a:p>
          <a:p>
            <a:pPr marL="0" indent="0">
              <a:buNone/>
            </a:pPr>
            <a:endParaRPr lang="en-US" sz="9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 your input of 10 is too high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Congratulations 5 is my number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 a new game?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 to quit: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you next time.</a:t>
            </a:r>
          </a:p>
        </p:txBody>
      </p:sp>
    </p:spTree>
    <p:extLst>
      <p:ext uri="{BB962C8B-B14F-4D97-AF65-F5344CB8AC3E}">
        <p14:creationId xmlns:p14="http://schemas.microsoft.com/office/powerpoint/2010/main" val="1343744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/>
              <a:t>Simplification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99354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new file named “</a:t>
            </a:r>
            <a:r>
              <a:rPr lang="en-US" sz="3600" b="1" dirty="0"/>
              <a:t>iteration_1.py</a:t>
            </a:r>
            <a:r>
              <a:rPr lang="en-US" sz="3600" dirty="0"/>
              <a:t>”</a:t>
            </a:r>
          </a:p>
          <a:p>
            <a:r>
              <a:rPr lang="en-US" sz="3600" dirty="0"/>
              <a:t>Do the smallest part</a:t>
            </a:r>
          </a:p>
          <a:p>
            <a:pPr marL="457200" lvl="1" indent="0">
              <a:buNone/>
            </a:pPr>
            <a:r>
              <a:rPr lang="en-US" sz="3400" dirty="0"/>
              <a:t>Loop</a:t>
            </a:r>
          </a:p>
          <a:p>
            <a:pPr marL="914400" lvl="2" indent="0">
              <a:buNone/>
            </a:pPr>
            <a:r>
              <a:rPr lang="en-US" sz="3200" dirty="0"/>
              <a:t>Ask number, get input</a:t>
            </a:r>
          </a:p>
          <a:p>
            <a:pPr marL="914400" lvl="2" indent="0">
              <a:buNone/>
            </a:pPr>
            <a:r>
              <a:rPr lang="en-US" sz="32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Place comments describing task</a:t>
            </a:r>
          </a:p>
          <a:p>
            <a:pPr lvl="1"/>
            <a:r>
              <a:rPr lang="en-US" sz="4000" dirty="0"/>
              <a:t>Use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Use  string =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input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 – Code /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HOMEWORK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930400"/>
            <a:ext cx="8786599" cy="4110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 panose="020B0603020202020204"/>
                <a:ea typeface="+mj-ea"/>
                <a:cs typeface="+mj-cs"/>
              </a:rPr>
              <a:t>intro</a:t>
            </a:r>
            <a:r>
              <a:rPr lang="en-US" sz="34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/presentation/Class_1_Introduction/homework/Class_1_Introduction.pptx</a:t>
            </a:r>
            <a:endParaRPr lang="en-US" sz="3800" dirty="0">
              <a:solidFill>
                <a:schemeClr val="tx1"/>
              </a:solidFill>
            </a:endParaRPr>
          </a:p>
          <a:p>
            <a:pPr marL="800100" lvl="1"/>
            <a:r>
              <a:rPr lang="en-US" sz="3400" dirty="0"/>
              <a:t>For your benefit / fun</a:t>
            </a:r>
          </a:p>
          <a:p>
            <a:pPr marL="800100" lvl="1"/>
            <a:r>
              <a:rPr lang="en-US" sz="3400" dirty="0"/>
              <a:t>As much / little as you can</a:t>
            </a:r>
          </a:p>
          <a:p>
            <a:pPr marL="800100" lvl="1"/>
            <a:r>
              <a:rPr lang="en-US" sz="3400" dirty="0"/>
              <a:t>Contact me if problems / questions</a:t>
            </a:r>
          </a:p>
          <a:p>
            <a:pPr marL="800100" lvl="1"/>
            <a:r>
              <a:rPr lang="en-US" sz="3400" dirty="0"/>
              <a:t>Have fun!</a:t>
            </a:r>
          </a:p>
          <a:p>
            <a:pPr marL="400050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6221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Review of Python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More on program development … Iteration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Functions</a:t>
            </a:r>
            <a:endParaRPr lang="en-US" sz="2400" i="1" dirty="0"/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Functions Why and How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Extended examples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More on Strings</a:t>
            </a:r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Classes and More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Files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File I/O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system module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Graphics – Just a  Touch</a:t>
            </a:r>
          </a:p>
          <a:p>
            <a:pPr lvl="1"/>
            <a:r>
              <a:rPr lang="en-US" sz="2200" i="1" dirty="0"/>
              <a:t>Tk</a:t>
            </a:r>
          </a:p>
          <a:p>
            <a:r>
              <a:rPr lang="en-US" sz="2400" i="1" dirty="0"/>
              <a:t>More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/>
          <a:lstStyle/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Session Structure – 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confused / unsure – 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48042</TotalTime>
  <Words>2656</Words>
  <Application>Microsoft Office PowerPoint</Application>
  <PresentationFormat>Widescreen</PresentationFormat>
  <Paragraphs>547</Paragraphs>
  <Slides>38</Slides>
  <Notes>38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Gill Sans MT</vt:lpstr>
      <vt:lpstr>Tahoma</vt:lpstr>
      <vt:lpstr>Trebuchet MS</vt:lpstr>
      <vt:lpstr>Wingdings</vt:lpstr>
      <vt:lpstr>Wingdings 3</vt:lpstr>
      <vt:lpstr>Facet</vt:lpstr>
      <vt:lpstr>Gallery</vt:lpstr>
      <vt:lpstr>Office Theme</vt:lpstr>
      <vt:lpstr>1_Office Theme</vt:lpstr>
      <vt:lpstr>Introduction to Programming Using Python </vt:lpstr>
      <vt:lpstr>Course Outline (An Estimate)</vt:lpstr>
      <vt:lpstr>Course Outline (An Estimate)</vt:lpstr>
      <vt:lpstr>Course Outline - continued</vt:lpstr>
      <vt:lpstr>Course Outline - continued</vt:lpstr>
      <vt:lpstr>Instructor – Ray Smith raysmith@alum.mit.edu</vt:lpstr>
      <vt:lpstr>Course Objectives</vt:lpstr>
      <vt:lpstr>Our Online Class – Using Zoom</vt:lpstr>
      <vt:lpstr>Class Session Structure – Each Week</vt:lpstr>
      <vt:lpstr>Session #1  Introduction  Touching on the topic</vt:lpstr>
      <vt:lpstr>Computer Programming  Telling the Computer What to Do</vt:lpstr>
      <vt:lpstr>Learn by DOING</vt:lpstr>
      <vt:lpstr>Our Sandbox – IDLE  Demonstration and Testing</vt:lpstr>
      <vt:lpstr>IDLE – continued</vt:lpstr>
      <vt:lpstr>Documentation – Lots of Nice STUFF</vt:lpstr>
      <vt:lpstr>A Quick Introduction to Python wordy offline guide file - IDLE</vt:lpstr>
      <vt:lpstr>Blazing Introduction to Parts of Python</vt:lpstr>
      <vt:lpstr>Blazing Introduction – continued IDLE primer</vt:lpstr>
      <vt:lpstr>Blazing Introduction Part 1 – Did we mention...</vt:lpstr>
      <vt:lpstr>Blazing Introduction Part 1B – Did we mention...</vt:lpstr>
      <vt:lpstr>IDLE – IF/WHEN I change my mind…</vt:lpstr>
      <vt:lpstr>Blazing Introduction Part 2  Python Code Files </vt:lpstr>
      <vt:lpstr>Blazing Introduction Part 2  Python Code Files </vt:lpstr>
      <vt:lpstr>Blazing Introduction Part 2  Python Code Files </vt:lpstr>
      <vt:lpstr>Blazing Introduction Part 2 - continued Hello World! - You Try!</vt:lpstr>
      <vt:lpstr>Hello World! – output – my example</vt:lpstr>
      <vt:lpstr>Blazing Introduction Part 2 - continued Make a New Program – goodbye_world.py</vt:lpstr>
      <vt:lpstr>Blazing Introduction Part 3 – Did we mention...</vt:lpstr>
      <vt:lpstr>Blazing Introduction Part 4 – lists...</vt:lpstr>
      <vt:lpstr>Blazing Introduction Part 4 – Adding Dictionaries...</vt:lpstr>
      <vt:lpstr>Course Project A Real Life Program YOU Will Create: Twenty Questions</vt:lpstr>
      <vt:lpstr>Sample Output</vt:lpstr>
      <vt:lpstr>Twenty Questions - continued</vt:lpstr>
      <vt:lpstr>Guessing Game – Iteration 1</vt:lpstr>
      <vt:lpstr>Guessing Game – Iteration 1 - Hints</vt:lpstr>
      <vt:lpstr>The First Iteration – Code / Output</vt:lpstr>
      <vt:lpstr>HOMEWORK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356</cp:revision>
  <cp:lastPrinted>2021-08-10T02:46:34Z</cp:lastPrinted>
  <dcterms:created xsi:type="dcterms:W3CDTF">2018-08-14T15:38:09Z</dcterms:created>
  <dcterms:modified xsi:type="dcterms:W3CDTF">2021-08-25T18:32:35Z</dcterms:modified>
</cp:coreProperties>
</file>