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7" r:id="rId3"/>
    <p:sldId id="355" r:id="rId4"/>
    <p:sldId id="270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72" r:id="rId19"/>
    <p:sldId id="369" r:id="rId20"/>
    <p:sldId id="371" r:id="rId21"/>
    <p:sldId id="370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3" r:id="rId41"/>
    <p:sldId id="391" r:id="rId42"/>
    <p:sldId id="392" r:id="rId43"/>
    <p:sldId id="394" r:id="rId44"/>
    <p:sldId id="395" r:id="rId45"/>
    <p:sldId id="396" r:id="rId46"/>
    <p:sldId id="397" r:id="rId47"/>
    <p:sldId id="398" r:id="rId48"/>
    <p:sldId id="39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  <p:cmAuthor id="2" name="Charles Smith" initials="CS" lastIdx="3" clrIdx="1">
    <p:extLst>
      <p:ext uri="{19B8F6BF-5375-455C-9EA6-DF929625EA0E}">
        <p15:presenceInfo xmlns:p15="http://schemas.microsoft.com/office/powerpoint/2012/main" userId="1b3e2396226a3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4" autoAdjust="0"/>
    <p:restoredTop sz="86410" autoAdjust="0"/>
  </p:normalViewPr>
  <p:slideViewPr>
    <p:cSldViewPr snapToGrid="0">
      <p:cViewPr varScale="1">
        <p:scale>
          <a:sx n="103" d="100"/>
          <a:sy n="103" d="100"/>
        </p:scale>
        <p:origin x="72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32"/>
    </p:cViewPr>
  </p:sorterViewPr>
  <p:notesViewPr>
    <p:cSldViewPr snapToGrid="0">
      <p:cViewPr varScale="1">
        <p:scale>
          <a:sx n="93" d="100"/>
          <a:sy n="93" d="100"/>
        </p:scale>
        <p:origin x="3520" y="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one over the other?</a:t>
            </a:r>
          </a:p>
          <a:p>
            <a:r>
              <a:rPr lang="en-US" dirty="0"/>
              <a:t>Amount of context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765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Moves within moves?</a:t>
            </a:r>
          </a:p>
          <a:p>
            <a:r>
              <a:rPr lang="en-US" dirty="0"/>
              <a:t>Continuous changes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06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reasonable changes?</a:t>
            </a:r>
          </a:p>
          <a:p>
            <a:r>
              <a:rPr lang="en-US" dirty="0"/>
              <a:t>What happens if no changes are made?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650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reasonable changes?</a:t>
            </a:r>
          </a:p>
          <a:p>
            <a:r>
              <a:rPr lang="en-US" dirty="0"/>
              <a:t>What happens if no changes are made?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749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reasonable changes?</a:t>
            </a:r>
          </a:p>
          <a:p>
            <a:r>
              <a:rPr lang="en-US" dirty="0"/>
              <a:t>What happens if no changes are made?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3505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reasonable changes?</a:t>
            </a:r>
          </a:p>
          <a:p>
            <a:r>
              <a:rPr lang="en-US" dirty="0"/>
              <a:t>What happens if no changes are made?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066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reasonable changes?  A small displacement so user can recognize a duplicate</a:t>
            </a:r>
          </a:p>
          <a:p>
            <a:r>
              <a:rPr lang="en-US" dirty="0"/>
              <a:t>What happens if no changes are made?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6249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my 3D modeler units are blocks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674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73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3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7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497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91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look at </a:t>
            </a:r>
            <a:r>
              <a:rPr lang="en-US"/>
              <a:t>a little code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375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782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540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485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2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session?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20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57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with screen_kbd.py – no support for size changing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6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similar support found in Python, Java, C++, Perl</a:t>
            </a:r>
          </a:p>
          <a:p>
            <a:r>
              <a:rPr lang="en-US" dirty="0"/>
              <a:t>Many more widgets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0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 GUI Example 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ABFE-A3E0-4FB9-87C5-0EB31753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Screen – Text mode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F1205-9C7B-4003-9928-317BCE84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F9F0B-8850-4E4C-BC52-DCDA73FA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9E98F-4C06-450C-BBB8-DBF61729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AE4798-2557-4F29-BC72-96F5BF673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083" y="2160588"/>
            <a:ext cx="7129871" cy="3881437"/>
          </a:xfrm>
        </p:spPr>
      </p:pic>
    </p:spTree>
    <p:extLst>
      <p:ext uri="{BB962C8B-B14F-4D97-AF65-F5344CB8AC3E}">
        <p14:creationId xmlns:p14="http://schemas.microsoft.com/office/powerpoint/2010/main" val="292399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D2FE-CEE8-450C-B1A0-0199A64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Draw 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7948-52AB-4666-8080-04D3866F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Main program – keyboard_draw.py</a:t>
            </a:r>
          </a:p>
          <a:p>
            <a:pPr lvl="1"/>
            <a:r>
              <a:rPr lang="en-US" sz="3400" dirty="0"/>
              <a:t>Drawing canvas – turtle and tkinter</a:t>
            </a:r>
          </a:p>
          <a:p>
            <a:pPr lvl="1"/>
            <a:r>
              <a:rPr lang="en-US" sz="3400" dirty="0"/>
              <a:t>Screen keyboard – no turtle</a:t>
            </a:r>
          </a:p>
          <a:p>
            <a:pPr lvl="2"/>
            <a:r>
              <a:rPr lang="en-US" sz="3200" dirty="0"/>
              <a:t>resource_lib/src/screen_kbd_flex.py</a:t>
            </a:r>
          </a:p>
          <a:p>
            <a:pPr lvl="3"/>
            <a:r>
              <a:rPr lang="en-US" sz="3000" dirty="0"/>
              <a:t>resource_lib/src/button_grid.py</a:t>
            </a:r>
          </a:p>
          <a:p>
            <a:pPr lvl="1"/>
            <a:r>
              <a:rPr lang="en-US" sz="3400" dirty="0"/>
              <a:t>Image file support resource_lib/…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D2F78-B13E-4B12-8112-84F61C7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5168-C06A-46F4-818E-5232B1FA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69D6-1509-4284-B666-09E4BE4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6F05-86F4-45A2-9F74-7D5C0DC0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B389-E1BE-49D1-911C-80382C30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Mixed support turtle vs tkinter</a:t>
            </a:r>
          </a:p>
          <a:p>
            <a:pPr lvl="1"/>
            <a:r>
              <a:rPr lang="en-US" sz="3400" dirty="0"/>
              <a:t>turtle, a powerful graphics tool</a:t>
            </a:r>
          </a:p>
          <a:p>
            <a:pPr lvl="1"/>
            <a:r>
              <a:rPr lang="en-US" sz="3400" dirty="0"/>
              <a:t>tkinter  full graphics interface</a:t>
            </a:r>
          </a:p>
          <a:p>
            <a:pPr lvl="1"/>
            <a:r>
              <a:rPr lang="en-US" sz="3400" dirty="0"/>
              <a:t>Mixed turtle and tkinter has issues</a:t>
            </a:r>
          </a:p>
          <a:p>
            <a:pPr lvl="1"/>
            <a:r>
              <a:rPr lang="en-US" sz="3400" dirty="0"/>
              <a:t>Undo limited and more complicated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14FF-CA0E-4E8E-BCF4-91E55BD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1453-A47B-4A7F-AFAE-E6634F2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1F37-8239-47A9-B344-518F1BC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0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6F05-86F4-45A2-9F74-7D5C0DC0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B389-E1BE-49D1-911C-80382C30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Figure Modification, e.g. rotate figure</a:t>
            </a:r>
          </a:p>
          <a:p>
            <a:pPr lvl="1"/>
            <a:r>
              <a:rPr lang="en-US" sz="3200" dirty="0"/>
              <a:t>Figure built in rotation vs.</a:t>
            </a:r>
            <a:r>
              <a:rPr lang="en-US" sz="3000" dirty="0"/>
              <a:t> undo, redo with changed parameter(new heading)</a:t>
            </a:r>
          </a:p>
          <a:p>
            <a:pPr lvl="1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14FF-CA0E-4E8E-BCF4-91E55BD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1453-A47B-4A7F-AFAE-E6634F2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1F37-8239-47A9-B344-518F1BC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4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6F05-86F4-45A2-9F74-7D5C0DC0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Walk Through the Code</a:t>
            </a:r>
            <a:br>
              <a:rPr lang="en-US" dirty="0"/>
            </a:br>
            <a:r>
              <a:rPr lang="en-US" dirty="0"/>
              <a:t>Mostly Bottom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B389-E1BE-49D1-911C-80382C30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3200" dirty="0"/>
              <a:t>Keyboard layout – Buttons…</a:t>
            </a:r>
          </a:p>
          <a:p>
            <a:pPr lvl="2"/>
            <a:r>
              <a:rPr lang="en-US" sz="3000" dirty="0"/>
              <a:t>button_grid.py</a:t>
            </a:r>
          </a:p>
          <a:p>
            <a:pPr lvl="3"/>
            <a:r>
              <a:rPr lang="en-US" sz="2800" dirty="0"/>
              <a:t>ButtonGrid n row by m column buttons</a:t>
            </a:r>
          </a:p>
          <a:p>
            <a:pPr lvl="4"/>
            <a:r>
              <a:rPr lang="en-US" sz="2800" dirty="0"/>
              <a:t>Button – text or text plus image</a:t>
            </a:r>
          </a:p>
          <a:p>
            <a:pPr lvl="4"/>
            <a:r>
              <a:rPr lang="en-US" sz="2800" dirty="0"/>
              <a:t>Adjustable size – buttons (and images) resize</a:t>
            </a:r>
          </a:p>
          <a:p>
            <a:pPr lvl="3" indent="-285750">
              <a:buClr>
                <a:srgbClr val="90C226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Internal key attribute list</a:t>
            </a:r>
          </a:p>
          <a:p>
            <a:pPr lvl="3" indent="-285750">
              <a:buClr>
                <a:srgbClr val="90C226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Enable / Disable button image display</a:t>
            </a:r>
          </a:p>
          <a:p>
            <a:pPr lvl="4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14FF-CA0E-4E8E-BCF4-91E55BD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1453-A47B-4A7F-AFAE-E6634F2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1F37-8239-47A9-B344-518F1BC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9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6F05-86F4-45A2-9F74-7D5C0DC0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444" y="299207"/>
            <a:ext cx="8596668" cy="1403758"/>
          </a:xfrm>
        </p:spPr>
        <p:txBody>
          <a:bodyPr>
            <a:normAutofit/>
          </a:bodyPr>
          <a:lstStyle/>
          <a:p>
            <a:r>
              <a:rPr lang="en-US" sz="4000" dirty="0"/>
              <a:t>ScreenKbdFlex – screen keyboard</a:t>
            </a:r>
            <a:br>
              <a:rPr lang="en-US" sz="4000" dirty="0"/>
            </a:br>
            <a:r>
              <a:rPr lang="en-US" sz="4000" dirty="0"/>
              <a:t>	screen_kbd_flex.py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B389-E1BE-49D1-911C-80382C30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98583"/>
            <a:ext cx="8596668" cy="374278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800" dirty="0"/>
              <a:t>Full keyboard</a:t>
            </a:r>
          </a:p>
          <a:p>
            <a:pPr lvl="2"/>
            <a:r>
              <a:rPr lang="en-US" sz="2600" dirty="0"/>
              <a:t>Title</a:t>
            </a:r>
          </a:p>
          <a:p>
            <a:pPr lvl="2"/>
            <a:r>
              <a:rPr lang="en-US" sz="2600" dirty="0"/>
              <a:t>Echoed text region</a:t>
            </a:r>
          </a:p>
          <a:p>
            <a:pPr lvl="2"/>
            <a:r>
              <a:rPr lang="en-US" sz="2600" dirty="0"/>
              <a:t>ButtonGrid – keys</a:t>
            </a:r>
          </a:p>
          <a:p>
            <a:pPr lvl="1"/>
            <a:r>
              <a:rPr lang="en-US" sz="2800" dirty="0"/>
              <a:t>Returns clicked key – </a:t>
            </a:r>
            <a:r>
              <a:rPr lang="en-US" sz="2800" dirty="0" err="1"/>
              <a:t>onkbd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/>
              <a:t>Internal key attribute list</a:t>
            </a:r>
          </a:p>
          <a:p>
            <a:pPr lvl="1"/>
            <a:r>
              <a:rPr lang="en-US" sz="2800" dirty="0"/>
              <a:t>Enable / Disable button image display</a:t>
            </a:r>
          </a:p>
          <a:p>
            <a:pPr lvl="1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14FF-CA0E-4E8E-BCF4-91E55BD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1453-A47B-4A7F-AFAE-E6634F2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1F37-8239-47A9-B344-518F1BC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4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FC45-DF5A-4EAC-8525-C8264E81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39024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</a:t>
            </a:r>
            <a:r>
              <a:rPr lang="en-US" dirty="0">
                <a:solidFill>
                  <a:srgbClr val="00B0F0"/>
                </a:solidFill>
              </a:rPr>
              <a:t>tkinter</a:t>
            </a:r>
            <a:r>
              <a:rPr lang="en-US" dirty="0"/>
              <a:t> Display Structures – simplified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FA5DF2-70EA-4F4E-93D1-DDE28C0A8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1571" y="1124125"/>
            <a:ext cx="7650759" cy="551995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03D23-7C49-4861-AEB5-F8C807A4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DC8A-F201-4219-B532-2A0482F6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1A013-F504-47F6-8004-D9CC24F8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1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4AAA-672A-482E-98E1-727548EC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</a:t>
            </a:r>
            <a:r>
              <a:rPr lang="en-US" dirty="0">
                <a:solidFill>
                  <a:srgbClr val="00B0F0"/>
                </a:solidFill>
              </a:rPr>
              <a:t>tkinter</a:t>
            </a:r>
            <a:r>
              <a:rPr lang="en-US" dirty="0"/>
              <a:t> Display Structures – continued</a:t>
            </a:r>
            <a:br>
              <a:rPr lang="en-US" dirty="0"/>
            </a:br>
            <a:r>
              <a:rPr lang="en-US" dirty="0"/>
              <a:t>Drawing Support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363CFF-1821-4936-8A2B-08A391872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121" y="2160588"/>
            <a:ext cx="8451881" cy="38814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C21E-ADEA-4C83-B859-51E11C59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C8E3-B640-44D3-B88C-AD91BC38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6D6A-3960-45E5-8F26-09D5853B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4AAA-672A-482E-98E1-727548EC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</a:t>
            </a:r>
            <a:r>
              <a:rPr lang="en-US" dirty="0">
                <a:solidFill>
                  <a:srgbClr val="00B0F0"/>
                </a:solidFill>
              </a:rPr>
              <a:t>tkinter</a:t>
            </a:r>
            <a:r>
              <a:rPr lang="en-US" dirty="0"/>
              <a:t> - Event Driven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C21E-ADEA-4C83-B859-51E11C59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C8E3-B640-44D3-B88C-AD91BC38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6D6A-3960-45E5-8F26-09D5853B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2FE962-DF3D-4446-A6EC-E725169C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5" y="2160589"/>
            <a:ext cx="10058399" cy="3880773"/>
          </a:xfrm>
        </p:spPr>
        <p:txBody>
          <a:bodyPr>
            <a:normAutofit/>
          </a:bodyPr>
          <a:lstStyle/>
          <a:p>
            <a:r>
              <a:rPr lang="en-US" sz="3600" dirty="0"/>
              <a:t>Program is a loop – </a:t>
            </a:r>
            <a:r>
              <a:rPr lang="en-US" sz="3600" dirty="0" err="1"/>
              <a:t>mainloop</a:t>
            </a:r>
            <a:r>
              <a:rPr lang="en-US" sz="3600" dirty="0"/>
              <a:t>()</a:t>
            </a:r>
          </a:p>
          <a:p>
            <a:r>
              <a:rPr lang="en-US" sz="3600" dirty="0"/>
              <a:t>Events </a:t>
            </a:r>
            <a:r>
              <a:rPr lang="en-US" sz="3600" dirty="0">
                <a:sym typeface="Wingdings" panose="05000000000000000000" pitchFamily="2" charset="2"/>
              </a:rPr>
              <a:t> Call backs</a:t>
            </a:r>
          </a:p>
          <a:p>
            <a:r>
              <a:rPr lang="en-US" sz="3600" i="1" dirty="0">
                <a:sym typeface="Wingdings" panose="05000000000000000000" pitchFamily="2" charset="2"/>
              </a:rPr>
              <a:t>widget</a:t>
            </a:r>
            <a:r>
              <a:rPr lang="en-US" sz="3600" dirty="0">
                <a:sym typeface="Wingdings" panose="05000000000000000000" pitchFamily="2" charset="2"/>
              </a:rPr>
              <a:t>.bind(&lt;</a:t>
            </a:r>
            <a:r>
              <a:rPr lang="en-US" sz="3600" i="1" dirty="0">
                <a:sym typeface="Wingdings" panose="05000000000000000000" pitchFamily="2" charset="2"/>
              </a:rPr>
              <a:t>event</a:t>
            </a:r>
            <a:r>
              <a:rPr lang="en-US" sz="3600" dirty="0">
                <a:sym typeface="Wingdings" panose="05000000000000000000" pitchFamily="2" charset="2"/>
              </a:rPr>
              <a:t>&gt;, </a:t>
            </a:r>
            <a:r>
              <a:rPr lang="en-US" sz="3600" i="1" dirty="0">
                <a:sym typeface="Wingdings" panose="05000000000000000000" pitchFamily="2" charset="2"/>
              </a:rPr>
              <a:t>callback</a:t>
            </a:r>
            <a:r>
              <a:rPr lang="en-US" sz="36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keybd_frame.bind(</a:t>
            </a:r>
            <a:r>
              <a:rPr lang="en-US" sz="2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'&lt;Configure&gt;'</a:t>
            </a:r>
            <a:r>
              <a:rPr lang="en-US" sz="2600" i="1" dirty="0">
                <a:solidFill>
                  <a:srgbClr val="000000"/>
                </a:solidFill>
                <a:latin typeface="Consolas" panose="020B0609020204030204" pitchFamily="49" charset="0"/>
              </a:rPr>
              <a:t>, self.win_size_event)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btn = Button(key_frame, 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…,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command = (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x =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								btn_text: </a:t>
            </a:r>
            <a:r>
              <a:rPr lang="en-US" sz="2600" i="1" dirty="0">
                <a:solidFill>
                  <a:srgbClr val="000000"/>
                </a:solidFill>
                <a:latin typeface="Consolas" panose="020B0609020204030204" pitchFamily="49" charset="0"/>
              </a:rPr>
              <a:t>self.buttonClick(x))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8051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ButtonGrid Goals / Design / Hopes</a:t>
            </a:r>
            <a:br>
              <a:rPr lang="en-US" dirty="0"/>
            </a:br>
            <a:r>
              <a:rPr lang="en-US" dirty="0"/>
              <a:t>button_grid.py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General keyboard grid</a:t>
            </a:r>
          </a:p>
          <a:p>
            <a:r>
              <a:rPr lang="en-US" sz="3400" dirty="0"/>
              <a:t>Keys – Text and or Images</a:t>
            </a:r>
          </a:p>
          <a:p>
            <a:r>
              <a:rPr lang="en-US" sz="3400" dirty="0"/>
              <a:t>Resizable</a:t>
            </a:r>
          </a:p>
          <a:p>
            <a:r>
              <a:rPr lang="en-US" sz="3400" dirty="0"/>
              <a:t>Dynamic change, especially images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0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Many years of Programming – engineering, scientific, financial</a:t>
            </a:r>
          </a:p>
          <a:p>
            <a:r>
              <a:rPr lang="en-US" sz="3600" dirty="0"/>
              <a:t>Commercial, Scientific, Systems Languages – C, C++, Perl, Java, Python, Assembly</a:t>
            </a:r>
          </a:p>
          <a:p>
            <a:r>
              <a:rPr lang="en-US" sz="3600" dirty="0"/>
              <a:t>NEW Areas - Games for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ButtonGrid Code</a:t>
            </a:r>
            <a:br>
              <a:rPr lang="en-US" dirty="0"/>
            </a:br>
            <a:r>
              <a:rPr lang="en-US" dirty="0"/>
              <a:t>button_grid.py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Setup N by M button grid</a:t>
            </a:r>
          </a:p>
          <a:p>
            <a:pPr lvl="1"/>
            <a:r>
              <a:rPr lang="en-US" sz="3400" dirty="0"/>
              <a:t>__init__()</a:t>
            </a:r>
          </a:p>
          <a:p>
            <a:pPr lvl="1"/>
            <a:r>
              <a:rPr lang="en-US" sz="3400" dirty="0"/>
              <a:t>keys: list of keys to display</a:t>
            </a:r>
          </a:p>
          <a:p>
            <a:pPr lvl="1"/>
            <a:r>
              <a:rPr lang="en-US" sz="3400" dirty="0"/>
              <a:t>key_attrs: key attributes – with image_file or other special attributes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8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ButtonGrid Code - continued</a:t>
            </a:r>
            <a:br>
              <a:rPr lang="en-US" dirty="0"/>
            </a:br>
            <a:r>
              <a:rPr lang="en-US" dirty="0"/>
              <a:t>button_grid.py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Use "grid" geometry for key layout</a:t>
            </a:r>
          </a:p>
          <a:p>
            <a:r>
              <a:rPr lang="en-US" sz="3400" dirty="0"/>
              <a:t>Each button uses Button widget</a:t>
            </a:r>
          </a:p>
          <a:p>
            <a:r>
              <a:rPr lang="en-US" sz="3400" dirty="0"/>
              <a:t>Button with image uses "</a:t>
            </a:r>
            <a:r>
              <a:rPr lang="en-US" sz="3400" dirty="0" err="1"/>
              <a:t>small_image</a:t>
            </a:r>
            <a:r>
              <a:rPr lang="en-US" sz="3400" dirty="0"/>
              <a:t>" for keys with no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80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/ Redo / Repeat – Gaming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People make mistakes – want an easy second chance</a:t>
            </a:r>
          </a:p>
          <a:p>
            <a:r>
              <a:rPr lang="en-US" sz="3400" dirty="0"/>
              <a:t>Common concept – Most GUIs Provide</a:t>
            </a:r>
          </a:p>
          <a:p>
            <a:endParaRPr lang="en-US" sz="3400" dirty="0"/>
          </a:p>
          <a:p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56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Undo – go back to the past</a:t>
            </a:r>
          </a:p>
          <a:p>
            <a:r>
              <a:rPr lang="en-US" sz="3400" dirty="0"/>
              <a:t>Redo – an Undo for the Undo</a:t>
            </a:r>
          </a:p>
          <a:p>
            <a:r>
              <a:rPr lang="en-US" sz="3400" dirty="0"/>
              <a:t>Repeat – sort of </a:t>
            </a:r>
            <a:r>
              <a:rPr lang="en-US" sz="3400"/>
              <a:t>a Redo </a:t>
            </a:r>
            <a:r>
              <a:rPr lang="en-US" sz="3400" dirty="0"/>
              <a:t>for the future</a:t>
            </a:r>
          </a:p>
          <a:p>
            <a:r>
              <a:rPr lang="en-US" sz="3400" dirty="0"/>
              <a:t>More than one type – moves, settings, levels</a:t>
            </a:r>
          </a:p>
          <a:p>
            <a:r>
              <a:rPr lang="en-US" sz="3400" dirty="0"/>
              <a:t>Want depth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93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solidFill>
                  <a:schemeClr val="bg2">
                    <a:lumMod val="90000"/>
                  </a:schemeClr>
                </a:solidFill>
              </a:rPr>
              <a:t>Before:</a:t>
            </a:r>
            <a:r>
              <a:rPr lang="en-US" sz="3400" dirty="0"/>
              <a:t> Save the state</a:t>
            </a:r>
          </a:p>
          <a:p>
            <a:r>
              <a:rPr lang="en-US" sz="3400" dirty="0">
                <a:solidFill>
                  <a:schemeClr val="bg2">
                    <a:lumMod val="90000"/>
                  </a:schemeClr>
                </a:solidFill>
              </a:rPr>
              <a:t>After:</a:t>
            </a:r>
            <a:r>
              <a:rPr lang="en-US" sz="3400" dirty="0"/>
              <a:t> Restore the state</a:t>
            </a:r>
          </a:p>
          <a:p>
            <a:pPr marL="0" indent="0">
              <a:buNone/>
            </a:pPr>
            <a:r>
              <a:rPr lang="en-US" sz="3400" dirty="0"/>
              <a:t>OR</a:t>
            </a:r>
          </a:p>
          <a:p>
            <a:r>
              <a:rPr lang="en-US" sz="3400" dirty="0">
                <a:solidFill>
                  <a:schemeClr val="bg2">
                    <a:lumMod val="90000"/>
                  </a:schemeClr>
                </a:solidFill>
              </a:rPr>
              <a:t>Before:</a:t>
            </a:r>
            <a:r>
              <a:rPr lang="en-US" sz="3400" dirty="0"/>
              <a:t> Save the change</a:t>
            </a:r>
          </a:p>
          <a:p>
            <a:r>
              <a:rPr lang="en-US" sz="3400" dirty="0">
                <a:solidFill>
                  <a:schemeClr val="bg2">
                    <a:lumMod val="90000"/>
                  </a:schemeClr>
                </a:solidFill>
              </a:rPr>
              <a:t>After:</a:t>
            </a:r>
            <a:r>
              <a:rPr lang="en-US" sz="3400" dirty="0"/>
              <a:t> Undo the change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939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3400" dirty="0"/>
              <a:t>What is the state?</a:t>
            </a:r>
          </a:p>
          <a:p>
            <a:r>
              <a:rPr lang="en-US" sz="3400" dirty="0"/>
              <a:t>What is the change?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70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 via Command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160589"/>
            <a:ext cx="8596668" cy="3880773"/>
          </a:xfrm>
        </p:spPr>
        <p:txBody>
          <a:bodyPr>
            <a:normAutofit/>
          </a:bodyPr>
          <a:lstStyle/>
          <a:p>
            <a:r>
              <a:rPr lang="en-US" sz="3400" dirty="0"/>
              <a:t>Design Patterns - Gamma, Helm, Johnson, </a:t>
            </a:r>
            <a:r>
              <a:rPr lang="en-US" sz="3400" dirty="0" err="1"/>
              <a:t>Vlissides</a:t>
            </a:r>
            <a:endParaRPr lang="en-US" sz="3400" dirty="0"/>
          </a:p>
          <a:p>
            <a:r>
              <a:rPr lang="en-US" sz="3400" dirty="0"/>
              <a:t>Behavior Pattern – a Request</a:t>
            </a:r>
          </a:p>
          <a:p>
            <a:r>
              <a:rPr lang="en-US" sz="3400" dirty="0"/>
              <a:t>Facilitate Undo, Redo, Repeat, Scripting</a:t>
            </a:r>
          </a:p>
          <a:p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86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AE0C-32A1-475D-A869-6022CEB0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 – </a:t>
            </a:r>
            <a:r>
              <a:rPr lang="en-US" sz="2400" dirty="0"/>
              <a:t>UML diagram</a:t>
            </a:r>
            <a:br>
              <a:rPr lang="en-US" dirty="0"/>
            </a:br>
            <a:r>
              <a:rPr lang="en-US" sz="2000" dirty="0"/>
              <a:t>from Wikipedia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ABC74BF-79AD-410B-80B9-601C1A115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6905" y="2160588"/>
            <a:ext cx="5858228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69458-26DE-4F84-8D4D-06C2B2CEF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BC0C0-84F1-49F4-86EA-1E51848B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7ECD-887F-4AE5-A8CD-CAF4DFF6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4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– code/data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2" y="1421027"/>
            <a:ext cx="9053611" cy="4620335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DrawingCommand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__init__(</a:t>
            </a:r>
            <a:r>
              <a:rPr lang="en-US" sz="20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self, action):</a:t>
            </a:r>
          </a:p>
          <a:p>
            <a:pPr marL="0" indent="0" algn="l">
              <a:buNone/>
            </a:pP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set_drawing_controller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self.prev_markers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self.new_markers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= []</a:t>
            </a:r>
          </a:p>
          <a:p>
            <a:pPr marL="0" indent="0">
              <a:buNone/>
            </a:pP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self.prev_loc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self.drawing_controller.cmd_get_loc</a:t>
            </a:r>
            <a:r>
              <a:rPr lang="en-US" sz="2200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self.new_loc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i="1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2800" i="1" dirty="0">
                <a:solidFill>
                  <a:srgbClr val="808080"/>
                </a:solidFill>
                <a:latin typeface="Consolas" panose="020B0609020204030204" pitchFamily="49" charset="0"/>
              </a:rPr>
              <a:t># New loc (</a:t>
            </a:r>
            <a:r>
              <a:rPr lang="en-US" sz="28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x,y</a:t>
            </a:r>
            <a:r>
              <a:rPr lang="en-US" sz="2800" i="1" dirty="0">
                <a:solidFill>
                  <a:srgbClr val="808080"/>
                </a:solidFill>
                <a:latin typeface="Consolas" panose="020B0609020204030204" pitchFamily="49" charset="0"/>
              </a:rPr>
              <a:t>) 	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self.prev_heading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self.drawing_controller.heading</a:t>
            </a:r>
            <a:endParaRPr lang="en-US" sz="24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self.heading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i="1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sz="28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i="1" dirty="0">
                <a:solidFill>
                  <a:srgbClr val="808080"/>
                </a:solidFill>
                <a:latin typeface="Consolas" panose="020B0609020204030204" pitchFamily="49" charset="0"/>
              </a:rPr>
              <a:t># New heading</a:t>
            </a:r>
          </a:p>
          <a:p>
            <a:endParaRPr lang="en-US" sz="34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41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–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1421027"/>
            <a:ext cx="8596668" cy="462033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DrawingCommand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: …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undo()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redo()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repeat()</a:t>
            </a:r>
          </a:p>
          <a:p>
            <a:pPr marL="400050" lvl="1" indent="0">
              <a:buNone/>
            </a:pPr>
            <a:endParaRPr lang="en-US" sz="28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execute()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do_cmd</a:t>
            </a:r>
            <a:r>
              <a:rPr lang="en-US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2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copy()</a:t>
            </a:r>
          </a:p>
          <a:p>
            <a:endParaRPr lang="en-US" sz="3400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72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Sample Graphic User Interface (GUI)</a:t>
            </a:r>
          </a:p>
          <a:p>
            <a:r>
              <a:rPr lang="en-US" sz="3600" dirty="0"/>
              <a:t>Demonstrate Operations and Methods</a:t>
            </a:r>
          </a:p>
          <a:p>
            <a:r>
              <a:rPr lang="en-US" sz="3600" dirty="0"/>
              <a:t>Show ideas / issues behind GUI Software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– undo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1421027"/>
            <a:ext cx="8596668" cy="4620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/>
              <a:t>Remove most recent command</a:t>
            </a:r>
          </a:p>
          <a:p>
            <a:r>
              <a:rPr lang="en-US" sz="3400" dirty="0"/>
              <a:t>Was </a:t>
            </a:r>
            <a:r>
              <a:rPr lang="en-US" sz="3400" dirty="0" err="1"/>
              <a:t>poped</a:t>
            </a:r>
            <a:r>
              <a:rPr lang="en-US" sz="3400" dirty="0"/>
              <a:t> off of </a:t>
            </a:r>
            <a:r>
              <a:rPr lang="en-US" sz="3400" b="1" dirty="0" err="1"/>
              <a:t>command_stack</a:t>
            </a:r>
            <a:endParaRPr lang="en-US" sz="3400" b="1" dirty="0"/>
          </a:p>
          <a:p>
            <a:pPr marL="514350" indent="-514350">
              <a:buAutoNum type="arabicPeriod"/>
            </a:pPr>
            <a:r>
              <a:rPr lang="en-US" sz="3400" dirty="0"/>
              <a:t>Make command </a:t>
            </a:r>
            <a:r>
              <a:rPr lang="en-US" sz="3400" u="sng" dirty="0"/>
              <a:t>copy</a:t>
            </a:r>
          </a:p>
          <a:p>
            <a:pPr marL="514350" indent="-514350">
              <a:buAutoNum type="arabicPeriod"/>
            </a:pPr>
            <a:r>
              <a:rPr lang="en-US" sz="3400" dirty="0"/>
              <a:t>Reverse requests in </a:t>
            </a:r>
            <a:r>
              <a:rPr lang="en-US" sz="3400" u="sng" dirty="0"/>
              <a:t>copy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Execute command </a:t>
            </a:r>
            <a:r>
              <a:rPr lang="en-US" sz="3400" u="sng" dirty="0"/>
              <a:t>copy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If OK add command onto </a:t>
            </a:r>
            <a:r>
              <a:rPr lang="en-US" sz="3400" b="1" dirty="0" err="1"/>
              <a:t>undo_stack</a:t>
            </a:r>
            <a:endParaRPr lang="en-US" sz="3400" b="1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If OK return True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6019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– </a:t>
            </a:r>
            <a:r>
              <a:rPr lang="en-US" dirty="0" err="1"/>
              <a:t>do_cmd</a:t>
            </a:r>
            <a:r>
              <a:rPr lang="en-US" dirty="0"/>
              <a:t> function</a:t>
            </a:r>
            <a:br>
              <a:rPr lang="en-US" dirty="0"/>
            </a:br>
            <a:r>
              <a:rPr lang="en-US" dirty="0"/>
              <a:t>used by redo, repeat, normal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Execute command</a:t>
            </a:r>
          </a:p>
          <a:p>
            <a:r>
              <a:rPr lang="en-US" sz="3400" dirty="0"/>
              <a:t>If OK, and can  undo, push </a:t>
            </a:r>
            <a:r>
              <a:rPr lang="en-US" sz="3400" dirty="0" err="1"/>
              <a:t>cmd</a:t>
            </a:r>
            <a:r>
              <a:rPr lang="en-US" sz="3400" dirty="0"/>
              <a:t> onto </a:t>
            </a:r>
            <a:r>
              <a:rPr lang="en-US" sz="3400" b="1" dirty="0" err="1"/>
              <a:t>command_stack</a:t>
            </a:r>
            <a:endParaRPr lang="en-US" sz="3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41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– redo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b="1" dirty="0" err="1"/>
              <a:t>command_manager</a:t>
            </a:r>
            <a:r>
              <a:rPr lang="en-US" sz="3400" dirty="0"/>
              <a:t> has already popped command from </a:t>
            </a:r>
            <a:r>
              <a:rPr lang="en-US" sz="3400" b="1" dirty="0"/>
              <a:t>undo stack</a:t>
            </a:r>
          </a:p>
          <a:p>
            <a:r>
              <a:rPr lang="en-US" sz="3400" dirty="0"/>
              <a:t>If can redo, call </a:t>
            </a:r>
            <a:r>
              <a:rPr lang="en-US" sz="3400" dirty="0" err="1"/>
              <a:t>do_cmd</a:t>
            </a:r>
            <a:r>
              <a:rPr lang="en-US" sz="34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29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– repeat function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Make command copy</a:t>
            </a:r>
          </a:p>
          <a:p>
            <a:r>
              <a:rPr lang="en-US" sz="3400" dirty="0"/>
              <a:t>Make </a:t>
            </a:r>
            <a:r>
              <a:rPr lang="en-US" sz="3400" i="1" dirty="0"/>
              <a:t>reasonable</a:t>
            </a:r>
            <a:r>
              <a:rPr lang="en-US" sz="3400" dirty="0"/>
              <a:t> changes</a:t>
            </a:r>
          </a:p>
          <a:p>
            <a:r>
              <a:rPr lang="en-US" sz="3400" dirty="0"/>
              <a:t>Call </a:t>
            </a:r>
            <a:r>
              <a:rPr lang="en-US" sz="3400" dirty="0" err="1"/>
              <a:t>new_cmd.do_cmd</a:t>
            </a:r>
            <a:r>
              <a:rPr lang="en-US" sz="34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335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Manager – why / what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Manage the stacks</a:t>
            </a:r>
          </a:p>
          <a:p>
            <a:r>
              <a:rPr lang="en-US" sz="3400" dirty="0"/>
              <a:t>Top level control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462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Manager – undo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Check if can undo</a:t>
            </a:r>
          </a:p>
          <a:p>
            <a:r>
              <a:rPr lang="en-US" sz="3400" dirty="0"/>
              <a:t>Pop </a:t>
            </a:r>
            <a:r>
              <a:rPr lang="en-US" sz="3400" dirty="0" err="1"/>
              <a:t>cmd</a:t>
            </a:r>
            <a:r>
              <a:rPr lang="en-US" sz="3400" dirty="0"/>
              <a:t> off </a:t>
            </a:r>
            <a:r>
              <a:rPr lang="en-US" sz="3400" b="1" dirty="0" err="1"/>
              <a:t>command_stack</a:t>
            </a:r>
            <a:endParaRPr lang="en-US" sz="3400" b="1" dirty="0"/>
          </a:p>
          <a:p>
            <a:r>
              <a:rPr lang="en-US" sz="3400" dirty="0" err="1"/>
              <a:t>cmd.undo</a:t>
            </a:r>
            <a:r>
              <a:rPr lang="en-US" sz="34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7542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Manager – redo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Check if can redo</a:t>
            </a:r>
          </a:p>
          <a:p>
            <a:r>
              <a:rPr lang="en-US" sz="3400" dirty="0"/>
              <a:t>Pop </a:t>
            </a:r>
            <a:r>
              <a:rPr lang="en-US" sz="3400" dirty="0" err="1"/>
              <a:t>cmd</a:t>
            </a:r>
            <a:r>
              <a:rPr lang="en-US" sz="3400" dirty="0"/>
              <a:t> off </a:t>
            </a:r>
            <a:r>
              <a:rPr lang="en-US" sz="3400" b="1" dirty="0" err="1"/>
              <a:t>undo_stack</a:t>
            </a:r>
            <a:endParaRPr lang="en-US" sz="3400" b="1" dirty="0"/>
          </a:p>
          <a:p>
            <a:r>
              <a:rPr lang="en-US" sz="3400" dirty="0" err="1"/>
              <a:t>cmd.redo</a:t>
            </a:r>
            <a:r>
              <a:rPr lang="en-US" sz="34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78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Manager – repeat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Check if can repeat</a:t>
            </a:r>
          </a:p>
          <a:p>
            <a:r>
              <a:rPr lang="en-US" sz="3400" dirty="0"/>
              <a:t>Take </a:t>
            </a:r>
            <a:r>
              <a:rPr lang="en-US" sz="3400" dirty="0" err="1"/>
              <a:t>cmd</a:t>
            </a:r>
            <a:r>
              <a:rPr lang="en-US" sz="3400" dirty="0"/>
              <a:t> off </a:t>
            </a:r>
            <a:r>
              <a:rPr lang="en-US" sz="3400" b="1" dirty="0" err="1"/>
              <a:t>command_stack</a:t>
            </a:r>
            <a:r>
              <a:rPr lang="en-US" sz="3400" b="1" dirty="0"/>
              <a:t>, NO POP</a:t>
            </a:r>
          </a:p>
          <a:p>
            <a:r>
              <a:rPr lang="en-US" sz="3400" dirty="0" err="1"/>
              <a:t>cmd.repeat</a:t>
            </a:r>
            <a:r>
              <a:rPr lang="en-US" sz="3400" dirty="0"/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263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Developing a Command based Gaming Architecture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9313" y="2057400"/>
            <a:ext cx="8596668" cy="3983962"/>
          </a:xfrm>
        </p:spPr>
        <p:txBody>
          <a:bodyPr>
            <a:normAutofit/>
          </a:bodyPr>
          <a:lstStyle/>
          <a:p>
            <a:r>
              <a:rPr lang="en-US" sz="3400" dirty="0"/>
              <a:t>Decide on Unit of Play</a:t>
            </a:r>
          </a:p>
          <a:p>
            <a:pPr lvl="1"/>
            <a:r>
              <a:rPr lang="en-US" sz="3200" dirty="0"/>
              <a:t>Figure/marker</a:t>
            </a:r>
          </a:p>
          <a:p>
            <a:r>
              <a:rPr lang="en-US" sz="3400" dirty="0"/>
              <a:t>Level of operation/command</a:t>
            </a:r>
          </a:p>
          <a:p>
            <a:pPr lvl="1"/>
            <a:r>
              <a:rPr lang="en-US" sz="3200" dirty="0"/>
              <a:t>Command containing markers</a:t>
            </a:r>
          </a:p>
          <a:p>
            <a:r>
              <a:rPr lang="en-US" sz="3400" dirty="0"/>
              <a:t>Make Program Partitions</a:t>
            </a:r>
          </a:p>
          <a:p>
            <a:pPr lvl="1"/>
            <a:r>
              <a:rPr lang="en-US" sz="3200" dirty="0"/>
              <a:t>Display, Command,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697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Structure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A22F9D0-DE86-41FA-9123-049CE9066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31102" y="1205714"/>
            <a:ext cx="5478308" cy="5259822"/>
          </a:xfrm>
        </p:spPr>
      </p:pic>
    </p:spTree>
    <p:extLst>
      <p:ext uri="{BB962C8B-B14F-4D97-AF65-F5344CB8AC3E}">
        <p14:creationId xmlns:p14="http://schemas.microsoft.com/office/powerpoint/2010/main" val="2436522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Online Session – Using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any background noise, please mute – minimizes cumulative noise</a:t>
            </a:r>
          </a:p>
          <a:p>
            <a:r>
              <a:rPr lang="en-US" sz="3600" dirty="0"/>
              <a:t>Disable own video – too many reduces clarity</a:t>
            </a:r>
          </a:p>
          <a:p>
            <a:r>
              <a:rPr lang="en-US" sz="3600" dirty="0"/>
              <a:t>Can question via Chat – can be to ALL</a:t>
            </a:r>
          </a:p>
          <a:p>
            <a:r>
              <a:rPr lang="en-US" sz="3600" dirty="0"/>
              <a:t>Expecting Response: Start "QUESTION:"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Marker – Responsible for Picture Part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EC9B0B-8EE9-4121-B9C5-2F79D937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Attributes – Size, Color, Location, Orientation</a:t>
            </a:r>
          </a:p>
          <a:p>
            <a:r>
              <a:rPr lang="en-US" sz="2800" dirty="0"/>
              <a:t>Debugging – e.g., __str__()</a:t>
            </a:r>
          </a:p>
          <a:p>
            <a:r>
              <a:rPr lang="en-US" sz="2800" dirty="0"/>
              <a:t>Drawing – draw()</a:t>
            </a:r>
          </a:p>
          <a:p>
            <a:r>
              <a:rPr lang="en-US" sz="2800" dirty="0"/>
              <a:t>Interface</a:t>
            </a:r>
          </a:p>
          <a:p>
            <a:pPr lvl="1"/>
            <a:r>
              <a:rPr lang="en-US" sz="2000" dirty="0"/>
              <a:t>To Drawer ( e.g. canvas)</a:t>
            </a:r>
          </a:p>
          <a:p>
            <a:pPr lvl="1"/>
            <a:r>
              <a:rPr lang="en-US" sz="2000" dirty="0"/>
              <a:t>To other parts (e.g. copy)</a:t>
            </a:r>
          </a:p>
          <a:p>
            <a:pPr lvl="1"/>
            <a:r>
              <a:rPr lang="en-US" sz="2000" dirty="0"/>
              <a:t>Change requests</a:t>
            </a:r>
          </a:p>
        </p:txBody>
      </p:sp>
    </p:spTree>
    <p:extLst>
      <p:ext uri="{BB962C8B-B14F-4D97-AF65-F5344CB8AC3E}">
        <p14:creationId xmlns:p14="http://schemas.microsoft.com/office/powerpoint/2010/main" val="3739250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Marker – DmMarker</a:t>
            </a:r>
            <a:br>
              <a:rPr lang="en-US" dirty="0"/>
            </a:br>
            <a:r>
              <a:rPr lang="en-US" dirty="0"/>
              <a:t> – dm_marker.py, dm_....</a:t>
            </a:r>
            <a:r>
              <a:rPr lang="en-US" dirty="0" err="1"/>
              <a:t>py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882BE28-F6CF-4A5D-A512-A7091B034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7861" y="2160588"/>
            <a:ext cx="3556316" cy="3881437"/>
          </a:xfrm>
        </p:spPr>
      </p:pic>
    </p:spTree>
    <p:extLst>
      <p:ext uri="{BB962C8B-B14F-4D97-AF65-F5344CB8AC3E}">
        <p14:creationId xmlns:p14="http://schemas.microsoft.com/office/powerpoint/2010/main" val="683154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Marker – DmMarker – dm_....py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0A01BE0-DEFB-4174-8A93-36DEFD669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85595" y="2160588"/>
            <a:ext cx="2780847" cy="3881437"/>
          </a:xfrm>
        </p:spPr>
      </p:pic>
    </p:spTree>
    <p:extLst>
      <p:ext uri="{BB962C8B-B14F-4D97-AF65-F5344CB8AC3E}">
        <p14:creationId xmlns:p14="http://schemas.microsoft.com/office/powerpoint/2010/main" val="36982056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DmS</a:t>
            </a:r>
            <a:r>
              <a:rPr lang="en-US" dirty="0"/>
              <a:t>	</a:t>
            </a:r>
            <a:r>
              <a:rPr lang="en-US" dirty="0" err="1"/>
              <a:t>quare</a:t>
            </a:r>
            <a:r>
              <a:rPr lang="en-US" dirty="0"/>
              <a:t> – an example dm_square.py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Creation of a square</a:t>
            </a:r>
          </a:p>
          <a:p>
            <a:r>
              <a:rPr lang="en-US" sz="2800" dirty="0"/>
              <a:t>Based on DmMarker - Main attributes: side, heading, color</a:t>
            </a:r>
          </a:p>
          <a:p>
            <a:r>
              <a:rPr lang="en-US" sz="2800" dirty="0"/>
              <a:t>Self-test:</a:t>
            </a:r>
          </a:p>
          <a:p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F0E681-EDE0-466E-A585-F6043A104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8212" y="3626965"/>
            <a:ext cx="3657600" cy="323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25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 err="1"/>
              <a:t>DmS</a:t>
            </a:r>
            <a:r>
              <a:rPr lang="en-US" dirty="0"/>
              <a:t>	</a:t>
            </a:r>
            <a:r>
              <a:rPr lang="en-US" dirty="0" err="1"/>
              <a:t>quare</a:t>
            </a:r>
            <a:r>
              <a:rPr lang="en-US" dirty="0"/>
              <a:t> – continued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__init__(…): setup attributes – passed to DmMarker</a:t>
            </a:r>
          </a:p>
          <a:p>
            <a:r>
              <a:rPr lang="en-US" sz="2800" dirty="0"/>
              <a:t>__str__(): debugging list attributes</a:t>
            </a:r>
          </a:p>
          <a:p>
            <a:r>
              <a:rPr lang="en-US" sz="2800" dirty="0"/>
              <a:t>__draw__(): </a:t>
            </a:r>
            <a:r>
              <a:rPr lang="en-US" sz="2800" dirty="0" err="1"/>
              <a:t>add_square</a:t>
            </a:r>
            <a:r>
              <a:rPr lang="en-US" sz="2800" dirty="0"/>
              <a:t>() - draw figure on canvas</a:t>
            </a:r>
          </a:p>
          <a:p>
            <a:pPr lvl="1"/>
            <a:r>
              <a:rPr lang="en-US" sz="2600" dirty="0"/>
              <a:t>add_square as well as others – in DmMarker to be available to others</a:t>
            </a:r>
          </a:p>
        </p:txBody>
      </p:sp>
    </p:spTree>
    <p:extLst>
      <p:ext uri="{BB962C8B-B14F-4D97-AF65-F5344CB8AC3E}">
        <p14:creationId xmlns:p14="http://schemas.microsoft.com/office/powerpoint/2010/main" val="2054945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 err="1"/>
              <a:t>DmDrawer</a:t>
            </a:r>
            <a:r>
              <a:rPr lang="en-US" dirty="0"/>
              <a:t> – Drawing control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Centralized drawing control</a:t>
            </a:r>
          </a:p>
          <a:p>
            <a:r>
              <a:rPr lang="en-US" sz="3200" dirty="0"/>
              <a:t>Uniform interface to tkinter, drawing canvas</a:t>
            </a:r>
          </a:p>
          <a:p>
            <a:r>
              <a:rPr lang="en-US" sz="3200" dirty="0"/>
              <a:t>Bookkeeping for drawing, e.g. location, heading</a:t>
            </a:r>
          </a:p>
        </p:txBody>
      </p:sp>
    </p:spTree>
    <p:extLst>
      <p:ext uri="{BB962C8B-B14F-4D97-AF65-F5344CB8AC3E}">
        <p14:creationId xmlns:p14="http://schemas.microsoft.com/office/powerpoint/2010/main" val="12042242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 err="1"/>
              <a:t>DmDrawerImage</a:t>
            </a:r>
            <a:r>
              <a:rPr lang="en-US" dirty="0"/>
              <a:t> – Drawing Images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Based on </a:t>
            </a:r>
            <a:r>
              <a:rPr lang="en-US" sz="3200" dirty="0" err="1"/>
              <a:t>DmDrawer</a:t>
            </a:r>
            <a:endParaRPr lang="en-US" sz="3200" dirty="0"/>
          </a:p>
          <a:p>
            <a:r>
              <a:rPr lang="en-US" sz="3200" dirty="0"/>
              <a:t>Allows </a:t>
            </a:r>
            <a:r>
              <a:rPr lang="en-US" sz="3200" dirty="0" err="1"/>
              <a:t>DmDrawer</a:t>
            </a:r>
            <a:r>
              <a:rPr lang="en-US" sz="3200" dirty="0"/>
              <a:t> to be simpler</a:t>
            </a:r>
          </a:p>
          <a:p>
            <a:r>
              <a:rPr lang="en-US" sz="3200" dirty="0"/>
              <a:t>Access to image files</a:t>
            </a:r>
          </a:p>
        </p:txBody>
      </p:sp>
    </p:spTree>
    <p:extLst>
      <p:ext uri="{BB962C8B-B14F-4D97-AF65-F5344CB8AC3E}">
        <p14:creationId xmlns:p14="http://schemas.microsoft.com/office/powerpoint/2010/main" val="10977606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 err="1"/>
              <a:t>DmImage</a:t>
            </a:r>
            <a:r>
              <a:rPr lang="en-US" dirty="0"/>
              <a:t> – Image Marker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From folders e.g. animals</a:t>
            </a:r>
          </a:p>
          <a:p>
            <a:r>
              <a:rPr lang="en-US" sz="3200" dirty="0"/>
              <a:t>Similar controls as other markers</a:t>
            </a:r>
          </a:p>
          <a:p>
            <a:r>
              <a:rPr lang="en-US" sz="3200" dirty="0"/>
              <a:t>Self-test: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F7D9C-1C56-4C84-A52A-D63167752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734" y="3302358"/>
            <a:ext cx="3353716" cy="35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69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1108"/>
          </a:xfrm>
        </p:spPr>
        <p:txBody>
          <a:bodyPr>
            <a:normAutofit/>
          </a:bodyPr>
          <a:lstStyle/>
          <a:p>
            <a:r>
              <a:rPr lang="en-US" dirty="0" err="1"/>
              <a:t>DmText</a:t>
            </a:r>
            <a:r>
              <a:rPr lang="en-US" dirty="0"/>
              <a:t> – Text (Letter) Marker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0744C4-9603-4514-A768-D52BAEE6B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images to facilitate rotation/scaling</a:t>
            </a:r>
          </a:p>
          <a:p>
            <a:r>
              <a:rPr lang="en-US" sz="3200" dirty="0"/>
              <a:t>Self-test: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8ECD9D-EA12-4971-BA10-9315C9827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950" y="2776151"/>
            <a:ext cx="3718240" cy="347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4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5" y="300183"/>
            <a:ext cx="8596668" cy="1320800"/>
          </a:xfrm>
        </p:spPr>
        <p:txBody>
          <a:bodyPr/>
          <a:lstStyle/>
          <a:p>
            <a:r>
              <a:rPr lang="en-US" sz="2800" dirty="0"/>
              <a:t>Approximate Session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1" algn="ctr"/>
            <a:r>
              <a:rPr lang="en-US" sz="3600" dirty="0"/>
              <a:t>Lecture and Demonstration: 1.5 Hours</a:t>
            </a:r>
          </a:p>
          <a:p>
            <a:pPr algn="ctr"/>
            <a:r>
              <a:rPr lang="en-US" sz="3600" dirty="0"/>
              <a:t>Follow-up Questions: .5 Hours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101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5" y="300183"/>
            <a:ext cx="8596668" cy="1320800"/>
          </a:xfrm>
        </p:spPr>
        <p:txBody>
          <a:bodyPr/>
          <a:lstStyle/>
          <a:p>
            <a:r>
              <a:rPr lang="en-US" sz="2800" dirty="0"/>
              <a:t>Featured Example – Keyboard Drawing Program</a:t>
            </a:r>
            <a:br>
              <a:rPr lang="en-US" sz="2800" dirty="0"/>
            </a:br>
            <a:r>
              <a:rPr lang="en-US" sz="2800" dirty="0"/>
              <a:t>Target Audience: Children 3-8 Years 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3" y="1620983"/>
            <a:ext cx="10117122" cy="4420380"/>
          </a:xfrm>
        </p:spPr>
        <p:txBody>
          <a:bodyPr>
            <a:noAutofit/>
          </a:bodyPr>
          <a:lstStyle/>
          <a:p>
            <a:pPr lvl="1"/>
            <a:r>
              <a:rPr lang="en-US" sz="3600" dirty="0"/>
              <a:t>Limited – Non-production</a:t>
            </a:r>
          </a:p>
          <a:p>
            <a:pPr lvl="1"/>
            <a:r>
              <a:rPr lang="en-US" sz="3600" dirty="0"/>
              <a:t>On GitHub: raysmith619</a:t>
            </a:r>
          </a:p>
          <a:p>
            <a:pPr lvl="2"/>
            <a:r>
              <a:rPr lang="en-US" sz="3400" dirty="0"/>
              <a:t>Program: </a:t>
            </a:r>
            <a:r>
              <a:rPr lang="en-US" sz="3400" dirty="0" err="1"/>
              <a:t>keyboard_draw</a:t>
            </a:r>
            <a:endParaRPr lang="en-US" sz="3400" dirty="0"/>
          </a:p>
          <a:p>
            <a:pPr lvl="2"/>
            <a:r>
              <a:rPr lang="en-US" sz="3400" dirty="0"/>
              <a:t>Support: resource_lib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3200" dirty="0"/>
              <a:t>https://github.com/raysmith619/keyboard</a:t>
            </a:r>
            <a:r>
              <a:rPr lang="en-US" sz="2800" dirty="0"/>
              <a:t>_draw</a:t>
            </a:r>
          </a:p>
          <a:p>
            <a:pPr lvl="2"/>
            <a:endParaRPr lang="en-US" sz="3400" dirty="0"/>
          </a:p>
          <a:p>
            <a:pPr lvl="1" algn="ctr"/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20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5" y="300183"/>
            <a:ext cx="8596668" cy="1320800"/>
          </a:xfrm>
        </p:spPr>
        <p:txBody>
          <a:bodyPr/>
          <a:lstStyle/>
          <a:p>
            <a:pPr algn="ctr"/>
            <a:r>
              <a:rPr lang="en-US" sz="2800" dirty="0"/>
              <a:t>Keyboard Drawing Program</a:t>
            </a:r>
            <a:br>
              <a:rPr lang="en-US" sz="2800" dirty="0"/>
            </a:br>
            <a:r>
              <a:rPr lang="en-US" sz="2800" dirty="0"/>
              <a:t>Features /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400" dirty="0"/>
              <a:t>Totally keyboard driven (can be)</a:t>
            </a:r>
          </a:p>
          <a:p>
            <a:pPr lvl="2"/>
            <a:r>
              <a:rPr lang="en-US" sz="3400" dirty="0"/>
              <a:t>Simultaneous screen keyboard simulation / display</a:t>
            </a:r>
          </a:p>
          <a:p>
            <a:pPr lvl="2"/>
            <a:r>
              <a:rPr lang="en-US" sz="3400" dirty="0"/>
              <a:t>Adjustable screen keyboard size</a:t>
            </a:r>
          </a:p>
          <a:p>
            <a:pPr lvl="2"/>
            <a:r>
              <a:rPr lang="en-US" sz="3400" dirty="0"/>
              <a:t>Line, Shape, Letter, Image Markers</a:t>
            </a:r>
          </a:p>
          <a:p>
            <a:pPr lvl="2"/>
            <a:r>
              <a:rPr lang="en-US" sz="3400" dirty="0"/>
              <a:t>Simple undo (no redo yet)</a:t>
            </a:r>
          </a:p>
          <a:p>
            <a:pPr lvl="1" algn="ctr"/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9605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661F-00C8-4704-B10B-17563963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949793-4CD6-4397-A56B-3EEE22E85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561" y="1057014"/>
            <a:ext cx="9387281" cy="49850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77F8D-0952-4B78-9998-860A16B7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18A3A-FAA6-48F0-A1D8-A4435F9F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3AB7-87D3-4FD1-998E-03DB6947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ABFE-A3E0-4FB9-87C5-0EB31753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Screen – Figure mode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EB45FC-1A24-4337-8BA9-C5279C7A3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514" y="1140904"/>
            <a:ext cx="9006908" cy="490112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F1205-9C7B-4003-9928-317BCE84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F9F0B-8850-4E4C-BC52-DCDA73FA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9E98F-4C06-450C-BBB8-DBF61729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593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25595</TotalTime>
  <Words>2299</Words>
  <Application>Microsoft Office PowerPoint</Application>
  <PresentationFormat>Widescreen</PresentationFormat>
  <Paragraphs>480</Paragraphs>
  <Slides>48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Trebuchet MS</vt:lpstr>
      <vt:lpstr>Wingdings 3</vt:lpstr>
      <vt:lpstr>Facet</vt:lpstr>
      <vt:lpstr>A GUI Example Using Python </vt:lpstr>
      <vt:lpstr>Instructor – Ray Smith raysmith@alum.mit.edu</vt:lpstr>
      <vt:lpstr>Objectives</vt:lpstr>
      <vt:lpstr>Our Online Session – Using Zoom</vt:lpstr>
      <vt:lpstr>Approximate Session Layout</vt:lpstr>
      <vt:lpstr>Featured Example – Keyboard Drawing Program Target Audience: Children 3-8 Years Old</vt:lpstr>
      <vt:lpstr>Keyboard Drawing Program Features / Attributes</vt:lpstr>
      <vt:lpstr>Screen Shot</vt:lpstr>
      <vt:lpstr>Keyboard Screen – Figure mode</vt:lpstr>
      <vt:lpstr>Keyboard Screen – Text mode</vt:lpstr>
      <vt:lpstr>Keyboard Draw Program Structure</vt:lpstr>
      <vt:lpstr>Some Issues </vt:lpstr>
      <vt:lpstr>Some Issues - continued </vt:lpstr>
      <vt:lpstr>Detailed Walk Through the Code Mostly Bottom Up</vt:lpstr>
      <vt:lpstr>ScreenKbdFlex – screen keyboard  screen_kbd_flex.py </vt:lpstr>
      <vt:lpstr>Python tkinter Display Structures – simplified</vt:lpstr>
      <vt:lpstr>Python tkinter Display Structures – continued Drawing Support</vt:lpstr>
      <vt:lpstr>Python tkinter - Event Driven </vt:lpstr>
      <vt:lpstr>ButtonGrid Goals / Design / Hopes button_grid.py</vt:lpstr>
      <vt:lpstr>ButtonGrid Code button_grid.py</vt:lpstr>
      <vt:lpstr>ButtonGrid Code - continued button_grid.py</vt:lpstr>
      <vt:lpstr>Undo / Redo / Repeat – Gaming Issues</vt:lpstr>
      <vt:lpstr>Undo - continued</vt:lpstr>
      <vt:lpstr>Undo - continued</vt:lpstr>
      <vt:lpstr>Undo - continued</vt:lpstr>
      <vt:lpstr>Undo via Command Pattern</vt:lpstr>
      <vt:lpstr>Command Pattern – UML diagram from Wikipedia</vt:lpstr>
      <vt:lpstr>Command – code/data structure</vt:lpstr>
      <vt:lpstr>Command – member functions</vt:lpstr>
      <vt:lpstr>Command – undo function</vt:lpstr>
      <vt:lpstr>Command – do_cmd function used by redo, repeat, normal execution</vt:lpstr>
      <vt:lpstr>Command – redo function </vt:lpstr>
      <vt:lpstr>Command – repeat function </vt:lpstr>
      <vt:lpstr>Command Manager – why / what </vt:lpstr>
      <vt:lpstr>Command Manager – undo </vt:lpstr>
      <vt:lpstr>Command Manager – redo </vt:lpstr>
      <vt:lpstr>Command Manager – repeat </vt:lpstr>
      <vt:lpstr>Developing a Command based Gaming Architecture </vt:lpstr>
      <vt:lpstr>Program Structure </vt:lpstr>
      <vt:lpstr>Marker – Responsible for Picture Part </vt:lpstr>
      <vt:lpstr>Marker – DmMarker  – dm_marker.py, dm_....py </vt:lpstr>
      <vt:lpstr>Marker – DmMarker – dm_....py </vt:lpstr>
      <vt:lpstr>DmS quare – an example dm_square.py </vt:lpstr>
      <vt:lpstr>DmS quare – continued</vt:lpstr>
      <vt:lpstr>DmDrawer – Drawing control sample</vt:lpstr>
      <vt:lpstr>DmDrawerImage – Drawing Images</vt:lpstr>
      <vt:lpstr>DmImage – Image Marker</vt:lpstr>
      <vt:lpstr>DmText – Text (Letter) Marker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390</cp:revision>
  <dcterms:created xsi:type="dcterms:W3CDTF">2018-08-14T15:38:09Z</dcterms:created>
  <dcterms:modified xsi:type="dcterms:W3CDTF">2021-04-07T21:57:46Z</dcterms:modified>
</cp:coreProperties>
</file>