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57"/>
  </p:notesMasterIdLst>
  <p:handoutMasterIdLst>
    <p:handoutMasterId r:id="rId58"/>
  </p:handoutMasterIdLst>
  <p:sldIdLst>
    <p:sldId id="256" r:id="rId2"/>
    <p:sldId id="277" r:id="rId3"/>
    <p:sldId id="355" r:id="rId4"/>
    <p:sldId id="270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2" r:id="rId19"/>
    <p:sldId id="369" r:id="rId20"/>
    <p:sldId id="371" r:id="rId21"/>
    <p:sldId id="370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3" r:id="rId41"/>
    <p:sldId id="391" r:id="rId42"/>
    <p:sldId id="392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4" autoAdjust="0"/>
    <p:restoredTop sz="86410" autoAdjust="0"/>
  </p:normalViewPr>
  <p:slideViewPr>
    <p:cSldViewPr snapToGrid="0">
      <p:cViewPr varScale="1">
        <p:scale>
          <a:sx n="103" d="100"/>
          <a:sy n="103" d="100"/>
        </p:scale>
        <p:origin x="7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2"/>
    </p:cViewPr>
  </p:sorterViewPr>
  <p:notesViewPr>
    <p:cSldViewPr snapToGrid="0">
      <p:cViewPr varScale="1">
        <p:scale>
          <a:sx n="93" d="100"/>
          <a:sy n="93" d="100"/>
        </p:scale>
        <p:origin x="35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one over the other?</a:t>
            </a:r>
          </a:p>
          <a:p>
            <a:r>
              <a:rPr lang="en-US" dirty="0"/>
              <a:t>Amount of context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6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within moves?</a:t>
            </a:r>
          </a:p>
          <a:p>
            <a:r>
              <a:rPr lang="en-US" dirty="0"/>
              <a:t>Continuous changes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06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4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50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6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  A small displacement so user can recognize a duplicate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2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3D modeler units are blocks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7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3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7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9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91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</a:t>
            </a:r>
            <a:r>
              <a:rPr lang="en-US"/>
              <a:t>a little code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7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78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4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5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1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67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0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</a:t>
            </a:r>
            <a:r>
              <a:rPr lang="en-US" dirty="0" err="1"/>
              <a:t>last_command_marker</a:t>
            </a:r>
            <a:r>
              <a:rPr lang="en-US" dirty="0"/>
              <a:t>() to get the last command which had a marker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71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25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786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9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2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5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with screen_kbd.py – no support for size changing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support found in Python, Java, C++, Perl</a:t>
            </a:r>
          </a:p>
          <a:p>
            <a:r>
              <a:rPr lang="en-US" dirty="0"/>
              <a:t>Many more widgets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 GUI Example 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Text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AE4798-2557-4F29-BC72-96F5BF67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083" y="2160588"/>
            <a:ext cx="7129871" cy="3881437"/>
          </a:xfrm>
        </p:spPr>
      </p:pic>
    </p:spTree>
    <p:extLst>
      <p:ext uri="{BB962C8B-B14F-4D97-AF65-F5344CB8AC3E}">
        <p14:creationId xmlns:p14="http://schemas.microsoft.com/office/powerpoint/2010/main" val="292399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D2FE-CEE8-450C-B1A0-0199A64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Draw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7948-52AB-4666-8080-04D3866F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 program – keyboard_draw.py</a:t>
            </a:r>
          </a:p>
          <a:p>
            <a:pPr lvl="1"/>
            <a:r>
              <a:rPr lang="en-US" sz="3400" dirty="0"/>
              <a:t>Drawing canvas – turtle and tkinter</a:t>
            </a:r>
          </a:p>
          <a:p>
            <a:pPr lvl="1"/>
            <a:r>
              <a:rPr lang="en-US" sz="3400" dirty="0"/>
              <a:t>Screen keyboard – no turtle</a:t>
            </a:r>
          </a:p>
          <a:p>
            <a:pPr lvl="2"/>
            <a:r>
              <a:rPr lang="en-US" sz="3200" dirty="0"/>
              <a:t>resource_lib/src/screen_kbd_flex.py</a:t>
            </a:r>
          </a:p>
          <a:p>
            <a:pPr lvl="3"/>
            <a:r>
              <a:rPr lang="en-US" sz="3000" dirty="0"/>
              <a:t>resource_lib/src/button_grid.py</a:t>
            </a:r>
          </a:p>
          <a:p>
            <a:pPr lvl="1"/>
            <a:r>
              <a:rPr lang="en-US" sz="3400" dirty="0"/>
              <a:t>Image file support resource_lib/…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2F78-B13E-4B12-8112-84F61C7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5168-C06A-46F4-818E-5232B1F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69D6-1509-4284-B666-09E4BE4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Mixed support turtle vs tkinter</a:t>
            </a:r>
          </a:p>
          <a:p>
            <a:pPr lvl="1"/>
            <a:r>
              <a:rPr lang="en-US" sz="3400" dirty="0"/>
              <a:t>turtle, a powerful graphics tool</a:t>
            </a:r>
          </a:p>
          <a:p>
            <a:pPr lvl="1"/>
            <a:r>
              <a:rPr lang="en-US" sz="3400" dirty="0"/>
              <a:t>tkinter  full graphics interface</a:t>
            </a:r>
          </a:p>
          <a:p>
            <a:pPr lvl="1"/>
            <a:r>
              <a:rPr lang="en-US" sz="3400" dirty="0"/>
              <a:t>Mixed turtle and tkinter has issues</a:t>
            </a:r>
          </a:p>
          <a:p>
            <a:pPr lvl="1"/>
            <a:r>
              <a:rPr lang="en-US" sz="3400" dirty="0"/>
              <a:t>Undo limited and more complicated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Figure Modification, e.g. rotate figure</a:t>
            </a:r>
          </a:p>
          <a:p>
            <a:pPr lvl="1"/>
            <a:r>
              <a:rPr lang="en-US" sz="3200" dirty="0"/>
              <a:t>Figure built in rotation vs.</a:t>
            </a:r>
            <a:r>
              <a:rPr lang="en-US" sz="3000" dirty="0"/>
              <a:t> undo, redo with changed parameter(new heading)</a:t>
            </a:r>
          </a:p>
          <a:p>
            <a:pPr lvl="1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Walk Through the Code</a:t>
            </a:r>
            <a:br>
              <a:rPr lang="en-US" dirty="0"/>
            </a:br>
            <a:r>
              <a:rPr lang="en-US" dirty="0"/>
              <a:t>Mostly 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Keyboard layout – Buttons…</a:t>
            </a:r>
          </a:p>
          <a:p>
            <a:pPr lvl="2"/>
            <a:r>
              <a:rPr lang="en-US" sz="3000" dirty="0"/>
              <a:t>button_grid.py</a:t>
            </a:r>
          </a:p>
          <a:p>
            <a:pPr lvl="3"/>
            <a:r>
              <a:rPr lang="en-US" sz="2800" dirty="0"/>
              <a:t>ButtonGrid n row by m column buttons</a:t>
            </a:r>
          </a:p>
          <a:p>
            <a:pPr lvl="4"/>
            <a:r>
              <a:rPr lang="en-US" sz="2800" dirty="0"/>
              <a:t>Button – text or text plus image</a:t>
            </a:r>
          </a:p>
          <a:p>
            <a:pPr lvl="4"/>
            <a:r>
              <a:rPr lang="en-US" sz="2800" dirty="0"/>
              <a:t>Adjustable size – buttons (and images) resize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Internal key attribute list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Enable / Disable button image display</a:t>
            </a:r>
          </a:p>
          <a:p>
            <a:pPr lvl="4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9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44" y="299207"/>
            <a:ext cx="8596668" cy="1403758"/>
          </a:xfrm>
        </p:spPr>
        <p:txBody>
          <a:bodyPr>
            <a:normAutofit/>
          </a:bodyPr>
          <a:lstStyle/>
          <a:p>
            <a:r>
              <a:rPr lang="en-US" sz="4000" dirty="0"/>
              <a:t>ScreenKbdFlex – screen keyboard</a:t>
            </a:r>
            <a:br>
              <a:rPr lang="en-US" sz="4000" dirty="0"/>
            </a:br>
            <a:r>
              <a:rPr lang="en-US" sz="4000" dirty="0"/>
              <a:t>	screen_kbd_flex.py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8583"/>
            <a:ext cx="8596668" cy="374278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Full keyboard</a:t>
            </a:r>
          </a:p>
          <a:p>
            <a:pPr lvl="2"/>
            <a:r>
              <a:rPr lang="en-US" sz="2600" dirty="0"/>
              <a:t>Title</a:t>
            </a:r>
          </a:p>
          <a:p>
            <a:pPr lvl="2"/>
            <a:r>
              <a:rPr lang="en-US" sz="2600" dirty="0"/>
              <a:t>Echoed text region</a:t>
            </a:r>
          </a:p>
          <a:p>
            <a:pPr lvl="2"/>
            <a:r>
              <a:rPr lang="en-US" sz="2600" dirty="0"/>
              <a:t>ButtonGrid – keys</a:t>
            </a:r>
          </a:p>
          <a:p>
            <a:pPr lvl="1"/>
            <a:r>
              <a:rPr lang="en-US" sz="2800" dirty="0"/>
              <a:t>Returns clicked key – </a:t>
            </a:r>
            <a:r>
              <a:rPr lang="en-US" sz="2800" dirty="0" err="1"/>
              <a:t>onkbd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Internal key attribute list</a:t>
            </a:r>
          </a:p>
          <a:p>
            <a:pPr lvl="1"/>
            <a:r>
              <a:rPr lang="en-US" sz="2800" dirty="0"/>
              <a:t>Enable / Disable button image display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FC45-DF5A-4EAC-8525-C8264E81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902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simplified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A5DF2-70EA-4F4E-93D1-DDE28C0A8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571" y="1124125"/>
            <a:ext cx="7650759" cy="55199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D23-7C49-4861-AEB5-F8C807A4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DC8A-F201-4219-B532-2A0482F6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A013-F504-47F6-8004-D9CC24F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1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continued</a:t>
            </a:r>
            <a:br>
              <a:rPr lang="en-US" dirty="0"/>
            </a:br>
            <a:r>
              <a:rPr lang="en-US" dirty="0"/>
              <a:t>Drawing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63CFF-1821-4936-8A2B-08A39187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21" y="2160588"/>
            <a:ext cx="8451881" cy="38814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- Event Driven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2FE962-DF3D-4446-A6EC-E725169C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2160589"/>
            <a:ext cx="10058399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Program is a loop – </a:t>
            </a:r>
            <a:r>
              <a:rPr lang="en-US" sz="3600" dirty="0" err="1"/>
              <a:t>mainloop</a:t>
            </a:r>
            <a:r>
              <a:rPr lang="en-US" sz="3600" dirty="0"/>
              <a:t>()</a:t>
            </a:r>
          </a:p>
          <a:p>
            <a:r>
              <a:rPr lang="en-US" sz="3600" dirty="0"/>
              <a:t>Events </a:t>
            </a:r>
            <a:r>
              <a:rPr lang="en-US" sz="3600" dirty="0">
                <a:sym typeface="Wingdings" panose="05000000000000000000" pitchFamily="2" charset="2"/>
              </a:rPr>
              <a:t> Call backs</a:t>
            </a:r>
          </a:p>
          <a:p>
            <a:r>
              <a:rPr lang="en-US" sz="3600" i="1" dirty="0">
                <a:sym typeface="Wingdings" panose="05000000000000000000" pitchFamily="2" charset="2"/>
              </a:rPr>
              <a:t>widget</a:t>
            </a:r>
            <a:r>
              <a:rPr lang="en-US" sz="3600" dirty="0">
                <a:sym typeface="Wingdings" panose="05000000000000000000" pitchFamily="2" charset="2"/>
              </a:rPr>
              <a:t>.bind(&lt;</a:t>
            </a:r>
            <a:r>
              <a:rPr lang="en-US" sz="3600" i="1" dirty="0">
                <a:sym typeface="Wingdings" panose="05000000000000000000" pitchFamily="2" charset="2"/>
              </a:rPr>
              <a:t>event</a:t>
            </a:r>
            <a:r>
              <a:rPr lang="en-US" sz="3600" dirty="0">
                <a:sym typeface="Wingdings" panose="05000000000000000000" pitchFamily="2" charset="2"/>
              </a:rPr>
              <a:t>&gt;, </a:t>
            </a:r>
            <a:r>
              <a:rPr lang="en-US" sz="3600" i="1" dirty="0">
                <a:sym typeface="Wingdings" panose="05000000000000000000" pitchFamily="2" charset="2"/>
              </a:rPr>
              <a:t>callback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keybd_frame.bind(</a:t>
            </a:r>
            <a:r>
              <a:rPr lang="en-US" sz="2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'&lt;Configure&gt;'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, self.win_size_event)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btn = Button(key_frame, 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…,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command = 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x =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								btn_text: 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self.buttonClick(x))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051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Goals / Design / Hopes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General keyboard grid</a:t>
            </a:r>
          </a:p>
          <a:p>
            <a:r>
              <a:rPr lang="en-US" sz="3400" dirty="0"/>
              <a:t>Keys – Text and or Images</a:t>
            </a:r>
          </a:p>
          <a:p>
            <a:r>
              <a:rPr lang="en-US" sz="3400" dirty="0"/>
              <a:t>Resizable</a:t>
            </a:r>
          </a:p>
          <a:p>
            <a:r>
              <a:rPr lang="en-US" sz="3400" dirty="0"/>
              <a:t>Dynamic change, especially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Setup N by M button grid</a:t>
            </a:r>
          </a:p>
          <a:p>
            <a:pPr lvl="1"/>
            <a:r>
              <a:rPr lang="en-US" sz="3400" dirty="0"/>
              <a:t>__init__()</a:t>
            </a:r>
          </a:p>
          <a:p>
            <a:pPr lvl="1"/>
            <a:r>
              <a:rPr lang="en-US" sz="3400" dirty="0"/>
              <a:t>keys: list of keys to display</a:t>
            </a:r>
          </a:p>
          <a:p>
            <a:pPr lvl="1"/>
            <a:r>
              <a:rPr lang="en-US" sz="3400" dirty="0"/>
              <a:t>key_attrs: key attributes – with image_file or other special attributes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 - continued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Use "grid" geometry for key layout</a:t>
            </a:r>
          </a:p>
          <a:p>
            <a:r>
              <a:rPr lang="en-US" sz="3400" dirty="0"/>
              <a:t>Each button uses Button widget</a:t>
            </a:r>
          </a:p>
          <a:p>
            <a:r>
              <a:rPr lang="en-US" sz="3400" dirty="0"/>
              <a:t>Button with image uses "</a:t>
            </a:r>
            <a:r>
              <a:rPr lang="en-US" sz="3400" dirty="0" err="1"/>
              <a:t>small_image</a:t>
            </a:r>
            <a:r>
              <a:rPr lang="en-US" sz="3400" dirty="0"/>
              <a:t>" for keys with no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/ Redo / Repeat – Gaming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People make mistakes – want an easy second chance</a:t>
            </a:r>
          </a:p>
          <a:p>
            <a:r>
              <a:rPr lang="en-US" sz="3400" dirty="0"/>
              <a:t>Common concept – Most GUIs Provide</a:t>
            </a:r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Undo – go back to the past</a:t>
            </a:r>
          </a:p>
          <a:p>
            <a:r>
              <a:rPr lang="en-US" sz="3400" dirty="0"/>
              <a:t>Redo – an Undo for the Undo</a:t>
            </a:r>
          </a:p>
          <a:p>
            <a:r>
              <a:rPr lang="en-US" sz="3400" dirty="0"/>
              <a:t>Repeat – sort of </a:t>
            </a:r>
            <a:r>
              <a:rPr lang="en-US" sz="3400"/>
              <a:t>a Redo </a:t>
            </a:r>
            <a:r>
              <a:rPr lang="en-US" sz="3400" dirty="0"/>
              <a:t>for the future</a:t>
            </a:r>
          </a:p>
          <a:p>
            <a:r>
              <a:rPr lang="en-US" sz="3400" dirty="0"/>
              <a:t>More than one type – moves, settings, levels</a:t>
            </a:r>
          </a:p>
          <a:p>
            <a:r>
              <a:rPr lang="en-US" sz="3400" dirty="0"/>
              <a:t>Want depth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Before:</a:t>
            </a:r>
            <a:r>
              <a:rPr lang="en-US" sz="3400" dirty="0"/>
              <a:t> Save the state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After:</a:t>
            </a:r>
            <a:r>
              <a:rPr lang="en-US" sz="3400" dirty="0"/>
              <a:t> Restore the state</a:t>
            </a:r>
          </a:p>
          <a:p>
            <a:pPr marL="0" indent="0">
              <a:buNone/>
            </a:pPr>
            <a:r>
              <a:rPr lang="en-US" sz="3400" dirty="0"/>
              <a:t>OR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Before:</a:t>
            </a:r>
            <a:r>
              <a:rPr lang="en-US" sz="3400" dirty="0"/>
              <a:t> Save the change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After:</a:t>
            </a:r>
            <a:r>
              <a:rPr lang="en-US" sz="3400" dirty="0"/>
              <a:t> Undo the 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400" dirty="0"/>
              <a:t>What is the state?</a:t>
            </a:r>
          </a:p>
          <a:p>
            <a:r>
              <a:rPr lang="en-US" sz="3400" dirty="0"/>
              <a:t>What is the change?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7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via 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400" dirty="0"/>
              <a:t>Design Patterns - Gamma, Helm, Johnson, </a:t>
            </a:r>
            <a:r>
              <a:rPr lang="en-US" sz="3400" dirty="0" err="1"/>
              <a:t>Vlissides</a:t>
            </a:r>
            <a:endParaRPr lang="en-US" sz="3400" dirty="0"/>
          </a:p>
          <a:p>
            <a:r>
              <a:rPr lang="en-US" sz="3400" dirty="0"/>
              <a:t>Behavior Pattern – a Request</a:t>
            </a:r>
          </a:p>
          <a:p>
            <a:r>
              <a:rPr lang="en-US" sz="3400" dirty="0"/>
              <a:t>Facilitate Undo, Redo, Repeat, Scripting</a:t>
            </a:r>
          </a:p>
          <a:p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8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AE0C-32A1-475D-A869-6022CEB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 – </a:t>
            </a:r>
            <a:r>
              <a:rPr lang="en-US" sz="2400" dirty="0"/>
              <a:t>UML diagram</a:t>
            </a:r>
            <a:br>
              <a:rPr lang="en-US" dirty="0"/>
            </a:br>
            <a:r>
              <a:rPr lang="en-US" sz="2000" dirty="0"/>
              <a:t>from Wikipedia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BC74BF-79AD-410B-80B9-601C1A11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905" y="2160588"/>
            <a:ext cx="5858228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9458-26DE-4F84-8D4D-06C2B2C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C0C0-84F1-49F4-86EA-1E51848B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7ECD-887F-4AE5-A8CD-CAF4DFF6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code/data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2" y="1421027"/>
            <a:ext cx="9053611" cy="462033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__init__(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action):</a:t>
            </a:r>
          </a:p>
          <a:p>
            <a:pPr marL="0" indent="0" algn="l">
              <a:buNone/>
            </a:pP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set_drawing_controller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self.prev_markers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self.new_markers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self.prev_loc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self.drawing_controller.cmd_get_loc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self.new_loc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# New loc (</a:t>
            </a:r>
            <a:r>
              <a:rPr lang="en-US" sz="28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x,y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) 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self.prev_heading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self.drawing_controller.heading</a:t>
            </a:r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self.heading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# New heading</a:t>
            </a:r>
          </a:p>
          <a:p>
            <a:endParaRPr lang="en-US" sz="3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1421027"/>
            <a:ext cx="8596668" cy="46203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 …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undo()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redo()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repeat()</a:t>
            </a:r>
          </a:p>
          <a:p>
            <a:pPr marL="400050" lvl="1" indent="0">
              <a:buNone/>
            </a:pPr>
            <a:endParaRPr lang="en-US" sz="2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execute()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do_cmd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copy()</a:t>
            </a:r>
          </a:p>
          <a:p>
            <a:endParaRPr lang="en-US" sz="3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Sample Graphic User Interface (GUI)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Show ideas / issues behind GUI Software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undo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1421027"/>
            <a:ext cx="8596668" cy="462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Remove most recent command</a:t>
            </a:r>
          </a:p>
          <a:p>
            <a:r>
              <a:rPr lang="en-US" sz="3400" dirty="0"/>
              <a:t>Was </a:t>
            </a:r>
            <a:r>
              <a:rPr lang="en-US" sz="3400" dirty="0" err="1"/>
              <a:t>poped</a:t>
            </a:r>
            <a:r>
              <a:rPr lang="en-US" sz="3400" dirty="0"/>
              <a:t> off of </a:t>
            </a:r>
            <a:r>
              <a:rPr lang="en-US" sz="3400" b="1" dirty="0" err="1"/>
              <a:t>command_stack</a:t>
            </a:r>
            <a:endParaRPr lang="en-US" sz="3400" b="1" dirty="0"/>
          </a:p>
          <a:p>
            <a:pPr marL="514350" indent="-514350">
              <a:buAutoNum type="arabicPeriod"/>
            </a:pPr>
            <a:r>
              <a:rPr lang="en-US" sz="3400" dirty="0"/>
              <a:t>Make command </a:t>
            </a:r>
            <a:r>
              <a:rPr lang="en-US" sz="3400" u="sng" dirty="0"/>
              <a:t>copy</a:t>
            </a:r>
          </a:p>
          <a:p>
            <a:pPr marL="514350" indent="-514350">
              <a:buAutoNum type="arabicPeriod"/>
            </a:pPr>
            <a:r>
              <a:rPr lang="en-US" sz="3400" dirty="0"/>
              <a:t>Reverse requests in </a:t>
            </a:r>
            <a:r>
              <a:rPr lang="en-US" sz="3400" u="sng" dirty="0"/>
              <a:t>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Execute command </a:t>
            </a:r>
            <a:r>
              <a:rPr lang="en-US" sz="3400" u="sng" dirty="0"/>
              <a:t>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If OK add command onto </a:t>
            </a:r>
            <a:r>
              <a:rPr lang="en-US" sz="3400" b="1" dirty="0" err="1"/>
              <a:t>undo_stack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If OK return True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0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</a:t>
            </a:r>
            <a:r>
              <a:rPr lang="en-US" dirty="0" err="1"/>
              <a:t>do_cmd</a:t>
            </a:r>
            <a:r>
              <a:rPr lang="en-US" dirty="0"/>
              <a:t> function</a:t>
            </a:r>
            <a:br>
              <a:rPr lang="en-US" dirty="0"/>
            </a:br>
            <a:r>
              <a:rPr lang="en-US" dirty="0"/>
              <a:t>used by redo, repeat, normal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Execute command</a:t>
            </a:r>
          </a:p>
          <a:p>
            <a:r>
              <a:rPr lang="en-US" sz="3400" dirty="0"/>
              <a:t>If OK, and can  undo, push </a:t>
            </a:r>
            <a:r>
              <a:rPr lang="en-US" sz="3400" dirty="0" err="1"/>
              <a:t>cmd</a:t>
            </a:r>
            <a:r>
              <a:rPr lang="en-US" sz="3400" dirty="0"/>
              <a:t> onto </a:t>
            </a:r>
            <a:r>
              <a:rPr lang="en-US" sz="3400" b="1" dirty="0" err="1"/>
              <a:t>command_stack</a:t>
            </a:r>
            <a:endParaRPr lang="en-US" sz="3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redo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b="1" dirty="0" err="1"/>
              <a:t>command_manager</a:t>
            </a:r>
            <a:r>
              <a:rPr lang="en-US" sz="3400" dirty="0"/>
              <a:t> has already popped command from </a:t>
            </a:r>
            <a:r>
              <a:rPr lang="en-US" sz="3400" b="1" dirty="0"/>
              <a:t>undo stack</a:t>
            </a:r>
          </a:p>
          <a:p>
            <a:r>
              <a:rPr lang="en-US" sz="3400" dirty="0"/>
              <a:t>If can redo, call </a:t>
            </a:r>
            <a:r>
              <a:rPr lang="en-US" sz="3400" dirty="0" err="1"/>
              <a:t>do_cmd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29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repeat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Make command copy</a:t>
            </a:r>
          </a:p>
          <a:p>
            <a:r>
              <a:rPr lang="en-US" sz="3400" dirty="0"/>
              <a:t>Make </a:t>
            </a:r>
            <a:r>
              <a:rPr lang="en-US" sz="3400" i="1" dirty="0"/>
              <a:t>reasonable</a:t>
            </a:r>
            <a:r>
              <a:rPr lang="en-US" sz="3400" dirty="0"/>
              <a:t> changes</a:t>
            </a:r>
          </a:p>
          <a:p>
            <a:r>
              <a:rPr lang="en-US" sz="3400" dirty="0"/>
              <a:t>Call </a:t>
            </a:r>
            <a:r>
              <a:rPr lang="en-US" sz="3400" dirty="0" err="1"/>
              <a:t>new_cmd.do_cmd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3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why / what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Manage the stacks</a:t>
            </a:r>
          </a:p>
          <a:p>
            <a:r>
              <a:rPr lang="en-US" sz="3400" dirty="0"/>
              <a:t>Top level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undo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undo</a:t>
            </a:r>
          </a:p>
          <a:p>
            <a:r>
              <a:rPr lang="en-US" sz="3400" dirty="0"/>
              <a:t>Pop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command_stack</a:t>
            </a:r>
            <a:endParaRPr lang="en-US" sz="3400" b="1" dirty="0"/>
          </a:p>
          <a:p>
            <a:r>
              <a:rPr lang="en-US" sz="3400" dirty="0" err="1"/>
              <a:t>cmd.undo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redo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redo</a:t>
            </a:r>
          </a:p>
          <a:p>
            <a:r>
              <a:rPr lang="en-US" sz="3400" dirty="0"/>
              <a:t>Pop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undo_stack</a:t>
            </a:r>
            <a:endParaRPr lang="en-US" sz="3400" b="1" dirty="0"/>
          </a:p>
          <a:p>
            <a:r>
              <a:rPr lang="en-US" sz="3400" dirty="0" err="1"/>
              <a:t>cmd.redo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7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repeat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repeat</a:t>
            </a:r>
          </a:p>
          <a:p>
            <a:r>
              <a:rPr lang="en-US" sz="3400" dirty="0"/>
              <a:t>Take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command_stack</a:t>
            </a:r>
            <a:r>
              <a:rPr lang="en-US" sz="3400" b="1" dirty="0"/>
              <a:t>, NO POP</a:t>
            </a:r>
          </a:p>
          <a:p>
            <a:r>
              <a:rPr lang="en-US" sz="3400" dirty="0" err="1"/>
              <a:t>cmd.repeat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63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 Command based Gaming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Decide on Unit of Play</a:t>
            </a:r>
          </a:p>
          <a:p>
            <a:pPr lvl="1"/>
            <a:r>
              <a:rPr lang="en-US" sz="3200" dirty="0"/>
              <a:t>Figure/marker</a:t>
            </a:r>
          </a:p>
          <a:p>
            <a:r>
              <a:rPr lang="en-US" sz="3400" dirty="0"/>
              <a:t>Level of operation/command</a:t>
            </a:r>
          </a:p>
          <a:p>
            <a:pPr lvl="1"/>
            <a:r>
              <a:rPr lang="en-US" sz="3200" dirty="0"/>
              <a:t>Command containing markers</a:t>
            </a:r>
          </a:p>
          <a:p>
            <a:r>
              <a:rPr lang="en-US" sz="3400" dirty="0"/>
              <a:t>Make Program Partitions</a:t>
            </a:r>
          </a:p>
          <a:p>
            <a:pPr lvl="1"/>
            <a:r>
              <a:rPr lang="en-US" sz="3200" dirty="0"/>
              <a:t>Display, Command,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97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Structure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22F9D0-DE86-41FA-9123-049CE906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102" y="1205714"/>
            <a:ext cx="5478308" cy="5259822"/>
          </a:xfrm>
        </p:spPr>
      </p:pic>
    </p:spTree>
    <p:extLst>
      <p:ext uri="{BB962C8B-B14F-4D97-AF65-F5344CB8AC3E}">
        <p14:creationId xmlns:p14="http://schemas.microsoft.com/office/powerpoint/2010/main" val="24365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Session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Marker – Responsible for Picture Part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EC9B0B-8EE9-4121-B9C5-2F79D937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Attributes – Size, Color, Location, Orientation</a:t>
            </a:r>
          </a:p>
          <a:p>
            <a:r>
              <a:rPr lang="en-US" sz="2800" dirty="0"/>
              <a:t>Debugging – e.g., __str__()</a:t>
            </a:r>
          </a:p>
          <a:p>
            <a:r>
              <a:rPr lang="en-US" sz="2800" dirty="0"/>
              <a:t>Drawing – draw()</a:t>
            </a:r>
          </a:p>
          <a:p>
            <a:r>
              <a:rPr lang="en-US" sz="2800" dirty="0"/>
              <a:t>Interface</a:t>
            </a:r>
          </a:p>
          <a:p>
            <a:pPr lvl="1"/>
            <a:r>
              <a:rPr lang="en-US" sz="2000" dirty="0"/>
              <a:t>To Drawer ( e.g. canvas)</a:t>
            </a:r>
          </a:p>
          <a:p>
            <a:pPr lvl="1"/>
            <a:r>
              <a:rPr lang="en-US" sz="2000" dirty="0"/>
              <a:t>To other parts (e.g. copy)</a:t>
            </a:r>
          </a:p>
          <a:p>
            <a:pPr lvl="1"/>
            <a:r>
              <a:rPr lang="en-US" sz="2000" dirty="0"/>
              <a:t>Change requests</a:t>
            </a:r>
          </a:p>
        </p:txBody>
      </p:sp>
    </p:spTree>
    <p:extLst>
      <p:ext uri="{BB962C8B-B14F-4D97-AF65-F5344CB8AC3E}">
        <p14:creationId xmlns:p14="http://schemas.microsoft.com/office/powerpoint/2010/main" val="3739250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Marker – DmMarker</a:t>
            </a:r>
            <a:br>
              <a:rPr lang="en-US" dirty="0"/>
            </a:br>
            <a:r>
              <a:rPr lang="en-US" dirty="0"/>
              <a:t> – dm_marker.py, dm_....</a:t>
            </a:r>
            <a:r>
              <a:rPr lang="en-US" dirty="0" err="1"/>
              <a:t>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82BE28-F6CF-4A5D-A512-A7091B03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861" y="2160588"/>
            <a:ext cx="3556316" cy="3881437"/>
          </a:xfrm>
        </p:spPr>
      </p:pic>
    </p:spTree>
    <p:extLst>
      <p:ext uri="{BB962C8B-B14F-4D97-AF65-F5344CB8AC3E}">
        <p14:creationId xmlns:p14="http://schemas.microsoft.com/office/powerpoint/2010/main" val="683154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Marker – DmMarker – dm_....py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A01BE0-DEFB-4174-8A93-36DEFD669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5595" y="2160588"/>
            <a:ext cx="2780847" cy="3881437"/>
          </a:xfrm>
        </p:spPr>
      </p:pic>
    </p:spTree>
    <p:extLst>
      <p:ext uri="{BB962C8B-B14F-4D97-AF65-F5344CB8AC3E}">
        <p14:creationId xmlns:p14="http://schemas.microsoft.com/office/powerpoint/2010/main" val="369820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DmS</a:t>
            </a:r>
            <a:r>
              <a:rPr lang="en-US" dirty="0"/>
              <a:t>	</a:t>
            </a:r>
            <a:r>
              <a:rPr lang="en-US" dirty="0" err="1"/>
              <a:t>quare</a:t>
            </a:r>
            <a:r>
              <a:rPr lang="en-US" dirty="0"/>
              <a:t> – an example dm_square.py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Creation of a square</a:t>
            </a:r>
          </a:p>
          <a:p>
            <a:r>
              <a:rPr lang="en-US" sz="2800" dirty="0"/>
              <a:t>Based on DmMarker - Main attributes: side, heading, color</a:t>
            </a:r>
          </a:p>
          <a:p>
            <a:r>
              <a:rPr lang="en-US" sz="2800" dirty="0"/>
              <a:t>Self-test: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0E681-EDE0-466E-A585-F6043A10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12" y="3626965"/>
            <a:ext cx="3657600" cy="32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25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DmS</a:t>
            </a:r>
            <a:r>
              <a:rPr lang="en-US" dirty="0"/>
              <a:t>	</a:t>
            </a:r>
            <a:r>
              <a:rPr lang="en-US" dirty="0" err="1"/>
              <a:t>quare</a:t>
            </a:r>
            <a:r>
              <a:rPr lang="en-US" dirty="0"/>
              <a:t> –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__init__(…): setup attributes – passed to DmMarker</a:t>
            </a:r>
          </a:p>
          <a:p>
            <a:r>
              <a:rPr lang="en-US" sz="2800" dirty="0"/>
              <a:t>__str__(): debugging list attributes</a:t>
            </a:r>
          </a:p>
          <a:p>
            <a:r>
              <a:rPr lang="en-US" sz="2800" dirty="0"/>
              <a:t>__draw__(): </a:t>
            </a:r>
            <a:r>
              <a:rPr lang="en-US" sz="2800" dirty="0" err="1"/>
              <a:t>add_square</a:t>
            </a:r>
            <a:r>
              <a:rPr lang="en-US" sz="2800" dirty="0"/>
              <a:t>() - draw figure on canvas</a:t>
            </a:r>
          </a:p>
          <a:p>
            <a:pPr lvl="1"/>
            <a:r>
              <a:rPr lang="en-US" sz="2600" dirty="0"/>
              <a:t>add_square as well as others – in DmMarker to be available to others</a:t>
            </a:r>
          </a:p>
        </p:txBody>
      </p:sp>
    </p:spTree>
    <p:extLst>
      <p:ext uri="{BB962C8B-B14F-4D97-AF65-F5344CB8AC3E}">
        <p14:creationId xmlns:p14="http://schemas.microsoft.com/office/powerpoint/2010/main" val="2054945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DmDrawer</a:t>
            </a:r>
            <a:r>
              <a:rPr lang="en-US" dirty="0"/>
              <a:t> – Drawing control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Centralized drawing control</a:t>
            </a:r>
          </a:p>
          <a:p>
            <a:r>
              <a:rPr lang="en-US" sz="3200" dirty="0"/>
              <a:t>Uniform interface to tkinter, drawing canvas</a:t>
            </a:r>
          </a:p>
          <a:p>
            <a:r>
              <a:rPr lang="en-US" sz="3200" dirty="0"/>
              <a:t>Bookkeeping for drawing, e.g. location, heading</a:t>
            </a:r>
          </a:p>
        </p:txBody>
      </p:sp>
    </p:spTree>
    <p:extLst>
      <p:ext uri="{BB962C8B-B14F-4D97-AF65-F5344CB8AC3E}">
        <p14:creationId xmlns:p14="http://schemas.microsoft.com/office/powerpoint/2010/main" val="1204224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DmDrawerImage</a:t>
            </a:r>
            <a:r>
              <a:rPr lang="en-US" dirty="0"/>
              <a:t> – Drawing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Based on </a:t>
            </a:r>
            <a:r>
              <a:rPr lang="en-US" sz="3200" dirty="0" err="1"/>
              <a:t>DmDrawer</a:t>
            </a:r>
            <a:endParaRPr lang="en-US" sz="3200" dirty="0"/>
          </a:p>
          <a:p>
            <a:r>
              <a:rPr lang="en-US" sz="3200" dirty="0"/>
              <a:t>Allows </a:t>
            </a:r>
            <a:r>
              <a:rPr lang="en-US" sz="3200" dirty="0" err="1"/>
              <a:t>DmDrawer</a:t>
            </a:r>
            <a:r>
              <a:rPr lang="en-US" sz="3200" dirty="0"/>
              <a:t> to be simpler</a:t>
            </a:r>
          </a:p>
          <a:p>
            <a:r>
              <a:rPr lang="en-US" sz="3200" dirty="0"/>
              <a:t>Access to image files</a:t>
            </a:r>
          </a:p>
        </p:txBody>
      </p:sp>
    </p:spTree>
    <p:extLst>
      <p:ext uri="{BB962C8B-B14F-4D97-AF65-F5344CB8AC3E}">
        <p14:creationId xmlns:p14="http://schemas.microsoft.com/office/powerpoint/2010/main" val="1097760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DmImage</a:t>
            </a:r>
            <a:r>
              <a:rPr lang="en-US" dirty="0"/>
              <a:t> – Image Marker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folders e.g. animals</a:t>
            </a:r>
          </a:p>
          <a:p>
            <a:r>
              <a:rPr lang="en-US" sz="3200" dirty="0"/>
              <a:t>Similar controls as other markers</a:t>
            </a:r>
          </a:p>
          <a:p>
            <a:r>
              <a:rPr lang="en-US" sz="3200" dirty="0"/>
              <a:t>Self-test: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F7D9C-1C56-4C84-A52A-D6316775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34" y="3302358"/>
            <a:ext cx="3353716" cy="35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9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DmText</a:t>
            </a:r>
            <a:r>
              <a:rPr lang="en-US" dirty="0"/>
              <a:t> – Text (Letter) Marker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images to facilitate rotation/scaling</a:t>
            </a:r>
          </a:p>
          <a:p>
            <a:r>
              <a:rPr lang="en-US" sz="3200" dirty="0"/>
              <a:t>Self-test: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ECD9D-EA12-4971-BA10-9315C982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50" y="2776151"/>
            <a:ext cx="3718240" cy="34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7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simple command – new shape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Key / button -- 's' – from:</a:t>
            </a:r>
          </a:p>
          <a:p>
            <a:pPr lvl="1"/>
            <a:r>
              <a:rPr lang="en-US" sz="3000" dirty="0"/>
              <a:t>  Std keyboard</a:t>
            </a:r>
          </a:p>
          <a:p>
            <a:pPr lvl="2"/>
            <a:r>
              <a:rPr lang="en-US" sz="2800" dirty="0" err="1"/>
              <a:t>self.drawer.master.bind</a:t>
            </a:r>
            <a:r>
              <a:rPr lang="en-US" sz="2800" dirty="0"/>
              <a:t>("&lt;</a:t>
            </a:r>
            <a:r>
              <a:rPr lang="en-US" sz="2800" dirty="0" err="1"/>
              <a:t>KeyPress</a:t>
            </a:r>
            <a:r>
              <a:rPr lang="en-US" sz="2800" dirty="0"/>
              <a:t>&gt;", </a:t>
            </a:r>
            <a:r>
              <a:rPr lang="en-US" sz="2800" dirty="0" err="1"/>
              <a:t>self.on_key_press</a:t>
            </a:r>
            <a:r>
              <a:rPr lang="en-US" sz="2800" dirty="0"/>
              <a:t>)</a:t>
            </a:r>
          </a:p>
          <a:p>
            <a:pPr marL="114300" indent="0">
              <a:buNone/>
            </a:pPr>
            <a:r>
              <a:rPr lang="en-US" sz="3200" dirty="0"/>
              <a:t>OR	</a:t>
            </a:r>
          </a:p>
          <a:p>
            <a:pPr lvl="1"/>
            <a:r>
              <a:rPr lang="en-US" sz="3000" dirty="0"/>
              <a:t>Screen keyboard</a:t>
            </a:r>
          </a:p>
          <a:p>
            <a:pPr lvl="2"/>
            <a:r>
              <a:rPr lang="en-US" sz="2800" dirty="0"/>
              <a:t>Button(….) </a:t>
            </a:r>
            <a:r>
              <a:rPr lang="en-US" sz="2800" dirty="0">
                <a:sym typeface="Wingdings" panose="05000000000000000000" pitchFamily="2" charset="2"/>
              </a:rPr>
              <a:t> ButtonGrid()  </a:t>
            </a:r>
            <a:r>
              <a:rPr lang="en-US" sz="2800" dirty="0" err="1">
                <a:sym typeface="Wingdings" panose="05000000000000000000" pitchFamily="2" charset="2"/>
              </a:rPr>
              <a:t>ScreenKbdFlex</a:t>
            </a:r>
            <a:r>
              <a:rPr lang="en-US" sz="2800" dirty="0">
                <a:sym typeface="Wingdings" panose="05000000000000000000" pitchFamily="2" charset="2"/>
              </a:rPr>
              <a:t>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534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Approximate Session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1" algn="ctr"/>
            <a:r>
              <a:rPr lang="en-US" sz="3600" dirty="0"/>
              <a:t>Lecture and Demonstration: 1.5 Hours</a:t>
            </a:r>
          </a:p>
          <a:p>
            <a:pPr algn="ctr"/>
            <a:r>
              <a:rPr lang="en-US" sz="3600" dirty="0"/>
              <a:t>Follow-up Questions: .5 Hours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simple command – new shape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6697"/>
            <a:ext cx="8596668" cy="43546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/>
              <a:t>KbdCmdProc.do_keysym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drawing_cmd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 graphical commands…</a:t>
            </a:r>
          </a:p>
          <a:p>
            <a:pPr marL="0" indent="0">
              <a:buNone/>
            </a:pPr>
            <a:r>
              <a:rPr lang="en-US" sz="2800" dirty="0" err="1">
                <a:sym typeface="Wingdings" panose="05000000000000000000" pitchFamily="2" charset="2"/>
              </a:rPr>
              <a:t>cmd_shapes</a:t>
            </a:r>
            <a:r>
              <a:rPr lang="en-US" sz="2800" dirty="0">
                <a:sym typeface="Wingdings" panose="05000000000000000000" pitchFamily="2" charset="2"/>
              </a:rPr>
              <a:t>() 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get_next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"shape"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err="1">
                <a:sym typeface="Wingdings" panose="05000000000000000000" pitchFamily="2" charset="2"/>
              </a:rPr>
              <a:t>cmd_do_shape</a:t>
            </a:r>
            <a:r>
              <a:rPr lang="en-US" sz="2800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ym typeface="Wingdings" panose="05000000000000000000" pitchFamily="2" charset="2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get_next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"color"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marker =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self.make_shape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(shape=…)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…From previous create next shape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444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simple command – new shape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…From previous create next shape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self.last_visible_marker()</a:t>
            </a:r>
          </a:p>
          <a:p>
            <a:pPr marL="0" indent="0">
              <a:buNone/>
            </a:pPr>
            <a:r>
              <a:rPr lang="en-US" sz="2800" i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cmd_last</a:t>
            </a:r>
            <a:r>
              <a:rPr lang="en-US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self.last_command</a:t>
            </a:r>
            <a:r>
              <a:rPr lang="en-US" sz="2800" i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"…"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self.cmd_undo() 	</a:t>
            </a:r>
            <a:r>
              <a:rPr lang="en-US" sz="2800" i="1" dirty="0">
                <a:solidFill>
                  <a:schemeClr val="accent1"/>
                </a:solidFill>
                <a:latin typeface="Consolas" panose="020B0609020204030204" pitchFamily="49" charset="0"/>
              </a:rPr>
              <a:t># Remove old - change in-place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marker.use_locale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mv_last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cmd.add_markers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marker_new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cmd_last.use_locale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cmd_last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cmd.do_cmd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809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bit more complex – Repeat Command</a:t>
            </a: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rmAutofit/>
          </a:bodyPr>
          <a:lstStyle/>
          <a:p>
            <a:r>
              <a:rPr lang="en-US" sz="2800" dirty="0"/>
              <a:t>Key / button – "space"</a:t>
            </a:r>
          </a:p>
          <a:p>
            <a:r>
              <a:rPr lang="en-US" sz="2800" dirty="0">
                <a:sym typeface="Wingdings" panose="05000000000000000000" pitchFamily="2" charset="2"/>
              </a:rPr>
              <a:t>Repeat the most recent figure/marker</a:t>
            </a:r>
          </a:p>
          <a:p>
            <a:r>
              <a:rPr lang="en-US" sz="2800" dirty="0">
                <a:sym typeface="Wingdings" panose="05000000000000000000" pitchFamily="2" charset="2"/>
              </a:rPr>
              <a:t>Moved by figure's size in current heading</a:t>
            </a:r>
          </a:p>
          <a:p>
            <a:r>
              <a:rPr lang="en-US" sz="2800" dirty="0">
                <a:sym typeface="Wingdings" panose="05000000000000000000" pitchFamily="2" charset="2"/>
              </a:rPr>
              <a:t>Heading is changed to stay visible(mostly) by "bouncing" off edges</a:t>
            </a:r>
          </a:p>
          <a:p>
            <a:r>
              <a:rPr lang="en-US" sz="2800" dirty="0">
                <a:sym typeface="Wingdings" panose="05000000000000000000" pitchFamily="2" charset="2"/>
              </a:rPr>
              <a:t>Can be done/undone</a:t>
            </a:r>
          </a:p>
        </p:txBody>
      </p:sp>
    </p:spTree>
    <p:extLst>
      <p:ext uri="{BB962C8B-B14F-4D97-AF65-F5344CB8AC3E}">
        <p14:creationId xmlns:p14="http://schemas.microsoft.com/office/powerpoint/2010/main" val="3512633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bit more – Repeat Command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KbdCmdProc.cmd_repeat</a:t>
            </a:r>
            <a:r>
              <a:rPr lang="en-US" sz="2800" dirty="0"/>
              <a:t>()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command_manager.get_repeat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– get repeat copy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do_cmd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– do command, adjusted direction</a:t>
            </a:r>
            <a:endParaRPr lang="en-US" sz="2800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endParaRPr lang="en-US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9465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Command Manager: </a:t>
            </a:r>
            <a:r>
              <a:rPr lang="en-US" dirty="0" err="1"/>
              <a:t>get_repeat</a:t>
            </a:r>
            <a:r>
              <a:rPr lang="en-US" dirty="0"/>
              <a:t>()</a:t>
            </a: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7" y="1427206"/>
            <a:ext cx="9937121" cy="469556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get_repeat(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   """ Get copy which would, if executed,</a:t>
            </a:r>
          </a:p>
          <a:p>
            <a:pPr marL="0" indent="0" algn="l">
              <a:buNone/>
            </a:pPr>
            <a:r>
              <a:rPr lang="en-US" sz="28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repeat the last command"""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self.last_visible_command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self.last_command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cmd.use_locale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cmd_last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# Update for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                     # changes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cmd.get_repeat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2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60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/>
              <a:t>A bit more – Repeat Command - </a:t>
            </a:r>
            <a:r>
              <a:rPr lang="en-US" sz="2700" dirty="0"/>
              <a:t>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68" y="1427206"/>
            <a:ext cx="9171002" cy="469556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do_cmd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400" i="1" dirty="0">
                <a:solidFill>
                  <a:srgbClr val="00AA00"/>
                </a:solidFill>
                <a:latin typeface="Consolas" panose="020B0609020204030204" pitchFamily="49" charset="0"/>
              </a:rPr>
              <a:t>""" Do command, first checking for the edge. """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next_loc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cmd.get_next_loc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self.is_on_canvas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next_loc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cmd.do_cmd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No change to </a:t>
            </a:r>
            <a:r>
              <a:rPr lang="en-US" sz="2400" u="sng" dirty="0" err="1">
                <a:solidFill>
                  <a:schemeClr val="accent1"/>
                </a:solidFill>
                <a:latin typeface="Consolas" panose="020B0609020204030204" pitchFamily="49" charset="0"/>
              </a:rPr>
              <a:t>cmd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self.adj_movement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cmd.do_cmd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Executed changed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# Can't execute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691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Featured Example – Keyboard Drawing Program</a:t>
            </a:r>
            <a:br>
              <a:rPr lang="en-US" sz="2800" dirty="0"/>
            </a:br>
            <a:r>
              <a:rPr lang="en-US" sz="2800" dirty="0"/>
              <a:t>Target Audience: Children 3-8 Years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3" y="1620983"/>
            <a:ext cx="10117122" cy="4420380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Limited – Non-production</a:t>
            </a:r>
          </a:p>
          <a:p>
            <a:pPr lvl="1"/>
            <a:r>
              <a:rPr lang="en-US" sz="3600" dirty="0"/>
              <a:t>On GitHub: raysmith619</a:t>
            </a:r>
          </a:p>
          <a:p>
            <a:pPr lvl="2"/>
            <a:r>
              <a:rPr lang="en-US" sz="3400" dirty="0"/>
              <a:t>Program: </a:t>
            </a:r>
            <a:r>
              <a:rPr lang="en-US" sz="3400" dirty="0" err="1"/>
              <a:t>keyboard_draw</a:t>
            </a:r>
            <a:endParaRPr lang="en-US" sz="3400" dirty="0"/>
          </a:p>
          <a:p>
            <a:pPr lvl="2"/>
            <a:r>
              <a:rPr lang="en-US" sz="3400" dirty="0"/>
              <a:t>Support: resource_lib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3200" dirty="0"/>
              <a:t>https://github.com/raysmith619/keyboard</a:t>
            </a:r>
            <a:r>
              <a:rPr lang="en-US" sz="2800" dirty="0"/>
              <a:t>_draw</a:t>
            </a:r>
          </a:p>
          <a:p>
            <a:pPr lvl="2"/>
            <a:endParaRPr lang="en-US" sz="3400" dirty="0"/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2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pPr algn="ctr"/>
            <a:r>
              <a:rPr lang="en-US" sz="2800" dirty="0"/>
              <a:t>Keyboard Drawing Program</a:t>
            </a:r>
            <a:br>
              <a:rPr lang="en-US" sz="2800" dirty="0"/>
            </a:br>
            <a:r>
              <a:rPr lang="en-US" sz="2800" dirty="0"/>
              <a:t>Features /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Totally keyboard driven (can be)</a:t>
            </a:r>
          </a:p>
          <a:p>
            <a:pPr lvl="2"/>
            <a:r>
              <a:rPr lang="en-US" sz="3400" dirty="0"/>
              <a:t>Simultaneous screen keyboard simulation / display</a:t>
            </a:r>
          </a:p>
          <a:p>
            <a:pPr lvl="2"/>
            <a:r>
              <a:rPr lang="en-US" sz="3400" dirty="0"/>
              <a:t>Adjustable screen keyboard size</a:t>
            </a:r>
          </a:p>
          <a:p>
            <a:pPr lvl="2"/>
            <a:r>
              <a:rPr lang="en-US" sz="3400" dirty="0"/>
              <a:t>Line, Shape, Letter, Image Markers</a:t>
            </a:r>
          </a:p>
          <a:p>
            <a:pPr lvl="2"/>
            <a:r>
              <a:rPr lang="en-US" sz="3400" dirty="0"/>
              <a:t>Simple undo (no redo yet)</a:t>
            </a:r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9605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61F-00C8-4704-B10B-17563963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949793-4CD6-4397-A56B-3EEE22E8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61" y="1057014"/>
            <a:ext cx="9387281" cy="4985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7F8D-0952-4B78-9998-860A16B7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8A3A-FAA6-48F0-A1D8-A4435F9F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3AB7-87D3-4FD1-998E-03DB694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Figure mode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B45FC-1A24-4337-8BA9-C5279C7A3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514" y="1140904"/>
            <a:ext cx="9006908" cy="4901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9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25923</TotalTime>
  <Words>2943</Words>
  <Application>Microsoft Office PowerPoint</Application>
  <PresentationFormat>Widescreen</PresentationFormat>
  <Paragraphs>584</Paragraphs>
  <Slides>55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Trebuchet MS</vt:lpstr>
      <vt:lpstr>Wingdings 3</vt:lpstr>
      <vt:lpstr>Facet</vt:lpstr>
      <vt:lpstr>A GUI Example Using Python </vt:lpstr>
      <vt:lpstr>Instructor – Ray Smith raysmith@alum.mit.edu</vt:lpstr>
      <vt:lpstr>Objectives</vt:lpstr>
      <vt:lpstr>Our Online Session – Using Zoom</vt:lpstr>
      <vt:lpstr>Approximate Session Layout</vt:lpstr>
      <vt:lpstr>Featured Example – Keyboard Drawing Program Target Audience: Children 3-8 Years Old</vt:lpstr>
      <vt:lpstr>Keyboard Drawing Program Features / Attributes</vt:lpstr>
      <vt:lpstr>Screen Shot</vt:lpstr>
      <vt:lpstr>Keyboard Screen – Figure mode</vt:lpstr>
      <vt:lpstr>Keyboard Screen – Text mode</vt:lpstr>
      <vt:lpstr>Keyboard Draw Program Structure</vt:lpstr>
      <vt:lpstr>Some Issues </vt:lpstr>
      <vt:lpstr>Some Issues - continued </vt:lpstr>
      <vt:lpstr>Detailed Walk Through the Code Mostly Bottom Up</vt:lpstr>
      <vt:lpstr>ScreenKbdFlex – screen keyboard  screen_kbd_flex.py </vt:lpstr>
      <vt:lpstr>Python tkinter Display Structures – simplified</vt:lpstr>
      <vt:lpstr>Python tkinter Display Structures – continued Drawing Support</vt:lpstr>
      <vt:lpstr>Python tkinter - Event Driven </vt:lpstr>
      <vt:lpstr>ButtonGrid Goals / Design / Hopes button_grid.py</vt:lpstr>
      <vt:lpstr>ButtonGrid Code button_grid.py</vt:lpstr>
      <vt:lpstr>ButtonGrid Code - continued button_grid.py</vt:lpstr>
      <vt:lpstr>Undo / Redo / Repeat – Gaming Issues</vt:lpstr>
      <vt:lpstr>Undo - continued</vt:lpstr>
      <vt:lpstr>Undo - continued</vt:lpstr>
      <vt:lpstr>Undo - continued</vt:lpstr>
      <vt:lpstr>Undo via Command Pattern</vt:lpstr>
      <vt:lpstr>Command Pattern – UML diagram from Wikipedia</vt:lpstr>
      <vt:lpstr>Command – code/data structure</vt:lpstr>
      <vt:lpstr>Command – member functions</vt:lpstr>
      <vt:lpstr>Command – undo function</vt:lpstr>
      <vt:lpstr>Command – do_cmd function used by redo, repeat, normal execution</vt:lpstr>
      <vt:lpstr>Command – redo function </vt:lpstr>
      <vt:lpstr>Command – repeat function </vt:lpstr>
      <vt:lpstr>Command Manager – why / what </vt:lpstr>
      <vt:lpstr>Command Manager – undo </vt:lpstr>
      <vt:lpstr>Command Manager – redo </vt:lpstr>
      <vt:lpstr>Command Manager – repeat </vt:lpstr>
      <vt:lpstr>Developing a Command based Gaming Architecture </vt:lpstr>
      <vt:lpstr>Program Structure </vt:lpstr>
      <vt:lpstr>Marker – Responsible for Picture Part </vt:lpstr>
      <vt:lpstr>Marker – DmMarker  – dm_marker.py, dm_....py </vt:lpstr>
      <vt:lpstr>Marker – DmMarker – dm_....py </vt:lpstr>
      <vt:lpstr>DmS quare – an example dm_square.py </vt:lpstr>
      <vt:lpstr>DmS quare – continued</vt:lpstr>
      <vt:lpstr>DmDrawer – Drawing control sample</vt:lpstr>
      <vt:lpstr>DmDrawerImage – Drawing Images</vt:lpstr>
      <vt:lpstr>DmImage – Image Marker</vt:lpstr>
      <vt:lpstr>DmText – Text (Letter) Marker</vt:lpstr>
      <vt:lpstr>A simple command – new shape</vt:lpstr>
      <vt:lpstr>A simple command – new shape - continued</vt:lpstr>
      <vt:lpstr>A simple command – new shape - continued</vt:lpstr>
      <vt:lpstr>A bit more complex – Repeat Command</vt:lpstr>
      <vt:lpstr>A bit more – Repeat Command - continued</vt:lpstr>
      <vt:lpstr>Command Manager: get_repeat()</vt:lpstr>
      <vt:lpstr>A bit more – Repeat Command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405</cp:revision>
  <dcterms:created xsi:type="dcterms:W3CDTF">2018-08-14T15:38:09Z</dcterms:created>
  <dcterms:modified xsi:type="dcterms:W3CDTF">2021-04-08T23:14:37Z</dcterms:modified>
</cp:coreProperties>
</file>