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notesMasterIdLst>
    <p:notesMasterId r:id="rId21"/>
  </p:notesMasterIdLst>
  <p:handoutMasterIdLst>
    <p:handoutMasterId r:id="rId22"/>
  </p:handoutMasterIdLst>
  <p:sldIdLst>
    <p:sldId id="256" r:id="rId2"/>
    <p:sldId id="275" r:id="rId3"/>
    <p:sldId id="257" r:id="rId4"/>
    <p:sldId id="258" r:id="rId5"/>
    <p:sldId id="260" r:id="rId6"/>
    <p:sldId id="273" r:id="rId7"/>
    <p:sldId id="263" r:id="rId8"/>
    <p:sldId id="274" r:id="rId9"/>
    <p:sldId id="264" r:id="rId10"/>
    <p:sldId id="261" r:id="rId11"/>
    <p:sldId id="262" r:id="rId12"/>
    <p:sldId id="265" r:id="rId13"/>
    <p:sldId id="266" r:id="rId14"/>
    <p:sldId id="267" r:id="rId15"/>
    <p:sldId id="268" r:id="rId16"/>
    <p:sldId id="269" r:id="rId17"/>
    <p:sldId id="271" r:id="rId18"/>
    <p:sldId id="270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84728" autoAdjust="0"/>
  </p:normalViewPr>
  <p:slideViewPr>
    <p:cSldViewPr snapToGrid="0">
      <p:cViewPr varScale="1">
        <p:scale>
          <a:sx n="68" d="100"/>
          <a:sy n="68" d="100"/>
        </p:scale>
        <p:origin x="60" y="1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EC30C04-DA98-43A8-9179-8EFB5DC8AA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Introduction to Programming using Python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7B426F-EE3F-4C9A-96FF-0138D3773D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D9A7DC-F1CD-4708-A473-876A4B3B8934}" type="datetime1">
              <a:rPr lang="en-US" smtClean="0"/>
              <a:t>3/25/2020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F653D-AA42-4543-8859-17FE42335BC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08ACFE-76DD-4178-A6EF-A2913508AE3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8DB299-B29B-4052-B9CA-268EF89506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092935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Introduction to Programming using Python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6092B-28C7-44D1-B902-5437B333DFB7}" type="datetime1">
              <a:rPr lang="en-US" smtClean="0"/>
              <a:t>3/25/2020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791329-992B-4F83-8435-C33B0EC26D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55191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Creation: on first logging output</a:t>
            </a:r>
          </a:p>
          <a:p>
            <a:r>
              <a:rPr lang="en-US" sz="1200" dirty="0"/>
              <a:t>Naming: (default program's base name)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3/25/2020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798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3/25/2020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719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Creation: on first logging output</a:t>
            </a:r>
          </a:p>
          <a:p>
            <a:r>
              <a:rPr lang="en-US" sz="1200" dirty="0"/>
              <a:t>Naming: (default program's base name)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3/25/2020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138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IDLE: suppresses calls to atexit handler so window is not closed automatically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3/25/2020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359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IDLE: suppresses calls to atexit handler so window is not closed automatically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3/25/2020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899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3/25/2020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12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3/25/2020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029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3/25/2020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687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3/25/2020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811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5501-EE91-4443-9D3B-24E6F28D34E2}" type="datetime1">
              <a:rPr lang="en-US" smtClean="0"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96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E1E9-8456-43AD-BA28-861520D256B9}" type="datetime1">
              <a:rPr lang="en-US" smtClean="0"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616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31E0C-AAFD-4E63-B3AE-16CD757951F4}" type="datetime1">
              <a:rPr lang="en-US" smtClean="0"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7042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84FF-4715-4B6E-BD22-453621E5873F}" type="datetime1">
              <a:rPr lang="en-US" smtClean="0"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468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7F8D-4DF5-4AB6-A766-5A84B3D74A3B}" type="datetime1">
              <a:rPr lang="en-US" smtClean="0"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6231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3CD1A-162D-40B2-9B22-9056F77C27F2}" type="datetime1">
              <a:rPr lang="en-US" smtClean="0"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640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4200-B1E5-4E39-8279-05DD69810A37}" type="datetime1">
              <a:rPr lang="en-US" smtClean="0"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015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7895-00AC-42E5-9790-7B0E3CE09DF2}" type="datetime1">
              <a:rPr lang="en-US" smtClean="0"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58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014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13D6-B8C2-463B-B3F7-C62E098B328E}" type="datetime1">
              <a:rPr lang="en-US" smtClean="0"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991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3420-31EE-4E4B-911C-2601B14D9FDD}" type="datetime1">
              <a:rPr lang="en-US" smtClean="0"/>
              <a:t>3/25/2020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935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986D-86F8-41E6-8CFF-8C91AEF92622}" type="datetime1">
              <a:rPr lang="en-US" smtClean="0"/>
              <a:t>3/25/2020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659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5161-032E-4C6A-8EDA-39D168DF18E4}" type="datetime1">
              <a:rPr lang="en-US" smtClean="0"/>
              <a:t>3/25/2020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500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6740-E523-48D9-9C4E-6F218E87BAF3}" type="datetime1">
              <a:rPr lang="en-US" smtClean="0"/>
              <a:t>3/25/2020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83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D4CA-FF09-4CB8-8D51-2613D19A0F2E}" type="datetime1">
              <a:rPr lang="en-US" smtClean="0"/>
              <a:t>3/25/2020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47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779EA-AEA7-43B3-9B65-A77E9A890421}" type="datetime1">
              <a:rPr lang="en-US" smtClean="0"/>
              <a:t>3/25/2020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528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A67F1-3EA0-4026-BE6A-31EE4E1B1DB5}" type="datetime1">
              <a:rPr lang="en-US" smtClean="0"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320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DA52B-07F3-428A-AE74-138A34034A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Logging / Tracing – A Python Example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978A9-2CA9-49C2-9073-C0526E7EB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9E55C-CECE-4F47-839C-0667B2307420}" type="datetime1">
              <a:rPr lang="en-US" smtClean="0"/>
              <a:t>3/25/2020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77784B-1224-4A1C-9D1F-2F39A7613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4A865C-3D2F-422B-BE43-A53DD0E6C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87531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E475-8774-49C6-80EF-5DA0E2900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 – Example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- </a:t>
            </a:r>
            <a:r>
              <a:rPr lang="en-US" sz="2800" dirty="0">
                <a:solidFill>
                  <a:srgbClr val="00B0F0"/>
                </a:solidFill>
              </a:rPr>
              <a:t>GitHub raysmith619/resource_lib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5C7D9-58D0-4800-8D5F-90F9EC0CD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786420" cy="3880773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# logging_absolute_minimum.py</a:t>
            </a:r>
          </a:p>
          <a:p>
            <a:pPr marL="400050" lvl="1" indent="0">
              <a:buNone/>
            </a:pPr>
            <a:r>
              <a:rPr lang="en-US" sz="28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select_trace </a:t>
            </a:r>
            <a:r>
              <a:rPr lang="en-US" sz="28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SlTrace</a:t>
            </a:r>
          </a:p>
          <a:p>
            <a:pPr marL="400050" lvl="1" indent="0">
              <a:buNone/>
            </a:pPr>
            <a:endParaRPr lang="en-US" sz="3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SlTrace.lg(</a:t>
            </a:r>
            <a:r>
              <a:rPr lang="en-US" sz="2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"Just the minimum for logging")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C9788-235F-4FA3-80F9-57B7CFC85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3/25/2020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9AA5A-31AA-4ACD-AE6F-0ACF711CE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EFE2A-DC71-4119-8554-D99AD8A23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761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E475-8774-49C6-80EF-5DA0E2900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 – Logfile contents</a:t>
            </a:r>
            <a:br>
              <a:rPr lang="en-US" dirty="0"/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5C7D9-58D0-4800-8D5F-90F9EC0CD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1" y="2160589"/>
            <a:ext cx="10404834" cy="3880773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20200223_111219 Creating Log File Name: C:\Users\...absolute_minimum_2020…219.slog</a:t>
            </a:r>
          </a:p>
          <a:p>
            <a:pPr marL="400050"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40005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20200223_111219 Just the minimum for logging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C9788-235F-4FA3-80F9-57B7CFC85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3/25/2020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9AA5A-31AA-4ACD-AE6F-0ACF711CE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EFE2A-DC71-4119-8554-D99AD8A23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24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E475-8774-49C6-80EF-5DA0E2900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- Window with TraceControlWindow</a:t>
            </a:r>
            <a:br>
              <a:rPr lang="en-US" dirty="0"/>
            </a:br>
            <a:r>
              <a:rPr lang="en-US" dirty="0"/>
              <a:t>	selectable flag options</a:t>
            </a:r>
            <a:br>
              <a:rPr lang="en-US" dirty="0"/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5C7D9-58D0-4800-8D5F-90F9EC0CD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291856" cy="3880773"/>
          </a:xfrm>
        </p:spPr>
        <p:txBody>
          <a:bodyPr>
            <a:normAutofit/>
          </a:bodyPr>
          <a:lstStyle/>
          <a:p>
            <a:r>
              <a:rPr lang="en-US" sz="3600" dirty="0"/>
              <a:t>Only two setup lines!:</a:t>
            </a:r>
          </a:p>
          <a:p>
            <a:pPr marL="400050" lvl="1" indent="0" hangingPunct="0">
              <a:spcBef>
                <a:spcPts val="0"/>
              </a:spcBef>
              <a:buNone/>
            </a:pPr>
            <a:r>
              <a:rPr lang="en-US" sz="3400" dirty="0">
                <a:solidFill>
                  <a:schemeClr val="accent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3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select_trace </a:t>
            </a:r>
            <a:r>
              <a:rPr lang="en-US" sz="3400" dirty="0">
                <a:solidFill>
                  <a:schemeClr val="accent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3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SlTrace</a:t>
            </a:r>
            <a:endParaRPr lang="en-US" sz="34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 hangingPunct="0">
              <a:spcBef>
                <a:spcPts val="0"/>
              </a:spcBef>
              <a:buNone/>
            </a:pPr>
            <a:r>
              <a:rPr lang="en-US" sz="3400" dirty="0">
                <a:solidFill>
                  <a:schemeClr val="accent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3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trace_control_window </a:t>
            </a:r>
            <a:r>
              <a:rPr lang="en-US" sz="3400" dirty="0">
                <a:solidFill>
                  <a:schemeClr val="accent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3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TraceControlWindow</a:t>
            </a:r>
            <a:endParaRPr lang="en-US" sz="34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C9788-235F-4FA3-80F9-57B7CFC85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3/25/2020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9AA5A-31AA-4ACD-AE6F-0ACF711CE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EFE2A-DC71-4119-8554-D99AD8A23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78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E475-8774-49C6-80EF-5DA0E2900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TraceControlWindow</a:t>
            </a:r>
            <a:br>
              <a:rPr lang="en-US" dirty="0"/>
            </a:br>
            <a:r>
              <a:rPr lang="en-US" dirty="0"/>
              <a:t>- Window with selectable flag options</a:t>
            </a:r>
            <a:br>
              <a:rPr lang="en-US" dirty="0"/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5C7D9-58D0-4800-8D5F-90F9EC0CD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291856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Let's take a look.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B0F0"/>
                </a:solidFill>
              </a:rPr>
              <a:t>GitHub raysmith619/resource_lib </a:t>
            </a:r>
            <a:r>
              <a:rPr lang="en-US" sz="3600" dirty="0">
                <a:solidFill>
                  <a:schemeClr val="tx1"/>
                </a:solidFill>
              </a:rPr>
              <a:t>src/</a:t>
            </a:r>
            <a:r>
              <a:rPr lang="en-US" sz="3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logging_tracing_menu.py</a:t>
            </a:r>
          </a:p>
          <a:p>
            <a:pPr marL="0" indent="0" algn="ctr">
              <a:buNone/>
            </a:pPr>
            <a:endParaRPr lang="en-US" sz="36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600" dirty="0">
                <a:latin typeface="Arial" panose="020B0604020202020204" pitchFamily="34" charset="0"/>
                <a:cs typeface="Times New Roman" panose="02020603050405020304" pitchFamily="18" charset="0"/>
              </a:rPr>
              <a:t>DEMO</a:t>
            </a: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C9788-235F-4FA3-80F9-57B7CFC85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3/25/2020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9AA5A-31AA-4ACD-AE6F-0ACF711CE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EFE2A-DC71-4119-8554-D99AD8A23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884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E475-8774-49C6-80EF-5DA0E2900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TraceControlWindow</a:t>
            </a:r>
            <a:br>
              <a:rPr lang="en-US" dirty="0"/>
            </a:br>
            <a:r>
              <a:rPr lang="en-US" dirty="0"/>
              <a:t>- A Look Inside</a:t>
            </a:r>
            <a:br>
              <a:rPr lang="en-US" dirty="0"/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5C7D9-58D0-4800-8D5F-90F9EC0CD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291856" cy="3880773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Uses Python's tkinter</a:t>
            </a:r>
          </a:p>
          <a:p>
            <a:pPr lvl="1"/>
            <a:r>
              <a:rPr lang="en-US" sz="3400" dirty="0"/>
              <a:t>Tk(), .update(), .after(), .destroy()</a:t>
            </a:r>
          </a:p>
          <a:p>
            <a:r>
              <a:rPr lang="en-US" sz="3600" dirty="0"/>
              <a:t>Integrates with GUI programs as pop-up</a:t>
            </a:r>
          </a:p>
          <a:p>
            <a:r>
              <a:rPr lang="en-US" sz="3600" dirty="0"/>
              <a:t>Supports standalone operation</a:t>
            </a:r>
          </a:p>
          <a:p>
            <a:pPr lvl="1"/>
            <a:r>
              <a:rPr lang="en-US" sz="3400" dirty="0"/>
              <a:t>Creates option window</a:t>
            </a:r>
          </a:p>
          <a:p>
            <a:pPr lvl="1"/>
            <a:r>
              <a:rPr lang="en-US" sz="3400" dirty="0"/>
              <a:t>Closes window on exit</a:t>
            </a:r>
          </a:p>
          <a:p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C9788-235F-4FA3-80F9-57B7CFC85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3/25/2020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9AA5A-31AA-4ACD-AE6F-0ACF711CE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EFE2A-DC71-4119-8554-D99AD8A23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733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E475-8774-49C6-80EF-5DA0E2900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TraceControlWindow</a:t>
            </a:r>
            <a:br>
              <a:rPr lang="en-US" dirty="0"/>
            </a:br>
            <a:r>
              <a:rPr lang="en-US" dirty="0"/>
              <a:t>- trace_control_window.py</a:t>
            </a:r>
            <a:br>
              <a:rPr lang="en-US" dirty="0"/>
            </a:br>
            <a:br>
              <a:rPr lang="en-US" dirty="0"/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5C7D9-58D0-4800-8D5F-90F9EC0CD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291856" cy="3880773"/>
          </a:xfrm>
        </p:spPr>
        <p:txBody>
          <a:bodyPr>
            <a:normAutofit fontScale="70000" lnSpcReduction="20000"/>
          </a:bodyPr>
          <a:lstStyle/>
          <a:p>
            <a:endParaRPr lang="en-US" sz="3600" dirty="0"/>
          </a:p>
          <a:p>
            <a:pPr marL="0" indent="0">
              <a:buNone/>
            </a:pPr>
            <a:r>
              <a:rPr lang="en-US" sz="4100" dirty="0"/>
              <a:t>class TraceControlWindow(Toplevel):</a:t>
            </a:r>
          </a:p>
          <a:p>
            <a:pPr marL="0" indent="0">
              <a:buNone/>
            </a:pPr>
            <a:r>
              <a:rPr lang="en-US" sz="4100" dirty="0"/>
              <a:t>    </a:t>
            </a:r>
            <a:r>
              <a:rPr lang="en-US" sz="4100" dirty="0">
                <a:solidFill>
                  <a:schemeClr val="accent4"/>
                </a:solidFill>
              </a:rPr>
              <a:t>def</a:t>
            </a:r>
            <a:r>
              <a:rPr lang="en-US" sz="4100" dirty="0"/>
              <a:t> </a:t>
            </a:r>
            <a:r>
              <a:rPr lang="en-US" sz="4100" dirty="0">
                <a:solidFill>
                  <a:srgbClr val="00B0F0"/>
                </a:solidFill>
              </a:rPr>
              <a:t>__init__</a:t>
            </a:r>
            <a:r>
              <a:rPr lang="en-US" sz="4100" dirty="0"/>
              <a:t>(self, tcbase=</a:t>
            </a:r>
            <a:r>
              <a:rPr lang="en-US" sz="4100" dirty="0">
                <a:solidFill>
                  <a:schemeClr val="accent4"/>
                </a:solidFill>
              </a:rPr>
              <a:t>None</a:t>
            </a:r>
            <a:r>
              <a:rPr lang="en-US" sz="4100" dirty="0"/>
              <a:t>, change_call=</a:t>
            </a:r>
            <a:r>
              <a:rPr lang="en-US" sz="4100" dirty="0">
                <a:solidFill>
                  <a:schemeClr val="accent4"/>
                </a:solidFill>
              </a:rPr>
              <a:t>None</a:t>
            </a:r>
            <a:r>
              <a:rPr lang="en-US" sz="4100" dirty="0"/>
              <a:t>):</a:t>
            </a:r>
          </a:p>
          <a:p>
            <a:pPr marL="0" indent="0">
              <a:buNone/>
            </a:pPr>
            <a:r>
              <a:rPr lang="en-US" sz="41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sz="4100" dirty="0">
                <a:solidFill>
                  <a:schemeClr val="accent2"/>
                </a:solidFill>
              </a:rPr>
              <a:t>""" Trace flag dictionary</a:t>
            </a:r>
          </a:p>
          <a:p>
            <a:pPr marL="0" indent="0">
              <a:buNone/>
            </a:pPr>
            <a:r>
              <a:rPr lang="en-US" sz="4100" dirty="0">
                <a:solidFill>
                  <a:schemeClr val="accent2"/>
                </a:solidFill>
              </a:rPr>
              <a:t>        :tcbase: - parent - call basis …</a:t>
            </a:r>
          </a:p>
          <a:p>
            <a:pPr marL="0" indent="0">
              <a:buNone/>
            </a:pPr>
            <a:r>
              <a:rPr lang="en-US" sz="4100" dirty="0">
                <a:solidFill>
                  <a:schemeClr val="accent2"/>
                </a:solidFill>
              </a:rPr>
              <a:t>        :change_call: - call with flag, value, if present</a:t>
            </a:r>
          </a:p>
          <a:p>
            <a:pPr marL="0" indent="0">
              <a:buNone/>
            </a:pPr>
            <a:r>
              <a:rPr lang="en-US" sz="4100" dirty="0">
                <a:solidFill>
                  <a:schemeClr val="accent2"/>
                </a:solidFill>
              </a:rPr>
              <a:t>        """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C9788-235F-4FA3-80F9-57B7CFC85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3/25/2020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9AA5A-31AA-4ACD-AE6F-0ACF711CE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EFE2A-DC71-4119-8554-D99AD8A23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038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E475-8774-49C6-80EF-5DA0E2900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TraceControlWindow</a:t>
            </a:r>
            <a:br>
              <a:rPr lang="en-US" dirty="0"/>
            </a:br>
            <a:r>
              <a:rPr lang="en-US" dirty="0"/>
              <a:t>- trace_control_window.py - continued</a:t>
            </a:r>
            <a:br>
              <a:rPr lang="en-US" dirty="0"/>
            </a:br>
            <a:br>
              <a:rPr lang="en-US" dirty="0"/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5C7D9-58D0-4800-8D5F-90F9EC0CD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291856" cy="388077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600" i="1" dirty="0"/>
              <a:t> </a:t>
            </a:r>
            <a:r>
              <a:rPr lang="en-US" sz="3600" i="1" dirty="0">
                <a:solidFill>
                  <a:srgbClr val="00B0F0"/>
                </a:solidFill>
              </a:rPr>
              <a:t>… more .__init__ function …</a:t>
            </a:r>
            <a:endParaRPr lang="en-US" sz="3600" dirty="0"/>
          </a:p>
          <a:p>
            <a:pPr marL="0" indent="0">
              <a:buNone/>
            </a:pPr>
            <a:r>
              <a:rPr lang="en-US" sz="4100" dirty="0"/>
              <a:t>        self.standalone = </a:t>
            </a:r>
            <a:r>
              <a:rPr lang="en-US" sz="4100" dirty="0">
                <a:solidFill>
                  <a:schemeClr val="accent4"/>
                </a:solidFill>
              </a:rPr>
              <a:t>False</a:t>
            </a:r>
            <a:r>
              <a:rPr lang="en-US" sz="4100" dirty="0"/>
              <a:t>      </a:t>
            </a:r>
            <a:r>
              <a:rPr lang="en-US" sz="4100" dirty="0">
                <a:solidFill>
                  <a:schemeClr val="accent5"/>
                </a:solidFill>
              </a:rPr>
              <a:t># True if standalone</a:t>
            </a:r>
          </a:p>
          <a:p>
            <a:pPr marL="0" indent="0">
              <a:buNone/>
            </a:pPr>
            <a:r>
              <a:rPr lang="en-US" sz="4100" dirty="0"/>
              <a:t>        if tcbase is None:</a:t>
            </a:r>
          </a:p>
          <a:p>
            <a:pPr marL="0" indent="0">
              <a:buNone/>
            </a:pPr>
            <a:r>
              <a:rPr lang="en-US" sz="4100" dirty="0"/>
              <a:t>            SlTrace.lg(</a:t>
            </a:r>
            <a:r>
              <a:rPr lang="en-US" sz="41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"Standalone TraceControlWindow")</a:t>
            </a:r>
          </a:p>
          <a:p>
            <a:pPr marL="0" indent="0">
              <a:buNone/>
            </a:pPr>
            <a:r>
              <a:rPr lang="en-US" sz="4100" dirty="0"/>
              <a:t>            root = Tk()</a:t>
            </a:r>
          </a:p>
          <a:p>
            <a:pPr marL="0" indent="0">
              <a:buNone/>
            </a:pPr>
            <a:r>
              <a:rPr lang="en-US" sz="4100" dirty="0"/>
              <a:t>            frame = Frame(root)</a:t>
            </a:r>
          </a:p>
          <a:p>
            <a:pPr marL="0" indent="0">
              <a:buNone/>
            </a:pPr>
            <a:r>
              <a:rPr lang="en-US" sz="4100" dirty="0"/>
              <a:t>            frame.pack()</a:t>
            </a:r>
          </a:p>
          <a:p>
            <a:pPr marL="0" indent="0">
              <a:buNone/>
            </a:pPr>
            <a:r>
              <a:rPr lang="en-US" sz="4100" dirty="0"/>
              <a:t>            self.standalone = </a:t>
            </a:r>
            <a:r>
              <a:rPr lang="en-US" sz="4100" dirty="0">
                <a:solidFill>
                  <a:schemeClr val="accent4"/>
                </a:solidFill>
              </a:rPr>
              <a:t>True</a:t>
            </a:r>
          </a:p>
          <a:p>
            <a:pPr marL="0" indent="0">
              <a:buNone/>
            </a:pPr>
            <a:endParaRPr lang="en-US" sz="4100" dirty="0"/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C9788-235F-4FA3-80F9-57B7CFC85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3/25/2020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9AA5A-31AA-4ACD-AE6F-0ACF711CE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EFE2A-DC71-4119-8554-D99AD8A23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632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E475-8774-49C6-80EF-5DA0E2900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TraceControlWindow</a:t>
            </a:r>
            <a:br>
              <a:rPr lang="en-US" dirty="0"/>
            </a:br>
            <a:r>
              <a:rPr lang="en-US" dirty="0"/>
              <a:t>- trace_control_window.py - continued</a:t>
            </a:r>
            <a:br>
              <a:rPr lang="en-US" dirty="0"/>
            </a:br>
            <a:br>
              <a:rPr lang="en-US" dirty="0"/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5C7D9-58D0-4800-8D5F-90F9EC0CD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1" y="1737255"/>
            <a:ext cx="9291856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800" i="1" dirty="0"/>
              <a:t>    </a:t>
            </a:r>
            <a:r>
              <a:rPr lang="en-US" sz="3800" i="1" dirty="0">
                <a:solidFill>
                  <a:srgbClr val="00B0F0"/>
                </a:solidFill>
              </a:rPr>
              <a:t>… end of .__init__ function …</a:t>
            </a:r>
          </a:p>
          <a:p>
            <a:pPr marL="0" indent="0">
              <a:buNone/>
            </a:pPr>
            <a:r>
              <a:rPr lang="en-US" sz="3200" i="1" dirty="0">
                <a:solidFill>
                  <a:schemeClr val="accent4"/>
                </a:solidFill>
              </a:rPr>
              <a:t>if</a:t>
            </a:r>
            <a:r>
              <a:rPr lang="en-US" sz="3200" i="1" dirty="0"/>
              <a:t> self.standalone:</a:t>
            </a:r>
          </a:p>
          <a:p>
            <a:pPr marL="0" indent="0">
              <a:buNone/>
            </a:pPr>
            <a:r>
              <a:rPr lang="en-US" sz="3200" i="1" dirty="0"/>
              <a:t>            atexit.register(self.on_exit)</a:t>
            </a:r>
          </a:p>
          <a:p>
            <a:pPr marL="0" indent="0">
              <a:buNone/>
            </a:pPr>
            <a:r>
              <a:rPr lang="en-US" sz="3200" i="1" dirty="0"/>
              <a:t>            self.update_loop()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C9788-235F-4FA3-80F9-57B7CFC85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3/25/2020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9AA5A-31AA-4ACD-AE6F-0ACF711CE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EFE2A-DC71-4119-8554-D99AD8A23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383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E475-8774-49C6-80EF-5DA0E2900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TraceControlWindow</a:t>
            </a:r>
            <a:br>
              <a:rPr lang="en-US" dirty="0"/>
            </a:br>
            <a:r>
              <a:rPr lang="en-US" dirty="0"/>
              <a:t>- trace_control_window.py - continued</a:t>
            </a:r>
            <a:br>
              <a:rPr lang="en-US" dirty="0"/>
            </a:br>
            <a:br>
              <a:rPr lang="en-US" dirty="0"/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5C7D9-58D0-4800-8D5F-90F9EC0CD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2160589"/>
            <a:ext cx="10498667" cy="388077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3800" dirty="0"/>
              <a:t>        </a:t>
            </a:r>
          </a:p>
          <a:p>
            <a:pPr marL="0" indent="0">
              <a:buNone/>
            </a:pPr>
            <a:r>
              <a:rPr lang="en-US" sz="12800" dirty="0">
                <a:solidFill>
                  <a:schemeClr val="accent4"/>
                </a:solidFill>
              </a:rPr>
              <a:t>def</a:t>
            </a:r>
            <a:r>
              <a:rPr lang="en-US" sz="12800" dirty="0"/>
              <a:t> </a:t>
            </a:r>
            <a:r>
              <a:rPr lang="en-US" sz="12800" dirty="0">
                <a:solidFill>
                  <a:srgbClr val="0070C0"/>
                </a:solidFill>
              </a:rPr>
              <a:t>update_loop</a:t>
            </a:r>
            <a:r>
              <a:rPr lang="en-US" sz="12800" dirty="0"/>
              <a:t>(self):</a:t>
            </a:r>
          </a:p>
          <a:p>
            <a:pPr marL="0" indent="0">
              <a:buNone/>
            </a:pPr>
            <a:r>
              <a:rPr lang="en-US" sz="12800" dirty="0"/>
              <a:t>        """ continue repeated tk.update() calls</a:t>
            </a:r>
          </a:p>
          <a:p>
            <a:pPr marL="0" indent="0">
              <a:buNone/>
            </a:pPr>
            <a:r>
              <a:rPr lang="en-US" sz="12800" dirty="0"/>
              <a:t>        to enable window operation</a:t>
            </a:r>
          </a:p>
          <a:p>
            <a:pPr marL="0" indent="0">
              <a:buNone/>
            </a:pPr>
            <a:r>
              <a:rPr lang="en-US" sz="12800" dirty="0"/>
              <a:t>        """</a:t>
            </a:r>
          </a:p>
          <a:p>
            <a:pPr marL="0" indent="0">
              <a:buNone/>
            </a:pPr>
            <a:r>
              <a:rPr lang="en-US" sz="12800" dirty="0"/>
              <a:t>        loop_time = 50          # Loop recall time (msec)</a:t>
            </a:r>
          </a:p>
          <a:p>
            <a:pPr marL="0" indent="0">
              <a:buNone/>
            </a:pPr>
            <a:r>
              <a:rPr lang="en-US" sz="12800" dirty="0"/>
              <a:t>        self.tc_mw.update()	# Update tkinter stuff</a:t>
            </a:r>
          </a:p>
          <a:p>
            <a:pPr marL="0" indent="0">
              <a:buNone/>
            </a:pPr>
            <a:r>
              <a:rPr lang="en-US" sz="12800" dirty="0"/>
              <a:t>        self.tc_mw.after(loop_time, self.update_loop)</a:t>
            </a:r>
          </a:p>
          <a:p>
            <a:pPr marL="0" indent="0">
              <a:buNone/>
            </a:pPr>
            <a:endParaRPr lang="en-US" sz="9800" dirty="0"/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C9788-235F-4FA3-80F9-57B7CFC85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3/25/2020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9AA5A-31AA-4ACD-AE6F-0ACF711CE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EFE2A-DC71-4119-8554-D99AD8A23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562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E475-8774-49C6-80EF-5DA0E2900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TraceControlWindow</a:t>
            </a:r>
            <a:br>
              <a:rPr lang="en-US" dirty="0"/>
            </a:br>
            <a:r>
              <a:rPr lang="en-US" dirty="0"/>
              <a:t>- trace_control_window.py - continued</a:t>
            </a:r>
            <a:br>
              <a:rPr lang="en-US" dirty="0"/>
            </a:br>
            <a:br>
              <a:rPr lang="en-US" dirty="0"/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5C7D9-58D0-4800-8D5F-90F9EC0CD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267" y="2160589"/>
            <a:ext cx="10126133" cy="3880773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3800" dirty="0"/>
              <a:t>        </a:t>
            </a:r>
          </a:p>
          <a:p>
            <a:pPr marL="0" indent="0">
              <a:buNone/>
            </a:pPr>
            <a:r>
              <a:rPr lang="en-US" sz="9800" dirty="0"/>
              <a:t>    </a:t>
            </a:r>
            <a:r>
              <a:rPr lang="en-US" sz="9800" dirty="0">
                <a:solidFill>
                  <a:schemeClr val="accent4"/>
                </a:solidFill>
              </a:rPr>
              <a:t>def</a:t>
            </a:r>
            <a:r>
              <a:rPr lang="en-US" sz="9800" dirty="0"/>
              <a:t> </a:t>
            </a:r>
            <a:r>
              <a:rPr lang="en-US" sz="9800" dirty="0">
                <a:solidFill>
                  <a:srgbClr val="00B0F0"/>
                </a:solidFill>
              </a:rPr>
              <a:t>on_exit</a:t>
            </a:r>
            <a:r>
              <a:rPr lang="en-US" sz="9800" dirty="0"/>
              <a:t>(self):</a:t>
            </a:r>
          </a:p>
          <a:p>
            <a:pPr marL="0" indent="0">
              <a:buNone/>
            </a:pPr>
            <a:r>
              <a:rPr lang="en-US" sz="9800" dirty="0"/>
              <a:t>        </a:t>
            </a:r>
            <a:r>
              <a:rPr lang="en-US" sz="9800" dirty="0">
                <a:solidFill>
                  <a:schemeClr val="accent2"/>
                </a:solidFill>
              </a:rPr>
              <a:t>""" Close down window on program exit</a:t>
            </a:r>
          </a:p>
          <a:p>
            <a:pPr marL="0" indent="0">
              <a:buNone/>
            </a:pPr>
            <a:r>
              <a:rPr lang="en-US" sz="9800" dirty="0">
                <a:solidFill>
                  <a:schemeClr val="accent2"/>
                </a:solidFill>
              </a:rPr>
              <a:t>        """</a:t>
            </a:r>
          </a:p>
          <a:p>
            <a:pPr marL="0" indent="0">
              <a:buNone/>
            </a:pPr>
            <a:r>
              <a:rPr lang="en-US" sz="9800" dirty="0"/>
              <a:t>        SlTrace.lg(</a:t>
            </a:r>
            <a:r>
              <a:rPr lang="en-US" sz="9800" dirty="0">
                <a:solidFill>
                  <a:schemeClr val="accent2"/>
                </a:solidFill>
              </a:rPr>
              <a:t>"Closing down Trace Control Window")</a:t>
            </a:r>
          </a:p>
          <a:p>
            <a:pPr marL="0" indent="0">
              <a:buNone/>
            </a:pPr>
            <a:r>
              <a:rPr lang="en-US" sz="9800" dirty="0"/>
              <a:t>        self.delete_tc_window()</a:t>
            </a:r>
          </a:p>
          <a:p>
            <a:pPr marL="0" indent="0">
              <a:buNone/>
            </a:pPr>
            <a:r>
              <a:rPr lang="en-US" sz="9800" dirty="0"/>
              <a:t>        </a:t>
            </a:r>
          </a:p>
          <a:p>
            <a:pPr marL="0" indent="0">
              <a:buNone/>
            </a:pPr>
            <a:endParaRPr lang="en-US" sz="9800" dirty="0"/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C9788-235F-4FA3-80F9-57B7CFC85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3/25/2020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9AA5A-31AA-4ACD-AE6F-0ACF711CE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EFE2A-DC71-4119-8554-D99AD8A23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783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E475-8774-49C6-80EF-5DA0E2900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Logging? Tracing?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5C7D9-58D0-4800-8D5F-90F9EC0CD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Logging – Recorded program output each run</a:t>
            </a:r>
          </a:p>
          <a:p>
            <a:r>
              <a:rPr lang="en-US" sz="3600" dirty="0"/>
              <a:t>Tracing – Selective output based on conditions</a:t>
            </a:r>
          </a:p>
          <a:p>
            <a:r>
              <a:rPr lang="en-US" sz="3600" dirty="0"/>
              <a:t>Tracing - appears in the display + logging file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C9788-235F-4FA3-80F9-57B7CFC85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3/25/2020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9AA5A-31AA-4ACD-AE6F-0ACF711CE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EFE2A-DC71-4119-8554-D99AD8A23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796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E475-8774-49C6-80EF-5DA0E2900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Logging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5C7D9-58D0-4800-8D5F-90F9EC0CD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Track program history</a:t>
            </a:r>
          </a:p>
          <a:p>
            <a:r>
              <a:rPr lang="en-US" sz="3600" dirty="0"/>
              <a:t>Record Progress / Change</a:t>
            </a:r>
          </a:p>
          <a:p>
            <a:r>
              <a:rPr lang="en-US" sz="3600" dirty="0"/>
              <a:t>Measure Performance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C9788-235F-4FA3-80F9-57B7CFC85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3/25/2020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9AA5A-31AA-4ACD-AE6F-0ACF711CE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EFE2A-DC71-4119-8554-D99AD8A23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792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E475-8774-49C6-80EF-5DA0E2900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Tracing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5C7D9-58D0-4800-8D5F-90F9EC0CD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Understand the program in progress</a:t>
            </a:r>
          </a:p>
          <a:p>
            <a:r>
              <a:rPr lang="en-US" sz="3600" dirty="0"/>
              <a:t>Measure Detailed Performance</a:t>
            </a:r>
          </a:p>
          <a:p>
            <a:r>
              <a:rPr lang="en-US" sz="3600" dirty="0"/>
              <a:t>As old as "</a:t>
            </a:r>
            <a:r>
              <a:rPr lang="en-US" sz="3600" dirty="0">
                <a:solidFill>
                  <a:schemeClr val="accent4"/>
                </a:solidFill>
              </a:rPr>
              <a:t>if</a:t>
            </a:r>
            <a:r>
              <a:rPr lang="en-US" sz="3600" dirty="0"/>
              <a:t> … print(…)"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C9788-235F-4FA3-80F9-57B7CFC85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3/25/2020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9AA5A-31AA-4ACD-AE6F-0ACF711CE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EFE2A-DC71-4119-8554-D99AD8A23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601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E475-8774-49C6-80EF-5DA0E2900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/ Drawbacks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5C7D9-58D0-4800-8D5F-90F9EC0CD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857250" lvl="1" indent="-457200"/>
            <a:r>
              <a:rPr lang="en-US" sz="3400" dirty="0"/>
              <a:t>Extra programmer work</a:t>
            </a:r>
          </a:p>
          <a:p>
            <a:pPr marL="857250" lvl="1" indent="-457200"/>
            <a:r>
              <a:rPr lang="en-US" sz="3400" dirty="0"/>
              <a:t>Slows down program execution</a:t>
            </a:r>
          </a:p>
          <a:p>
            <a:pPr marL="857250" lvl="1" indent="-457200"/>
            <a:r>
              <a:rPr lang="en-US" sz="3400" dirty="0"/>
              <a:t>Must be done ahead of time</a:t>
            </a:r>
          </a:p>
          <a:p>
            <a:pPr marL="857250" lvl="1" indent="-457200"/>
            <a:r>
              <a:rPr lang="en-US" sz="3400" dirty="0"/>
              <a:t>Must be removed</a:t>
            </a:r>
          </a:p>
          <a:p>
            <a:pPr marL="857250" lvl="1" indent="-457200"/>
            <a:r>
              <a:rPr lang="en-US" sz="3400" dirty="0"/>
              <a:t>Gone before "real problems" - production</a:t>
            </a:r>
          </a:p>
          <a:p>
            <a:pPr marL="857250" lvl="1" indent="-457200"/>
            <a:r>
              <a:rPr lang="en-US" sz="3400" dirty="0"/>
              <a:t>Clutters up display / output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C9788-235F-4FA3-80F9-57B7CFC85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3/25/2020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9AA5A-31AA-4ACD-AE6F-0ACF711CE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EFE2A-DC71-4119-8554-D99AD8A23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185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E475-8774-49C6-80EF-5DA0E2900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 the Problems / Drawbacks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5C7D9-58D0-4800-8D5F-90F9EC0CD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57250" lvl="1" indent="-457200"/>
            <a:r>
              <a:rPr lang="en-US" sz="3400" dirty="0"/>
              <a:t>Making it easy (easier)</a:t>
            </a:r>
          </a:p>
          <a:p>
            <a:pPr marL="857250" lvl="1" indent="-457200"/>
            <a:r>
              <a:rPr lang="en-US" sz="3400" dirty="0"/>
              <a:t>Selective execution / display</a:t>
            </a:r>
          </a:p>
          <a:p>
            <a:pPr marL="857250" lvl="1" indent="-457200"/>
            <a:r>
              <a:rPr lang="en-US" sz="3400" dirty="0"/>
              <a:t>Provide separate output</a:t>
            </a:r>
          </a:p>
          <a:p>
            <a:pPr marL="857250" lvl="1" indent="-457200"/>
            <a:r>
              <a:rPr lang="en-US" sz="3400" dirty="0"/>
              <a:t>Support in the production code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C9788-235F-4FA3-80F9-57B7CFC85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3/25/2020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9AA5A-31AA-4ACD-AE6F-0ACF711CE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EFE2A-DC71-4119-8554-D99AD8A23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326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E475-8774-49C6-80EF-5DA0E2900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527" y="571893"/>
            <a:ext cx="9464281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SelectTrace class -  </a:t>
            </a:r>
            <a:r>
              <a:rPr lang="en-US" sz="2200" dirty="0">
                <a:solidFill>
                  <a:srgbClr val="00B0F0"/>
                </a:solidFill>
              </a:rPr>
              <a:t>(</a:t>
            </a:r>
            <a:r>
              <a:rPr lang="en-US" sz="3100" dirty="0">
                <a:solidFill>
                  <a:srgbClr val="00B0F0"/>
                </a:solidFill>
              </a:rPr>
              <a:t>GitHub raysmith619/resource_lib</a:t>
            </a:r>
            <a:r>
              <a:rPr lang="en-US" sz="2200" dirty="0">
                <a:solidFill>
                  <a:srgbClr val="00B0F0"/>
                </a:solidFill>
              </a:rPr>
              <a:t>)</a:t>
            </a:r>
            <a:br>
              <a:rPr lang="en-US" sz="2200" dirty="0">
                <a:solidFill>
                  <a:srgbClr val="00B0F0"/>
                </a:solidFill>
              </a:rPr>
            </a:br>
            <a:br>
              <a:rPr lang="en-US" sz="2200" dirty="0">
                <a:solidFill>
                  <a:srgbClr val="00B0F0"/>
                </a:solidFill>
              </a:rPr>
            </a:br>
            <a:r>
              <a:rPr lang="en-US" dirty="0"/>
              <a:t>DEMO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5C7D9-58D0-4800-8D5F-90F9EC0CD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04224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800" dirty="0">
                <a:solidFill>
                  <a:srgbClr val="00B0F0"/>
                </a:solidFill>
              </a:rPr>
              <a:t>From Python source file …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chemeClr val="accent4"/>
                </a:solidFill>
              </a:rPr>
              <a:t>from</a:t>
            </a:r>
            <a:r>
              <a:rPr lang="en-US" sz="2800" dirty="0"/>
              <a:t> select_trace </a:t>
            </a:r>
            <a:r>
              <a:rPr lang="en-US" sz="2800" dirty="0">
                <a:solidFill>
                  <a:schemeClr val="accent4"/>
                </a:solidFill>
              </a:rPr>
              <a:t>import</a:t>
            </a:r>
            <a:r>
              <a:rPr lang="en-US" sz="2800" dirty="0"/>
              <a:t> SlTrace</a:t>
            </a:r>
          </a:p>
          <a:p>
            <a:pPr marL="457200" lvl="1" indent="0">
              <a:buNone/>
            </a:pPr>
            <a:r>
              <a:rPr lang="en-US" sz="2800" dirty="0"/>
              <a:t>SlTrace.lg(</a:t>
            </a:r>
            <a:r>
              <a:rPr lang="en-US" sz="2800" dirty="0">
                <a:solidFill>
                  <a:schemeClr val="accent2"/>
                </a:solidFill>
              </a:rPr>
              <a:t>"Just the minimum for logging")</a:t>
            </a:r>
          </a:p>
          <a:p>
            <a:pPr marL="457200" lvl="1" indent="0">
              <a:buNone/>
            </a:pPr>
            <a:r>
              <a:rPr lang="en-US" sz="3100" dirty="0">
                <a:solidFill>
                  <a:srgbClr val="00B0F0"/>
                </a:solidFill>
              </a:rPr>
              <a:t>From Logging File …</a:t>
            </a:r>
          </a:p>
          <a:p>
            <a:pPr marL="457200" lvl="1" indent="0">
              <a:buNone/>
            </a:pPr>
            <a:r>
              <a:rPr lang="en-US" sz="2200" dirty="0"/>
              <a:t> 20200303_115746 Creating Log File Name: …\log\logging_absolute_minimum_20200303_115746.sllog</a:t>
            </a:r>
          </a:p>
          <a:p>
            <a:pPr marL="457200" lvl="1" indent="0">
              <a:buNone/>
            </a:pPr>
            <a:r>
              <a:rPr lang="en-US" sz="2200" dirty="0"/>
              <a:t>…</a:t>
            </a:r>
          </a:p>
          <a:p>
            <a:pPr marL="457200" lvl="1" indent="0">
              <a:buNone/>
            </a:pPr>
            <a:r>
              <a:rPr lang="en-US" sz="2200" dirty="0"/>
              <a:t> 20200303_115746 Just the minimum for logging</a:t>
            </a:r>
          </a:p>
          <a:p>
            <a:pPr marL="457200" lvl="1" indent="0">
              <a:buNone/>
            </a:pP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C9788-235F-4FA3-80F9-57B7CFC85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3/25/2020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9AA5A-31AA-4ACD-AE6F-0ACF711CE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EFE2A-DC71-4119-8554-D99AD8A23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207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E475-8774-49C6-80EF-5DA0E2900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479" y="609600"/>
            <a:ext cx="9556594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SelectTrace class -  </a:t>
            </a:r>
            <a:r>
              <a:rPr lang="en-US" sz="2200" dirty="0">
                <a:solidFill>
                  <a:srgbClr val="00B0F0"/>
                </a:solidFill>
              </a:rPr>
              <a:t>(</a:t>
            </a:r>
            <a:r>
              <a:rPr lang="en-US" sz="3100" dirty="0">
                <a:solidFill>
                  <a:srgbClr val="00B0F0"/>
                </a:solidFill>
              </a:rPr>
              <a:t>GitHub raysmith619/resource_lib</a:t>
            </a:r>
            <a:r>
              <a:rPr lang="en-US" sz="2200" dirty="0">
                <a:solidFill>
                  <a:srgbClr val="00B0F0"/>
                </a:solidFill>
              </a:rPr>
              <a:t>)</a:t>
            </a:r>
            <a:br>
              <a:rPr lang="en-US" sz="2200" dirty="0">
                <a:solidFill>
                  <a:srgbClr val="00B0F0"/>
                </a:solidFill>
              </a:rPr>
            </a:br>
            <a:r>
              <a:rPr lang="en-US" dirty="0"/>
              <a:t>Output/Display - Features</a:t>
            </a:r>
            <a:br>
              <a:rPr lang="en-US" dirty="0"/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5C7D9-58D0-4800-8D5F-90F9EC0CD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/>
              <a:t>Dual output: log file + Screen (STDOUT)</a:t>
            </a:r>
          </a:p>
          <a:p>
            <a:pPr lvl="1"/>
            <a:r>
              <a:rPr lang="en-US" sz="2800" dirty="0"/>
              <a:t>Time stamped output</a:t>
            </a:r>
          </a:p>
          <a:p>
            <a:pPr lvl="2"/>
            <a:r>
              <a:rPr lang="en-US" sz="2800" dirty="0"/>
              <a:t>Timestamp is optional to Screen</a:t>
            </a:r>
          </a:p>
          <a:p>
            <a:pPr lvl="2"/>
            <a:r>
              <a:rPr lang="en-US" sz="2800" dirty="0"/>
              <a:t>Timestamp Resolution is adjustable</a:t>
            </a:r>
          </a:p>
          <a:p>
            <a:pPr lvl="1"/>
            <a:r>
              <a:rPr lang="en-US" sz="2800" dirty="0"/>
              <a:t>Selective tracing output (flag level)</a:t>
            </a:r>
          </a:p>
          <a:p>
            <a:pPr lvl="1"/>
            <a:r>
              <a:rPr lang="en-US" sz="2800" dirty="0"/>
              <a:t>Levels persist between program runs</a:t>
            </a: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C9788-235F-4FA3-80F9-57B7CFC85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3/25/2020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9AA5A-31AA-4ACD-AE6F-0ACF711CE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EFE2A-DC71-4119-8554-D99AD8A23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86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E475-8774-49C6-80EF-5DA0E2900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SelectTrace class</a:t>
            </a:r>
            <a:br>
              <a:rPr lang="en-US" dirty="0"/>
            </a:br>
            <a:r>
              <a:rPr lang="en-US" dirty="0"/>
              <a:t>Logging File Features</a:t>
            </a:r>
            <a:br>
              <a:rPr lang="en-US" dirty="0"/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5C7D9-58D0-4800-8D5F-90F9EC0CD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200" dirty="0"/>
              <a:t>Automatic Creation</a:t>
            </a:r>
          </a:p>
          <a:p>
            <a:pPr lvl="1"/>
            <a:r>
              <a:rPr lang="en-US" sz="3200" dirty="0"/>
              <a:t>Automatic log file naming</a:t>
            </a:r>
          </a:p>
          <a:p>
            <a:pPr lvl="1"/>
            <a:r>
              <a:rPr lang="en-US" sz="3200" dirty="0"/>
              <a:t>Time stamped log file name</a:t>
            </a:r>
          </a:p>
          <a:p>
            <a:pPr lvl="2"/>
            <a:r>
              <a:rPr lang="en-US" sz="2800" b="1" dirty="0"/>
              <a:t>log/</a:t>
            </a:r>
            <a:r>
              <a:rPr lang="en-US" sz="2800" i="1" dirty="0"/>
              <a:t>pgm_base_name</a:t>
            </a:r>
            <a:r>
              <a:rPr lang="en-US" sz="2800" dirty="0"/>
              <a:t>_</a:t>
            </a:r>
            <a:r>
              <a:rPr lang="en-US" sz="2800" i="1" dirty="0"/>
              <a:t>time_stamp</a:t>
            </a:r>
            <a:r>
              <a:rPr lang="en-US" sz="2800" dirty="0"/>
              <a:t>.</a:t>
            </a:r>
            <a:r>
              <a:rPr lang="en-US" sz="2800" i="1" dirty="0"/>
              <a:t>ext</a:t>
            </a:r>
            <a:r>
              <a:rPr lang="en-US" sz="2800" dirty="0"/>
              <a:t>ension</a:t>
            </a:r>
          </a:p>
          <a:p>
            <a:pPr lvl="2"/>
            <a:r>
              <a:rPr lang="en-US" sz="2800" dirty="0"/>
              <a:t> e.g. log/sudoku_20200116_170821.sllog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C9788-235F-4FA3-80F9-57B7CFC85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3/25/2020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9AA5A-31AA-4ACD-AE6F-0ACF711CE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EFE2A-DC71-4119-8554-D99AD8A23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2238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10289</TotalTime>
  <Words>1117</Words>
  <Application>Microsoft Office PowerPoint</Application>
  <PresentationFormat>Widescreen</PresentationFormat>
  <Paragraphs>209</Paragraphs>
  <Slides>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Courier New</vt:lpstr>
      <vt:lpstr>Trebuchet MS</vt:lpstr>
      <vt:lpstr>Wingdings 3</vt:lpstr>
      <vt:lpstr>Facet</vt:lpstr>
      <vt:lpstr>Logging / Tracing – A Python Example</vt:lpstr>
      <vt:lpstr>What is Logging? Tracing?</vt:lpstr>
      <vt:lpstr>Why Logging ?</vt:lpstr>
      <vt:lpstr>Why Tracing ?</vt:lpstr>
      <vt:lpstr>Problems / Drawbacks </vt:lpstr>
      <vt:lpstr>Addressing the Problems / Drawbacks </vt:lpstr>
      <vt:lpstr>SelectTrace class -  (GitHub raysmith619/resource_lib)  DEMO</vt:lpstr>
      <vt:lpstr>SelectTrace class -  (GitHub raysmith619/resource_lib) Output/Display - Features </vt:lpstr>
      <vt:lpstr>SelectTrace class Logging File Features </vt:lpstr>
      <vt:lpstr>Logging – Example  - GitHub raysmith619/resource_lib </vt:lpstr>
      <vt:lpstr>Logging – Logfile contents </vt:lpstr>
      <vt:lpstr> - Window with TraceControlWindow  selectable flag options </vt:lpstr>
      <vt:lpstr>TraceControlWindow - Window with selectable flag options </vt:lpstr>
      <vt:lpstr>TraceControlWindow - A Look Inside </vt:lpstr>
      <vt:lpstr>TraceControlWindow - trace_control_window.py  </vt:lpstr>
      <vt:lpstr>TraceControlWindow - trace_control_window.py - continued  </vt:lpstr>
      <vt:lpstr>TraceControlWindow - trace_control_window.py - continued  </vt:lpstr>
      <vt:lpstr>TraceControlWindow - trace_control_window.py - continued  </vt:lpstr>
      <vt:lpstr>TraceControlWindow - trace_control_window.py - continued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Teaching Introduction to Proramming Using Python</dc:title>
  <dc:creator>Charles Smith</dc:creator>
  <cp:lastModifiedBy>Charles Smith</cp:lastModifiedBy>
  <cp:revision>209</cp:revision>
  <dcterms:created xsi:type="dcterms:W3CDTF">2018-08-14T15:38:09Z</dcterms:created>
  <dcterms:modified xsi:type="dcterms:W3CDTF">2020-03-25T21:06:37Z</dcterms:modified>
</cp:coreProperties>
</file>