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4"/>
  </p:sldMasterIdLst>
  <p:notesMasterIdLst>
    <p:notesMasterId r:id="rId13"/>
  </p:notesMasterIdLst>
  <p:handoutMasterIdLst>
    <p:handoutMasterId r:id="rId14"/>
  </p:handoutMasterIdLst>
  <p:sldIdLst>
    <p:sldId id="320" r:id="rId5"/>
    <p:sldId id="355" r:id="rId6"/>
    <p:sldId id="350" r:id="rId7"/>
    <p:sldId id="348" r:id="rId8"/>
    <p:sldId id="359" r:id="rId9"/>
    <p:sldId id="361" r:id="rId10"/>
    <p:sldId id="360" r:id="rId11"/>
    <p:sldId id="270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F1C"/>
    <a:srgbClr val="3972FF"/>
    <a:srgbClr val="F4633A"/>
    <a:srgbClr val="840B55"/>
    <a:srgbClr val="C800A1"/>
    <a:srgbClr val="3C1053"/>
    <a:srgbClr val="5C068C"/>
    <a:srgbClr val="5C338C"/>
    <a:srgbClr val="6BB445"/>
    <a:srgbClr val="4CB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72" autoAdjust="0"/>
    <p:restoredTop sz="94301" autoAdjust="0"/>
  </p:normalViewPr>
  <p:slideViewPr>
    <p:cSldViewPr snapToGrid="0">
      <p:cViewPr varScale="1">
        <p:scale>
          <a:sx n="97" d="100"/>
          <a:sy n="97" d="100"/>
        </p:scale>
        <p:origin x="990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42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90FC7F-9957-49AC-8A07-A2538118A595}" type="doc">
      <dgm:prSet loTypeId="urn:microsoft.com/office/officeart/2005/8/layout/chevron1" loCatId="process" qsTypeId="urn:microsoft.com/office/officeart/2005/8/quickstyle/simple1" qsCatId="simple" csTypeId="urn:microsoft.com/office/officeart/2005/8/colors/accent6_2" csCatId="accent6" phldr="1"/>
      <dgm:spPr/>
    </dgm:pt>
    <dgm:pt modelId="{BD61A260-A9F0-4BEA-9964-56E94534FD3C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Days 1 to 4</a:t>
          </a:r>
          <a:endParaRPr lang="en-US" dirty="0">
            <a:solidFill>
              <a:schemeClr val="bg1"/>
            </a:solidFill>
          </a:endParaRPr>
        </a:p>
      </dgm:t>
    </dgm:pt>
    <dgm:pt modelId="{E496404B-F9E4-435D-B2B3-F578B09FBD37}" type="parTrans" cxnId="{6C0D5ACD-1BCF-4A35-90B8-C30E337E56C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EEC2B2A-A5D5-4635-A255-07AF199AE6B3}" type="sibTrans" cxnId="{6C0D5ACD-1BCF-4A35-90B8-C30E337E56C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1E37F5D-D69E-4EFA-8D37-7449ABDF4D2F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Days 5</a:t>
          </a:r>
          <a:endParaRPr lang="en-US" dirty="0">
            <a:solidFill>
              <a:schemeClr val="bg1"/>
            </a:solidFill>
          </a:endParaRPr>
        </a:p>
      </dgm:t>
    </dgm:pt>
    <dgm:pt modelId="{F252EE6A-DF19-4F43-815A-3D9CFE832676}" type="parTrans" cxnId="{7712B92A-714A-4051-B29A-CCBCE8797C2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D81974A-CCBF-4CBD-A412-398C6F4977ED}" type="sibTrans" cxnId="{7712B92A-714A-4051-B29A-CCBCE8797C2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7D5347F-5FC6-467D-9616-326586D2DE18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Udemy Learning + Hands On</a:t>
          </a:r>
          <a:endParaRPr lang="en-US" dirty="0">
            <a:solidFill>
              <a:schemeClr val="bg1"/>
            </a:solidFill>
          </a:endParaRPr>
        </a:p>
      </dgm:t>
    </dgm:pt>
    <dgm:pt modelId="{BE1F8862-305D-4FE3-B3DD-9881F0C7D149}" type="parTrans" cxnId="{472E19D7-6D46-4F28-AF17-74063A27A1C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E9DBA61-243E-46D1-928E-889DC2674617}" type="sibTrans" cxnId="{472E19D7-6D46-4F28-AF17-74063A27A1C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2E0927F-5B43-4E76-AD46-C56C8A6CAB3F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Code Challenge</a:t>
          </a:r>
          <a:endParaRPr lang="en-US" dirty="0">
            <a:solidFill>
              <a:schemeClr val="bg1"/>
            </a:solidFill>
          </a:endParaRPr>
        </a:p>
      </dgm:t>
    </dgm:pt>
    <dgm:pt modelId="{864F190D-E474-4309-B852-C6A67E9BFA1C}" type="parTrans" cxnId="{BAA5B642-450C-4F39-A6C0-E963D2C16A4C}">
      <dgm:prSet/>
      <dgm:spPr/>
      <dgm:t>
        <a:bodyPr/>
        <a:lstStyle/>
        <a:p>
          <a:endParaRPr lang="en-US"/>
        </a:p>
      </dgm:t>
    </dgm:pt>
    <dgm:pt modelId="{B4A6484E-ACA4-419B-AD6F-2B664577EDE1}" type="sibTrans" cxnId="{BAA5B642-450C-4F39-A6C0-E963D2C16A4C}">
      <dgm:prSet/>
      <dgm:spPr/>
      <dgm:t>
        <a:bodyPr/>
        <a:lstStyle/>
        <a:p>
          <a:endParaRPr lang="en-US"/>
        </a:p>
      </dgm:t>
    </dgm:pt>
    <dgm:pt modelId="{15F4CB06-383A-46B8-8035-B4ADCA130D64}" type="pres">
      <dgm:prSet presAssocID="{DD90FC7F-9957-49AC-8A07-A2538118A595}" presName="Name0" presStyleCnt="0">
        <dgm:presLayoutVars>
          <dgm:dir/>
          <dgm:animLvl val="lvl"/>
          <dgm:resizeHandles val="exact"/>
        </dgm:presLayoutVars>
      </dgm:prSet>
      <dgm:spPr/>
    </dgm:pt>
    <dgm:pt modelId="{F37141F1-9DCF-43F6-A078-5ADD978422E4}" type="pres">
      <dgm:prSet presAssocID="{BD61A260-A9F0-4BEA-9964-56E94534FD3C}" presName="composite" presStyleCnt="0"/>
      <dgm:spPr/>
    </dgm:pt>
    <dgm:pt modelId="{CA5E6070-5E5B-4B9D-A123-B44207EEEF13}" type="pres">
      <dgm:prSet presAssocID="{BD61A260-A9F0-4BEA-9964-56E94534FD3C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E73006-7E24-4897-9E38-D381BC52ABEE}" type="pres">
      <dgm:prSet presAssocID="{BD61A260-A9F0-4BEA-9964-56E94534FD3C}" presName="desTx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4A92EF-65A6-47EB-9229-9743F254B9DF}" type="pres">
      <dgm:prSet presAssocID="{9EEC2B2A-A5D5-4635-A255-07AF199AE6B3}" presName="space" presStyleCnt="0"/>
      <dgm:spPr/>
    </dgm:pt>
    <dgm:pt modelId="{6BE421F5-AD02-476E-84D1-F6C4347D45A4}" type="pres">
      <dgm:prSet presAssocID="{B1E37F5D-D69E-4EFA-8D37-7449ABDF4D2F}" presName="composite" presStyleCnt="0"/>
      <dgm:spPr/>
    </dgm:pt>
    <dgm:pt modelId="{6A4150D9-B3CD-4E6A-B4C8-0B7469E515D3}" type="pres">
      <dgm:prSet presAssocID="{B1E37F5D-D69E-4EFA-8D37-7449ABDF4D2F}" presName="parTx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DBAD5-F24F-45DC-A9AA-38F12BAB7175}" type="pres">
      <dgm:prSet presAssocID="{B1E37F5D-D69E-4EFA-8D37-7449ABDF4D2F}" presName="desTx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90F9E8-5B2F-4EDE-B243-7AACF9EA2209}" type="presOf" srcId="{37D5347F-5FC6-467D-9616-326586D2DE18}" destId="{74E73006-7E24-4897-9E38-D381BC52ABEE}" srcOrd="0" destOrd="0" presId="urn:microsoft.com/office/officeart/2005/8/layout/chevron1"/>
    <dgm:cxn modelId="{E3FC94E2-DA01-44DF-918B-89283CF0A75F}" type="presOf" srcId="{B1E37F5D-D69E-4EFA-8D37-7449ABDF4D2F}" destId="{6A4150D9-B3CD-4E6A-B4C8-0B7469E515D3}" srcOrd="0" destOrd="0" presId="urn:microsoft.com/office/officeart/2005/8/layout/chevron1"/>
    <dgm:cxn modelId="{8ABEBDC3-B8EA-478E-8390-19F888E63244}" type="presOf" srcId="{DD90FC7F-9957-49AC-8A07-A2538118A595}" destId="{15F4CB06-383A-46B8-8035-B4ADCA130D64}" srcOrd="0" destOrd="0" presId="urn:microsoft.com/office/officeart/2005/8/layout/chevron1"/>
    <dgm:cxn modelId="{7712B92A-714A-4051-B29A-CCBCE8797C21}" srcId="{DD90FC7F-9957-49AC-8A07-A2538118A595}" destId="{B1E37F5D-D69E-4EFA-8D37-7449ABDF4D2F}" srcOrd="1" destOrd="0" parTransId="{F252EE6A-DF19-4F43-815A-3D9CFE832676}" sibTransId="{3D81974A-CCBF-4CBD-A412-398C6F4977ED}"/>
    <dgm:cxn modelId="{6C0D5ACD-1BCF-4A35-90B8-C30E337E56CD}" srcId="{DD90FC7F-9957-49AC-8A07-A2538118A595}" destId="{BD61A260-A9F0-4BEA-9964-56E94534FD3C}" srcOrd="0" destOrd="0" parTransId="{E496404B-F9E4-435D-B2B3-F578B09FBD37}" sibTransId="{9EEC2B2A-A5D5-4635-A255-07AF199AE6B3}"/>
    <dgm:cxn modelId="{A81DB756-ED09-4688-872E-C8B4ADE69EC3}" type="presOf" srcId="{E2E0927F-5B43-4E76-AD46-C56C8A6CAB3F}" destId="{948DBAD5-F24F-45DC-A9AA-38F12BAB7175}" srcOrd="0" destOrd="0" presId="urn:microsoft.com/office/officeart/2005/8/layout/chevron1"/>
    <dgm:cxn modelId="{BAA5B642-450C-4F39-A6C0-E963D2C16A4C}" srcId="{B1E37F5D-D69E-4EFA-8D37-7449ABDF4D2F}" destId="{E2E0927F-5B43-4E76-AD46-C56C8A6CAB3F}" srcOrd="0" destOrd="0" parTransId="{864F190D-E474-4309-B852-C6A67E9BFA1C}" sibTransId="{B4A6484E-ACA4-419B-AD6F-2B664577EDE1}"/>
    <dgm:cxn modelId="{B6F92E5C-722B-4EDE-8FC3-C2601780A8C1}" type="presOf" srcId="{BD61A260-A9F0-4BEA-9964-56E94534FD3C}" destId="{CA5E6070-5E5B-4B9D-A123-B44207EEEF13}" srcOrd="0" destOrd="0" presId="urn:microsoft.com/office/officeart/2005/8/layout/chevron1"/>
    <dgm:cxn modelId="{472E19D7-6D46-4F28-AF17-74063A27A1C5}" srcId="{BD61A260-A9F0-4BEA-9964-56E94534FD3C}" destId="{37D5347F-5FC6-467D-9616-326586D2DE18}" srcOrd="0" destOrd="0" parTransId="{BE1F8862-305D-4FE3-B3DD-9881F0C7D149}" sibTransId="{2E9DBA61-243E-46D1-928E-889DC2674617}"/>
    <dgm:cxn modelId="{845DEE5A-8C80-4BA4-A68E-F4F142804427}" type="presParOf" srcId="{15F4CB06-383A-46B8-8035-B4ADCA130D64}" destId="{F37141F1-9DCF-43F6-A078-5ADD978422E4}" srcOrd="0" destOrd="0" presId="urn:microsoft.com/office/officeart/2005/8/layout/chevron1"/>
    <dgm:cxn modelId="{C60876CD-F40A-4724-9D97-268BA42545CA}" type="presParOf" srcId="{F37141F1-9DCF-43F6-A078-5ADD978422E4}" destId="{CA5E6070-5E5B-4B9D-A123-B44207EEEF13}" srcOrd="0" destOrd="0" presId="urn:microsoft.com/office/officeart/2005/8/layout/chevron1"/>
    <dgm:cxn modelId="{3C0FA73B-2561-4D7C-A64C-C5EA156C03EF}" type="presParOf" srcId="{F37141F1-9DCF-43F6-A078-5ADD978422E4}" destId="{74E73006-7E24-4897-9E38-D381BC52ABEE}" srcOrd="1" destOrd="0" presId="urn:microsoft.com/office/officeart/2005/8/layout/chevron1"/>
    <dgm:cxn modelId="{6E4A232E-F0AB-4636-91A4-0DC2A77C9F1B}" type="presParOf" srcId="{15F4CB06-383A-46B8-8035-B4ADCA130D64}" destId="{5E4A92EF-65A6-47EB-9229-9743F254B9DF}" srcOrd="1" destOrd="0" presId="urn:microsoft.com/office/officeart/2005/8/layout/chevron1"/>
    <dgm:cxn modelId="{65F97490-D78A-42E5-B6C0-6AB70AEBEA37}" type="presParOf" srcId="{15F4CB06-383A-46B8-8035-B4ADCA130D64}" destId="{6BE421F5-AD02-476E-84D1-F6C4347D45A4}" srcOrd="2" destOrd="0" presId="urn:microsoft.com/office/officeart/2005/8/layout/chevron1"/>
    <dgm:cxn modelId="{1A3DD34E-33E7-4E24-BB67-05549DDDA013}" type="presParOf" srcId="{6BE421F5-AD02-476E-84D1-F6C4347D45A4}" destId="{6A4150D9-B3CD-4E6A-B4C8-0B7469E515D3}" srcOrd="0" destOrd="0" presId="urn:microsoft.com/office/officeart/2005/8/layout/chevron1"/>
    <dgm:cxn modelId="{2120AD0A-08B1-4423-8305-89261F1A8B55}" type="presParOf" srcId="{6BE421F5-AD02-476E-84D1-F6C4347D45A4}" destId="{948DBAD5-F24F-45DC-A9AA-38F12BAB7175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E6070-5E5B-4B9D-A123-B44207EEEF13}">
      <dsp:nvSpPr>
        <dsp:cNvPr id="0" name=""/>
        <dsp:cNvSpPr/>
      </dsp:nvSpPr>
      <dsp:spPr>
        <a:xfrm>
          <a:off x="2518" y="32135"/>
          <a:ext cx="2677231" cy="81000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/>
              </a:solidFill>
            </a:rPr>
            <a:t>Days 1 to 4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07518" y="32135"/>
        <a:ext cx="1867231" cy="810000"/>
      </dsp:txXfrm>
    </dsp:sp>
    <dsp:sp modelId="{74E73006-7E24-4897-9E38-D381BC52ABEE}">
      <dsp:nvSpPr>
        <dsp:cNvPr id="0" name=""/>
        <dsp:cNvSpPr/>
      </dsp:nvSpPr>
      <dsp:spPr>
        <a:xfrm>
          <a:off x="2518" y="943385"/>
          <a:ext cx="2141785" cy="39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bg1"/>
              </a:solidFill>
            </a:rPr>
            <a:t>Udemy Learning + Hands On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2518" y="943385"/>
        <a:ext cx="2141785" cy="396562"/>
      </dsp:txXfrm>
    </dsp:sp>
    <dsp:sp modelId="{6A4150D9-B3CD-4E6A-B4C8-0B7469E515D3}">
      <dsp:nvSpPr>
        <dsp:cNvPr id="0" name=""/>
        <dsp:cNvSpPr/>
      </dsp:nvSpPr>
      <dsp:spPr>
        <a:xfrm>
          <a:off x="2463750" y="32135"/>
          <a:ext cx="2677231" cy="81000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solidFill>
                <a:schemeClr val="bg1"/>
              </a:solidFill>
            </a:rPr>
            <a:t>Days 5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2868750" y="32135"/>
        <a:ext cx="1867231" cy="810000"/>
      </dsp:txXfrm>
    </dsp:sp>
    <dsp:sp modelId="{948DBAD5-F24F-45DC-A9AA-38F12BAB7175}">
      <dsp:nvSpPr>
        <dsp:cNvPr id="0" name=""/>
        <dsp:cNvSpPr/>
      </dsp:nvSpPr>
      <dsp:spPr>
        <a:xfrm>
          <a:off x="2463750" y="943385"/>
          <a:ext cx="2141785" cy="39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chemeClr val="bg1"/>
              </a:solidFill>
            </a:rPr>
            <a:t>Code Challenge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2463750" y="943385"/>
        <a:ext cx="2141785" cy="396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 panose="020F0502020204030204" pitchFamily="34" charset="0"/>
              <a:buChar char="-"/>
            </a:pP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 smtClean="0">
                <a:solidFill>
                  <a:schemeClr val="tx2"/>
                </a:solidFill>
              </a:rPr>
              <a:t>- Early Engagement on E-box was designed as a pure self-engagement platform for pre-hires.</a:t>
            </a:r>
          </a:p>
          <a:p>
            <a:r>
              <a:rPr lang="en-US" sz="1000" dirty="0" smtClean="0">
                <a:solidFill>
                  <a:schemeClr val="tx2"/>
                </a:solidFill>
              </a:rPr>
              <a:t>- The content</a:t>
            </a:r>
            <a:r>
              <a:rPr lang="en-US" sz="1000" baseline="0" dirty="0" smtClean="0">
                <a:solidFill>
                  <a:schemeClr val="tx2"/>
                </a:solidFill>
              </a:rPr>
              <a:t> is dated, clunky and needs to be modularized further</a:t>
            </a:r>
          </a:p>
          <a:p>
            <a:pPr marL="171450" indent="-171450">
              <a:buFontTx/>
              <a:buChar char="-"/>
            </a:pPr>
            <a:r>
              <a:rPr lang="en-US" sz="1000" baseline="0" dirty="0" smtClean="0">
                <a:solidFill>
                  <a:schemeClr val="tx2"/>
                </a:solidFill>
              </a:rPr>
              <a:t>There are scalability issues with new campaign launches and coding challenges with user complaining of platform unavailability, issues with completions, incorrect status etc. This adversely impacts adoption amongst pre-hire population</a:t>
            </a:r>
          </a:p>
          <a:p>
            <a:pPr marL="171450" indent="-171450">
              <a:buFontTx/>
              <a:buChar char="-"/>
            </a:pPr>
            <a:r>
              <a:rPr lang="en-US" sz="1000" baseline="0" dirty="0" smtClean="0">
                <a:solidFill>
                  <a:schemeClr val="tx2"/>
                </a:solidFill>
              </a:rPr>
              <a:t>Helpdesk support is not prompt with users waiting for resolution of tickets, inconsistent resolutions etc.</a:t>
            </a:r>
          </a:p>
          <a:p>
            <a:pPr marL="171450" indent="-171450">
              <a:buFontTx/>
              <a:buChar char="-"/>
            </a:pPr>
            <a:r>
              <a:rPr lang="en-US" sz="1000" baseline="0" dirty="0" smtClean="0">
                <a:solidFill>
                  <a:schemeClr val="tx2"/>
                </a:solidFill>
              </a:rPr>
              <a:t>Overall user experience needs improvement, along with platform issues and support issues causes negative experience</a:t>
            </a:r>
          </a:p>
          <a:p>
            <a:pPr marL="171450" indent="-171450">
              <a:buFontTx/>
              <a:buChar char="-"/>
            </a:pPr>
            <a:r>
              <a:rPr lang="en-US" sz="1000" baseline="0" dirty="0" smtClean="0">
                <a:solidFill>
                  <a:schemeClr val="tx2"/>
                </a:solidFill>
              </a:rPr>
              <a:t>Intensive virtual and in-campus campaign by Academy helped in moving the needle to some extent</a:t>
            </a:r>
          </a:p>
          <a:p>
            <a:pPr marL="171450" indent="-171450">
              <a:buFontTx/>
              <a:buChar char="-"/>
            </a:pPr>
            <a:r>
              <a:rPr lang="en-US" sz="1000" baseline="0" dirty="0" smtClean="0">
                <a:solidFill>
                  <a:schemeClr val="tx2"/>
                </a:solidFill>
              </a:rPr>
              <a:t>On the plus side, the hands-on experience is strong in E-Box with auto evaluated case-studies and Skill based assessment support.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27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sz="1000" dirty="0" smtClean="0">
                <a:solidFill>
                  <a:schemeClr val="bg1"/>
                </a:solidFill>
              </a:rPr>
              <a:t>Adopt mobile-enabled world class content,</a:t>
            </a:r>
            <a:r>
              <a:rPr lang="en-US" sz="1000" baseline="0" dirty="0" smtClean="0">
                <a:solidFill>
                  <a:schemeClr val="bg1"/>
                </a:solidFill>
              </a:rPr>
              <a:t> enrich learning experience while not compromising on the strong Hands-on experience.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sz="1000" dirty="0" smtClean="0">
                <a:solidFill>
                  <a:schemeClr val="bg1"/>
                </a:solidFill>
              </a:rPr>
              <a:t>Improve engagement through blended approach – rich content, supported by</a:t>
            </a:r>
            <a:r>
              <a:rPr lang="en-US" sz="1000" baseline="0" dirty="0" smtClean="0">
                <a:solidFill>
                  <a:schemeClr val="bg1"/>
                </a:solidFill>
              </a:rPr>
              <a:t> comprehensive Hands-on experience, virtual support through SME’s and faculty, on-demand Mentoring etc.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sz="1000" dirty="0" smtClean="0">
                <a:solidFill>
                  <a:schemeClr val="bg1"/>
                </a:solidFill>
              </a:rPr>
              <a:t>Maintain the robustness in the Hands-on approach to complement the rich</a:t>
            </a:r>
            <a:r>
              <a:rPr lang="en-US" sz="1000" baseline="0" dirty="0" smtClean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content experience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Resolve issues in</a:t>
            </a:r>
            <a:r>
              <a:rPr lang="en-US" sz="1000" baseline="0" dirty="0" smtClean="0">
                <a:solidFill>
                  <a:schemeClr val="bg1"/>
                </a:solidFill>
              </a:rPr>
              <a:t> scaling with new and ad-hoc initiatives like coding challenges, Hackathons and also provide a robust integrated Helpdesk mechanism to handle issues with minimal delays.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sz="1000" dirty="0" smtClean="0">
                <a:solidFill>
                  <a:schemeClr val="bg1"/>
                </a:solidFill>
              </a:rPr>
              <a:t>Focus on the adoption, engagement and retention for pre-joiners and Gen C using the</a:t>
            </a:r>
            <a:r>
              <a:rPr lang="en-US" sz="1000" baseline="0" dirty="0" smtClean="0">
                <a:solidFill>
                  <a:schemeClr val="bg1"/>
                </a:solidFill>
              </a:rPr>
              <a:t> robust features and services offered on the new platform, in conjunction with the new Internship and Continuous Self-development model being piloted this cycle.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71450" indent="-171450">
              <a:buFont typeface="Calibri" panose="020F0502020204030204" pitchFamily="34" charset="0"/>
              <a:buChar char="-"/>
            </a:pP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2D6E04-3A2F-4B48-A297-666578EDF1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80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sz="1000" dirty="0" smtClean="0">
                <a:solidFill>
                  <a:schemeClr val="bg1"/>
                </a:solidFill>
              </a:rPr>
              <a:t>Adopt mobile-enabled world class content,</a:t>
            </a:r>
            <a:r>
              <a:rPr lang="en-US" sz="1000" baseline="0" dirty="0" smtClean="0">
                <a:solidFill>
                  <a:schemeClr val="bg1"/>
                </a:solidFill>
              </a:rPr>
              <a:t> enrich learning experience while not compromising on the strong Hands-on experience.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sz="1000" dirty="0" smtClean="0">
                <a:solidFill>
                  <a:schemeClr val="bg1"/>
                </a:solidFill>
              </a:rPr>
              <a:t>Improve engagement through blended approach – rich content, supported by</a:t>
            </a:r>
            <a:r>
              <a:rPr lang="en-US" sz="1000" baseline="0" dirty="0" smtClean="0">
                <a:solidFill>
                  <a:schemeClr val="bg1"/>
                </a:solidFill>
              </a:rPr>
              <a:t> comprehensive Hands-on experience, virtual support through SME’s and faculty, on-demand Mentoring etc.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sz="1000" dirty="0" smtClean="0">
                <a:solidFill>
                  <a:schemeClr val="bg1"/>
                </a:solidFill>
              </a:rPr>
              <a:t>Maintain the robustness in the Hands-on approach to complement the rich</a:t>
            </a:r>
            <a:r>
              <a:rPr lang="en-US" sz="1000" baseline="0" dirty="0" smtClean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content experience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Resolve issues in</a:t>
            </a:r>
            <a:r>
              <a:rPr lang="en-US" sz="1000" baseline="0" dirty="0" smtClean="0">
                <a:solidFill>
                  <a:schemeClr val="bg1"/>
                </a:solidFill>
              </a:rPr>
              <a:t> scaling with new and ad-hoc initiatives like coding challenges, Hackathons and also provide a robust integrated Helpdesk mechanism to handle issues with minimal delays.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sz="1000" dirty="0" smtClean="0">
                <a:solidFill>
                  <a:schemeClr val="bg1"/>
                </a:solidFill>
              </a:rPr>
              <a:t>Focus on the adoption, engagement and retention for pre-joiners and Gen C using the</a:t>
            </a:r>
            <a:r>
              <a:rPr lang="en-US" sz="1000" baseline="0" dirty="0" smtClean="0">
                <a:solidFill>
                  <a:schemeClr val="bg1"/>
                </a:solidFill>
              </a:rPr>
              <a:t> robust features and services offered on the new platform, in conjunction with the new Internship and Continuous Self-development model being piloted this cycle.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71450" indent="-171450">
              <a:buFont typeface="Calibri" panose="020F0502020204030204" pitchFamily="34" charset="0"/>
              <a:buChar char="-"/>
            </a:pP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2D6E04-3A2F-4B48-A297-666578EDF1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994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sz="1000" dirty="0" smtClean="0">
                <a:solidFill>
                  <a:schemeClr val="bg1"/>
                </a:solidFill>
              </a:rPr>
              <a:t>Adopt mobile-enabled world class content,</a:t>
            </a:r>
            <a:r>
              <a:rPr lang="en-US" sz="1000" baseline="0" dirty="0" smtClean="0">
                <a:solidFill>
                  <a:schemeClr val="bg1"/>
                </a:solidFill>
              </a:rPr>
              <a:t> enrich learning experience while not compromising on the strong Hands-on experience.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sz="1000" dirty="0" smtClean="0">
                <a:solidFill>
                  <a:schemeClr val="bg1"/>
                </a:solidFill>
              </a:rPr>
              <a:t>Improve engagement through blended approach – rich content, supported by</a:t>
            </a:r>
            <a:r>
              <a:rPr lang="en-US" sz="1000" baseline="0" dirty="0" smtClean="0">
                <a:solidFill>
                  <a:schemeClr val="bg1"/>
                </a:solidFill>
              </a:rPr>
              <a:t> comprehensive Hands-on experience, virtual support through SME’s and faculty, on-demand Mentoring etc.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sz="1000" dirty="0" smtClean="0">
                <a:solidFill>
                  <a:schemeClr val="bg1"/>
                </a:solidFill>
              </a:rPr>
              <a:t>Maintain the robustness in the Hands-on approach to complement the rich</a:t>
            </a:r>
            <a:r>
              <a:rPr lang="en-US" sz="1000" baseline="0" dirty="0" smtClean="0">
                <a:solidFill>
                  <a:schemeClr val="bg1"/>
                </a:solidFill>
              </a:rPr>
              <a:t> </a:t>
            </a:r>
            <a:r>
              <a:rPr lang="en-US" sz="1000" dirty="0" smtClean="0">
                <a:solidFill>
                  <a:schemeClr val="bg1"/>
                </a:solidFill>
              </a:rPr>
              <a:t>content experience</a:t>
            </a:r>
          </a:p>
          <a:p>
            <a:pPr marL="171450" marR="0" lvl="0" indent="-1714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-"/>
              <a:tabLst/>
              <a:defRPr/>
            </a:pPr>
            <a:r>
              <a:rPr lang="en-US" sz="1000" dirty="0" smtClean="0">
                <a:solidFill>
                  <a:schemeClr val="bg1"/>
                </a:solidFill>
              </a:rPr>
              <a:t>Resolve issues in</a:t>
            </a:r>
            <a:r>
              <a:rPr lang="en-US" sz="1000" baseline="0" dirty="0" smtClean="0">
                <a:solidFill>
                  <a:schemeClr val="bg1"/>
                </a:solidFill>
              </a:rPr>
              <a:t> scaling with new and ad-hoc initiatives like coding challenges, Hackathons and also provide a robust integrated Helpdesk mechanism to handle issues with minimal delays.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buFont typeface="Calibri" panose="020F0502020204030204" pitchFamily="34" charset="0"/>
              <a:buChar char="-"/>
            </a:pPr>
            <a:r>
              <a:rPr lang="en-US" sz="1000" dirty="0" smtClean="0">
                <a:solidFill>
                  <a:schemeClr val="bg1"/>
                </a:solidFill>
              </a:rPr>
              <a:t>Focus on the adoption, engagement and retention for pre-joiners and Gen C using the</a:t>
            </a:r>
            <a:r>
              <a:rPr lang="en-US" sz="1000" baseline="0" dirty="0" smtClean="0">
                <a:solidFill>
                  <a:schemeClr val="bg1"/>
                </a:solidFill>
              </a:rPr>
              <a:t> robust features and services offered on the new platform, in conjunction with the new Internship and Continuous Self-development model being piloted this cycle.</a:t>
            </a:r>
            <a:endParaRPr lang="en-US" sz="1000" dirty="0" smtClean="0">
              <a:solidFill>
                <a:schemeClr val="bg1"/>
              </a:solidFill>
            </a:endParaRPr>
          </a:p>
          <a:p>
            <a:pPr marL="171450" indent="-171450">
              <a:buFont typeface="Calibri" panose="020F0502020204030204" pitchFamily="34" charset="0"/>
              <a:buChar char="-"/>
            </a:pP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2D6E04-3A2F-4B48-A297-666578EDF1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37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57201" y="504803"/>
            <a:ext cx="4469952" cy="5068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5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4" y="4773168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4" y="4773168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02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4" y="4773168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6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4" y="4773168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66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4" y="4773168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99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4" y="4773168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2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4" y="4773168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21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4" y="4773168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0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4" y="4773168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22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4" y="4773168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4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4805"/>
            <a:ext cx="4298370" cy="48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18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4" y="4773168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4" y="4773168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02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4" y="4773168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231775" indent="-231775">
              <a:buNone/>
              <a:defRPr sz="4400">
                <a:solidFill>
                  <a:schemeClr val="bg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4" y="4773168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36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4" y="4773168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453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4" y="4773168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37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4" y="4773168"/>
            <a:ext cx="1909131" cy="21648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4" y="4773168"/>
            <a:ext cx="1909131" cy="216487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4" y="4773168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9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4" y="4773168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4805"/>
            <a:ext cx="4298370" cy="48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23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4" y="4773168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473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4" y="4773168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749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850057" y="504804"/>
            <a:ext cx="3869455" cy="43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5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, 2-Column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E99A-11B3-4572-AF49-8C29B9699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3844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0DFAA-C481-4FB6-91AE-F3350B8D7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0872"/>
            <a:ext cx="4114800" cy="576072"/>
          </a:xfrm>
        </p:spPr>
        <p:txBody>
          <a:bodyPr vert="horz" lIns="0" tIns="0" rIns="0" bIns="0" rtlCol="0" anchor="b">
            <a:normAutofit/>
          </a:bodyPr>
          <a:lstStyle>
            <a:lvl1pPr>
              <a:defRPr lang="en-US" b="1" dirty="0">
                <a:solidFill>
                  <a:schemeClr val="tx1"/>
                </a:solidFill>
              </a:defRPr>
            </a:lvl1pPr>
            <a:lvl2pPr marL="0" indent="0">
              <a:buNone/>
              <a:defRPr b="1">
                <a:solidFill>
                  <a:schemeClr val="tx1"/>
                </a:solidFill>
              </a:defRPr>
            </a:lvl2pPr>
            <a:lvl3pPr marL="0" indent="0">
              <a:buNone/>
              <a:defRPr sz="1800" b="1">
                <a:solidFill>
                  <a:schemeClr val="tx1"/>
                </a:solidFill>
              </a:defRPr>
            </a:lvl3pPr>
            <a:lvl4pPr marL="0" indent="0">
              <a:buNone/>
              <a:defRPr sz="1800" b="1">
                <a:solidFill>
                  <a:schemeClr val="tx1"/>
                </a:solidFill>
              </a:defRPr>
            </a:lvl4pPr>
            <a:lvl5pPr marL="0" indent="0">
              <a:buNone/>
              <a:defRPr sz="1800" b="1">
                <a:solidFill>
                  <a:schemeClr val="tx1"/>
                </a:solidFill>
              </a:defRPr>
            </a:lvl5pPr>
            <a:lvl6pPr marL="0" indent="0">
              <a:buNone/>
              <a:defRPr sz="1800" b="1">
                <a:solidFill>
                  <a:schemeClr val="tx1"/>
                </a:solidFill>
              </a:defRPr>
            </a:lvl6pPr>
            <a:lvl7pPr marL="0" indent="0">
              <a:buNone/>
              <a:defRPr sz="1800" b="1">
                <a:solidFill>
                  <a:schemeClr val="tx1"/>
                </a:solidFill>
              </a:defRPr>
            </a:lvl7pPr>
            <a:lvl8pPr marL="0" indent="0">
              <a:buNone/>
              <a:defRPr sz="1800" b="1">
                <a:solidFill>
                  <a:schemeClr val="tx1"/>
                </a:solidFill>
              </a:defRPr>
            </a:lvl8pPr>
            <a:lvl9pPr marL="0" indent="0">
              <a:buNone/>
              <a:defRPr sz="18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E8CC1-FF60-4957-A42D-8194CAF7C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878807"/>
            <a:ext cx="4114800" cy="2702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A43C1-9284-49FF-9858-097A5A251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9274" y="1260872"/>
            <a:ext cx="4119821" cy="57607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800" b="1">
                <a:solidFill>
                  <a:schemeClr val="tx1"/>
                </a:solidFill>
              </a:defRPr>
            </a:lvl2pPr>
            <a:lvl3pPr marL="0" indent="0">
              <a:buNone/>
              <a:defRPr sz="1800" b="1">
                <a:solidFill>
                  <a:schemeClr val="tx1"/>
                </a:solidFill>
              </a:defRPr>
            </a:lvl3pPr>
            <a:lvl4pPr marL="0" indent="0">
              <a:buNone/>
              <a:defRPr sz="1800" b="1">
                <a:solidFill>
                  <a:schemeClr val="tx1"/>
                </a:solidFill>
              </a:defRPr>
            </a:lvl4pPr>
            <a:lvl5pPr marL="0" indent="0">
              <a:buNone/>
              <a:defRPr sz="1800" b="1">
                <a:solidFill>
                  <a:schemeClr val="tx1"/>
                </a:solidFill>
              </a:defRPr>
            </a:lvl5pPr>
            <a:lvl6pPr marL="0" indent="0">
              <a:buNone/>
              <a:defRPr sz="1800" b="1">
                <a:solidFill>
                  <a:schemeClr val="tx1"/>
                </a:solidFill>
              </a:defRPr>
            </a:lvl6pPr>
            <a:lvl7pPr marL="0" indent="0">
              <a:buNone/>
              <a:defRPr sz="1800" b="1">
                <a:solidFill>
                  <a:schemeClr val="tx1"/>
                </a:solidFill>
              </a:defRPr>
            </a:lvl7pPr>
            <a:lvl8pPr marL="0" indent="0">
              <a:buNone/>
              <a:defRPr sz="1800" b="1">
                <a:solidFill>
                  <a:schemeClr val="tx1"/>
                </a:solidFill>
              </a:defRPr>
            </a:lvl8pPr>
            <a:lvl9pPr marL="0" indent="0">
              <a:buNone/>
              <a:defRPr sz="18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7AD90-39E3-4265-8B8B-59CFE81D1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9274" y="1878807"/>
            <a:ext cx="4119821" cy="2702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25C4DC-ABAE-46A6-80EC-5588913F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F498-B915-4429-BCF5-3216478A3E91}" type="datetime1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BC3ACD-E960-4B1D-8ED2-EA1A736F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8F024-F689-477A-A36F-B7F3F467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862-47CF-4764-A7FE-F6E4702566F0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2FACED-1B7D-4C4A-9BF0-C7901963B1FA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4" y="4773168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6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1024" y="1261872"/>
            <a:ext cx="5141976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457200" lvl="1" indent="-457200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1000" y="1261871"/>
            <a:ext cx="2757488" cy="3319272"/>
          </a:xfrm>
          <a:noFill/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4" y="4773168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6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4" y="4773168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1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4" y="4773168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1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4" y="4773168"/>
            <a:ext cx="1909131" cy="21648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141F-1075-416F-B85B-2A67B4DBA6BF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4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4" y="4773168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2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854944" y="4773168"/>
            <a:ext cx="1909131" cy="21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5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2/12/2020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0" r:id="rId2"/>
    <p:sldLayoutId id="2147483813" r:id="rId3"/>
    <p:sldLayoutId id="2147483724" r:id="rId4"/>
    <p:sldLayoutId id="2147483725" r:id="rId5"/>
    <p:sldLayoutId id="2147483709" r:id="rId6"/>
    <p:sldLayoutId id="2147483711" r:id="rId7"/>
    <p:sldLayoutId id="2147483726" r:id="rId8"/>
    <p:sldLayoutId id="2147483793" r:id="rId9"/>
    <p:sldLayoutId id="2147483794" r:id="rId10"/>
    <p:sldLayoutId id="2147483720" r:id="rId11"/>
    <p:sldLayoutId id="2147483783" r:id="rId12"/>
    <p:sldLayoutId id="2147483784" r:id="rId13"/>
    <p:sldLayoutId id="2147483727" r:id="rId14"/>
    <p:sldLayoutId id="2147483776" r:id="rId15"/>
    <p:sldLayoutId id="2147483806" r:id="rId16"/>
    <p:sldLayoutId id="2147483807" r:id="rId17"/>
    <p:sldLayoutId id="2147483781" r:id="rId18"/>
    <p:sldLayoutId id="2147483808" r:id="rId19"/>
    <p:sldLayoutId id="2147483809" r:id="rId20"/>
    <p:sldLayoutId id="2147483797" r:id="rId21"/>
    <p:sldLayoutId id="2147483798" r:id="rId22"/>
    <p:sldLayoutId id="2147483799" r:id="rId23"/>
    <p:sldLayoutId id="2147483700" r:id="rId24"/>
    <p:sldLayoutId id="2147483663" r:id="rId25"/>
    <p:sldLayoutId id="2147483683" r:id="rId26"/>
    <p:sldLayoutId id="2147483682" r:id="rId27"/>
    <p:sldLayoutId id="2147483664" r:id="rId28"/>
    <p:sldLayoutId id="2147483670" r:id="rId29"/>
    <p:sldLayoutId id="2147483733" r:id="rId30"/>
    <p:sldLayoutId id="2147483782" r:id="rId31"/>
    <p:sldLayoutId id="2147483672" r:id="rId32"/>
    <p:sldLayoutId id="2147483814" r:id="rId3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189BA5-003D-4606-9AE8-D61C2BE80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351898"/>
            <a:ext cx="8468139" cy="1495794"/>
          </a:xfrm>
        </p:spPr>
        <p:txBody>
          <a:bodyPr/>
          <a:lstStyle/>
          <a:p>
            <a:r>
              <a:rPr lang="en-US" sz="3600" dirty="0"/>
              <a:t>Facilitator </a:t>
            </a:r>
            <a:r>
              <a:rPr lang="en-US" sz="3600" dirty="0" smtClean="0"/>
              <a:t>Guide</a:t>
            </a:r>
            <a:br>
              <a:rPr lang="en-US" sz="3600" dirty="0" smtClean="0"/>
            </a:br>
            <a:r>
              <a:rPr lang="en-US" sz="3600" dirty="0" smtClean="0"/>
              <a:t>Flipped Classroom &amp; </a:t>
            </a:r>
            <a:br>
              <a:rPr lang="en-US" sz="3600" dirty="0" smtClean="0"/>
            </a:br>
            <a:r>
              <a:rPr lang="en-US" sz="3600" dirty="0" smtClean="0"/>
              <a:t>Mentored Flipped Classroom</a:t>
            </a:r>
            <a:endParaRPr lang="en-US" sz="3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8E681E-70DD-4C00-A974-87A79BF8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</p:spTree>
    <p:extLst>
      <p:ext uri="{BB962C8B-B14F-4D97-AF65-F5344CB8AC3E}">
        <p14:creationId xmlns:p14="http://schemas.microsoft.com/office/powerpoint/2010/main" val="216099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Flipped Classroom – Introduction </a:t>
            </a:r>
            <a:endParaRPr lang="en-US" dirty="0"/>
          </a:p>
        </p:txBody>
      </p:sp>
      <p:sp>
        <p:nvSpPr>
          <p:cNvPr id="4" name="TextBox 2"/>
          <p:cNvSpPr txBox="1"/>
          <p:nvPr/>
        </p:nvSpPr>
        <p:spPr>
          <a:xfrm>
            <a:off x="384048" y="779318"/>
            <a:ext cx="8281970" cy="600076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1" latinLnBrk="0" hangingPunct="1"/>
            <a:r>
              <a:rPr lang="en-US" sz="11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Flipped Classroom is a pedagogical model that involves reversing the order of traditional education, moving the lecture part of the </a:t>
            </a:r>
            <a:r>
              <a:rPr lang="en-US" sz="11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lesson, to happen without the trainer presence.. </a:t>
            </a:r>
            <a:r>
              <a:rPr lang="en-US" sz="11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This will also team up</a:t>
            </a:r>
            <a:r>
              <a:rPr lang="en-US" sz="11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the</a:t>
            </a:r>
            <a:r>
              <a:rPr lang="en-US" sz="11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students and engage them in group learning or pair programming mode to accomplish the</a:t>
            </a:r>
            <a:r>
              <a:rPr lang="en-US" sz="110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goal.</a:t>
            </a:r>
            <a:endParaRPr 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048" y="1462521"/>
            <a:ext cx="8281970" cy="600076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eaLnBrk="1" latinLnBrk="0" hangingPunct="1"/>
            <a:r>
              <a:rPr lang="en-US" sz="11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This brings in </a:t>
            </a:r>
            <a:r>
              <a:rPr lang="en-US" sz="11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more guided hands-on time, with lots of collaboration and attempt to solve practical case study examples with the knowledge gained </a:t>
            </a:r>
            <a:r>
              <a:rPr lang="en-US" sz="11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by self-learning.</a:t>
            </a:r>
            <a:endParaRPr lang="en-US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30650" y="2476053"/>
            <a:ext cx="188475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</a:rPr>
              <a:t>Note: </a:t>
            </a:r>
            <a:r>
              <a:rPr lang="en-US" sz="1100" dirty="0" smtClean="0">
                <a:solidFill>
                  <a:schemeClr val="bg1"/>
                </a:solidFill>
              </a:rPr>
              <a:t>Students </a:t>
            </a:r>
            <a:r>
              <a:rPr lang="en-US" sz="1100" dirty="0">
                <a:solidFill>
                  <a:schemeClr val="bg1"/>
                </a:solidFill>
              </a:rPr>
              <a:t>are provided with Student Handbook which elaborates the learning path in detail, with self-learning Udemy links and Hands-on to practice, in a daily routine.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71551" y="2265221"/>
            <a:ext cx="6078682" cy="2231538"/>
            <a:chOff x="829069" y="973943"/>
            <a:chExt cx="6963281" cy="3171213"/>
          </a:xfrm>
        </p:grpSpPr>
        <p:sp>
          <p:nvSpPr>
            <p:cNvPr id="26" name="Freeform 25"/>
            <p:cNvSpPr/>
            <p:nvPr/>
          </p:nvSpPr>
          <p:spPr>
            <a:xfrm>
              <a:off x="829069" y="1455820"/>
              <a:ext cx="2561619" cy="1170392"/>
            </a:xfrm>
            <a:custGeom>
              <a:avLst/>
              <a:gdLst>
                <a:gd name="connsiteX0" fmla="*/ 1613535 w 3227070"/>
                <a:gd name="connsiteY0" fmla="*/ 0 h 1646192"/>
                <a:gd name="connsiteX1" fmla="*/ 3227070 w 3227070"/>
                <a:gd name="connsiteY1" fmla="*/ 1613535 h 1646192"/>
                <a:gd name="connsiteX2" fmla="*/ 3225421 w 3227070"/>
                <a:gd name="connsiteY2" fmla="*/ 1646192 h 1646192"/>
                <a:gd name="connsiteX3" fmla="*/ 1649 w 3227070"/>
                <a:gd name="connsiteY3" fmla="*/ 1646192 h 1646192"/>
                <a:gd name="connsiteX4" fmla="*/ 0 w 3227070"/>
                <a:gd name="connsiteY4" fmla="*/ 1613535 h 1646192"/>
                <a:gd name="connsiteX5" fmla="*/ 1613535 w 3227070"/>
                <a:gd name="connsiteY5" fmla="*/ 0 h 16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7070" h="1646192">
                  <a:moveTo>
                    <a:pt x="1613535" y="0"/>
                  </a:moveTo>
                  <a:cubicBezTo>
                    <a:pt x="2504666" y="0"/>
                    <a:pt x="3227070" y="722404"/>
                    <a:pt x="3227070" y="1613535"/>
                  </a:cubicBezTo>
                  <a:lnTo>
                    <a:pt x="3225421" y="1646192"/>
                  </a:lnTo>
                  <a:lnTo>
                    <a:pt x="1649" y="1646192"/>
                  </a:lnTo>
                  <a:lnTo>
                    <a:pt x="0" y="1613535"/>
                  </a:lnTo>
                  <a:cubicBezTo>
                    <a:pt x="0" y="722404"/>
                    <a:pt x="722404" y="0"/>
                    <a:pt x="1613535" y="0"/>
                  </a:cubicBezTo>
                  <a:close/>
                </a:path>
              </a:pathLst>
            </a:custGeom>
            <a:gradFill>
              <a:gsLst>
                <a:gs pos="17000">
                  <a:schemeClr val="accent1"/>
                </a:gs>
                <a:gs pos="86000">
                  <a:srgbClr val="BB3E96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 flipV="1">
              <a:off x="2831304" y="2600318"/>
              <a:ext cx="2561619" cy="1170392"/>
            </a:xfrm>
            <a:custGeom>
              <a:avLst/>
              <a:gdLst>
                <a:gd name="connsiteX0" fmla="*/ 1613535 w 3227070"/>
                <a:gd name="connsiteY0" fmla="*/ 0 h 1646192"/>
                <a:gd name="connsiteX1" fmla="*/ 3227070 w 3227070"/>
                <a:gd name="connsiteY1" fmla="*/ 1613535 h 1646192"/>
                <a:gd name="connsiteX2" fmla="*/ 3225421 w 3227070"/>
                <a:gd name="connsiteY2" fmla="*/ 1646192 h 1646192"/>
                <a:gd name="connsiteX3" fmla="*/ 1649 w 3227070"/>
                <a:gd name="connsiteY3" fmla="*/ 1646192 h 1646192"/>
                <a:gd name="connsiteX4" fmla="*/ 0 w 3227070"/>
                <a:gd name="connsiteY4" fmla="*/ 1613535 h 1646192"/>
                <a:gd name="connsiteX5" fmla="*/ 1613535 w 3227070"/>
                <a:gd name="connsiteY5" fmla="*/ 0 h 16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7070" h="1646192">
                  <a:moveTo>
                    <a:pt x="1613535" y="0"/>
                  </a:moveTo>
                  <a:cubicBezTo>
                    <a:pt x="2504666" y="0"/>
                    <a:pt x="3227070" y="722404"/>
                    <a:pt x="3227070" y="1613535"/>
                  </a:cubicBezTo>
                  <a:lnTo>
                    <a:pt x="3225421" y="1646192"/>
                  </a:lnTo>
                  <a:lnTo>
                    <a:pt x="1649" y="1646192"/>
                  </a:lnTo>
                  <a:lnTo>
                    <a:pt x="0" y="1613535"/>
                  </a:lnTo>
                  <a:cubicBezTo>
                    <a:pt x="0" y="722404"/>
                    <a:pt x="722404" y="0"/>
                    <a:pt x="1613535" y="0"/>
                  </a:cubicBezTo>
                  <a:close/>
                </a:path>
              </a:pathLst>
            </a:custGeom>
            <a:gradFill flip="none" rotWithShape="1">
              <a:gsLst>
                <a:gs pos="31000">
                  <a:srgbClr val="BB3E96"/>
                </a:gs>
                <a:gs pos="84000">
                  <a:srgbClr val="F5874D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4892745" y="1455820"/>
              <a:ext cx="2561619" cy="1170392"/>
            </a:xfrm>
            <a:custGeom>
              <a:avLst/>
              <a:gdLst>
                <a:gd name="connsiteX0" fmla="*/ 1613535 w 3227070"/>
                <a:gd name="connsiteY0" fmla="*/ 0 h 1646192"/>
                <a:gd name="connsiteX1" fmla="*/ 3227070 w 3227070"/>
                <a:gd name="connsiteY1" fmla="*/ 1613535 h 1646192"/>
                <a:gd name="connsiteX2" fmla="*/ 3225421 w 3227070"/>
                <a:gd name="connsiteY2" fmla="*/ 1646192 h 1646192"/>
                <a:gd name="connsiteX3" fmla="*/ 1649 w 3227070"/>
                <a:gd name="connsiteY3" fmla="*/ 1646192 h 1646192"/>
                <a:gd name="connsiteX4" fmla="*/ 0 w 3227070"/>
                <a:gd name="connsiteY4" fmla="*/ 1613535 h 1646192"/>
                <a:gd name="connsiteX5" fmla="*/ 1613535 w 3227070"/>
                <a:gd name="connsiteY5" fmla="*/ 0 h 16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27070" h="1646192">
                  <a:moveTo>
                    <a:pt x="1613535" y="0"/>
                  </a:moveTo>
                  <a:cubicBezTo>
                    <a:pt x="2504666" y="0"/>
                    <a:pt x="3227070" y="722404"/>
                    <a:pt x="3227070" y="1613535"/>
                  </a:cubicBezTo>
                  <a:lnTo>
                    <a:pt x="3225421" y="1646192"/>
                  </a:lnTo>
                  <a:lnTo>
                    <a:pt x="1649" y="1646192"/>
                  </a:lnTo>
                  <a:lnTo>
                    <a:pt x="0" y="1613535"/>
                  </a:lnTo>
                  <a:cubicBezTo>
                    <a:pt x="0" y="722404"/>
                    <a:pt x="722404" y="0"/>
                    <a:pt x="1613535" y="0"/>
                  </a:cubicBezTo>
                  <a:close/>
                </a:path>
              </a:pathLst>
            </a:custGeom>
            <a:gradFill>
              <a:gsLst>
                <a:gs pos="0">
                  <a:srgbClr val="F5874D"/>
                </a:gs>
                <a:gs pos="100000">
                  <a:srgbClr val="FF8F1C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5399790" y="2079893"/>
              <a:ext cx="1590563" cy="14246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8000">
                  <a:schemeClr val="bg2">
                    <a:lumMod val="95000"/>
                  </a:schemeClr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Benchmark skills gained</a:t>
              </a:r>
              <a:endParaRPr lang="en-US" sz="1000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345216" y="1742341"/>
              <a:ext cx="1590563" cy="14246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8000">
                  <a:schemeClr val="bg2">
                    <a:lumMod val="95000"/>
                  </a:schemeClr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Apply Self-learnt Skills</a:t>
              </a:r>
              <a:endParaRPr lang="en-US" sz="1000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40242" y="3926467"/>
              <a:ext cx="2743737" cy="218689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Hands-on Practice (Udemy/Teckstac)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7325" y="973943"/>
              <a:ext cx="1924991" cy="21868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Udemy Learnings, Tekstac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58442" y="973943"/>
              <a:ext cx="2020289" cy="218688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Coding Challenges, Teckstac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1240741" y="2058330"/>
              <a:ext cx="1590563" cy="142460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8000">
                  <a:schemeClr val="bg2">
                    <a:lumMod val="95000"/>
                  </a:schemeClr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chemeClr val="tx2">
                      <a:lumMod val="75000"/>
                      <a:lumOff val="2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000" b="1" dirty="0" smtClean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Self-learn</a:t>
              </a:r>
              <a:endParaRPr lang="en-US" sz="1000" b="1" dirty="0">
                <a:solidFill>
                  <a:schemeClr val="tx2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86870" y="1370744"/>
              <a:ext cx="2033908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758442" y="1370744"/>
              <a:ext cx="2033908" cy="0"/>
            </a:xfrm>
            <a:prstGeom prst="line">
              <a:avLst/>
            </a:prstGeom>
            <a:ln>
              <a:solidFill>
                <a:srgbClr val="FF8F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927509" y="3859989"/>
              <a:ext cx="2369205" cy="5138"/>
            </a:xfrm>
            <a:prstGeom prst="line">
              <a:avLst/>
            </a:prstGeom>
            <a:ln>
              <a:solidFill>
                <a:srgbClr val="FF8F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Isosceles Triangle 37"/>
            <p:cNvSpPr/>
            <p:nvPr/>
          </p:nvSpPr>
          <p:spPr>
            <a:xfrm rot="5400000">
              <a:off x="2047933" y="1654854"/>
              <a:ext cx="181794" cy="17497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1"/>
              </a:solidFill>
            </a:ln>
            <a:effectLst>
              <a:innerShdw blurRad="63500" dist="50800" dir="13500000">
                <a:prstClr val="black">
                  <a:alpha val="8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9" name="Isosceles Triangle 38"/>
            <p:cNvSpPr/>
            <p:nvPr/>
          </p:nvSpPr>
          <p:spPr>
            <a:xfrm rot="5400000">
              <a:off x="4108703" y="3326118"/>
              <a:ext cx="181794" cy="17497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873AC0"/>
              </a:solidFill>
            </a:ln>
            <a:effectLst>
              <a:innerShdw blurRad="63500" dist="50800" dir="13500000">
                <a:prstClr val="black">
                  <a:alpha val="8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0" name="Isosceles Triangle 39"/>
            <p:cNvSpPr/>
            <p:nvPr/>
          </p:nvSpPr>
          <p:spPr>
            <a:xfrm rot="5400000">
              <a:off x="6157523" y="1726571"/>
              <a:ext cx="232453" cy="200391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5874D"/>
              </a:solidFill>
            </a:ln>
            <a:effectLst>
              <a:innerShdw blurRad="63500" dist="50800" dir="13500000">
                <a:prstClr val="black">
                  <a:alpha val="8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31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FCD0-3A0A-9543-BCC7-643D2BA79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Mentoring suggestions</a:t>
            </a:r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367C09DC-1A15-A742-BDDA-64912926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A2A483EF-FD7E-C745-B68D-B0A61D00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862-47CF-4764-A7FE-F6E4702566F0}" type="slidenum">
              <a:rPr lang="en-US" smtClean="0"/>
              <a:t>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98993" y="2873661"/>
            <a:ext cx="798709" cy="42738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Day Start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930702" y="2873661"/>
            <a:ext cx="3611482" cy="42738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Self-learn</a:t>
            </a:r>
            <a:endParaRPr lang="en-US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4630236" y="2873661"/>
            <a:ext cx="3489428" cy="42738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Practice Hands-On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8207717" y="2874913"/>
            <a:ext cx="685802" cy="42738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Wrap Up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72754" y="1418204"/>
            <a:ext cx="1649896" cy="59915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accent1"/>
                </a:solidFill>
              </a:rPr>
              <a:t>Set Context for the Day: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 </a:t>
            </a:r>
            <a:r>
              <a:rPr lang="en-US" sz="1000" dirty="0" smtClean="0">
                <a:solidFill>
                  <a:schemeClr val="accent1"/>
                </a:solidFill>
              </a:rPr>
              <a:t>- Learning Activities</a:t>
            </a:r>
          </a:p>
          <a:p>
            <a:r>
              <a:rPr lang="en-US" sz="1000" dirty="0" smtClean="0">
                <a:solidFill>
                  <a:schemeClr val="accent1"/>
                </a:solidFill>
              </a:rPr>
              <a:t> - Hands-On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74942" y="4028981"/>
            <a:ext cx="1248454" cy="599151"/>
          </a:xfrm>
          <a:prstGeom prst="round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Ask Questions to understand progress / doubts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000350" y="1463872"/>
            <a:ext cx="1366431" cy="745097"/>
          </a:xfrm>
          <a:prstGeom prst="round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bg1"/>
                </a:solidFill>
              </a:rPr>
              <a:t>Show Demo on important topics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550504" y="3707294"/>
            <a:ext cx="2862470" cy="3"/>
          </a:xfrm>
          <a:prstGeom prst="line">
            <a:avLst/>
          </a:prstGeom>
          <a:ln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05916" y="3707293"/>
            <a:ext cx="0" cy="279896"/>
          </a:xfrm>
          <a:prstGeom prst="line">
            <a:avLst/>
          </a:prstGeom>
          <a:ln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550504" y="3301043"/>
            <a:ext cx="0" cy="406253"/>
          </a:xfrm>
          <a:prstGeom prst="straightConnector1">
            <a:avLst/>
          </a:prstGeom>
          <a:ln>
            <a:solidFill>
              <a:schemeClr val="bg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239617" y="3301042"/>
            <a:ext cx="0" cy="406253"/>
          </a:xfrm>
          <a:prstGeom prst="straightConnector1">
            <a:avLst/>
          </a:prstGeom>
          <a:ln>
            <a:solidFill>
              <a:schemeClr val="bg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074504" y="3301041"/>
            <a:ext cx="0" cy="406253"/>
          </a:xfrm>
          <a:prstGeom prst="straightConnector1">
            <a:avLst/>
          </a:prstGeom>
          <a:ln>
            <a:solidFill>
              <a:schemeClr val="bg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740426" y="3301042"/>
            <a:ext cx="6626" cy="406252"/>
          </a:xfrm>
          <a:prstGeom prst="straightConnector1">
            <a:avLst/>
          </a:prstGeom>
          <a:ln>
            <a:solidFill>
              <a:schemeClr val="bg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722650" y="2472703"/>
            <a:ext cx="2531298" cy="14930"/>
          </a:xfrm>
          <a:prstGeom prst="line">
            <a:avLst/>
          </a:prstGeom>
          <a:ln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574235" y="2197419"/>
            <a:ext cx="0" cy="290214"/>
          </a:xfrm>
          <a:prstGeom prst="line">
            <a:avLst/>
          </a:prstGeom>
          <a:ln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39040" y="2488885"/>
            <a:ext cx="14908" cy="383524"/>
          </a:xfrm>
          <a:prstGeom prst="straightConnector1">
            <a:avLst/>
          </a:prstGeom>
          <a:ln>
            <a:solidFill>
              <a:schemeClr val="bg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349487" y="2464118"/>
            <a:ext cx="11133" cy="408291"/>
          </a:xfrm>
          <a:prstGeom prst="straightConnector1">
            <a:avLst/>
          </a:prstGeom>
          <a:ln>
            <a:solidFill>
              <a:schemeClr val="bg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715196" y="2479618"/>
            <a:ext cx="14908" cy="384776"/>
          </a:xfrm>
          <a:prstGeom prst="straightConnector1">
            <a:avLst/>
          </a:prstGeom>
          <a:ln>
            <a:solidFill>
              <a:schemeClr val="bg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391366" y="2488259"/>
            <a:ext cx="14908" cy="384776"/>
          </a:xfrm>
          <a:prstGeom prst="straightConnector1">
            <a:avLst/>
          </a:prstGeom>
          <a:ln>
            <a:solidFill>
              <a:schemeClr val="bg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4383420" y="3301041"/>
            <a:ext cx="6626" cy="406252"/>
          </a:xfrm>
          <a:prstGeom prst="straightConnector1">
            <a:avLst/>
          </a:prstGeom>
          <a:ln>
            <a:solidFill>
              <a:schemeClr val="bg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3063837" y="3987189"/>
            <a:ext cx="1175203" cy="599151"/>
          </a:xfrm>
          <a:prstGeom prst="round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Mini sessions (15-20 </a:t>
            </a:r>
            <a:r>
              <a:rPr lang="en-US" sz="1000" dirty="0" err="1" smtClean="0">
                <a:solidFill>
                  <a:schemeClr val="bg1"/>
                </a:solidFill>
              </a:rPr>
              <a:t>mins</a:t>
            </a:r>
            <a:r>
              <a:rPr lang="en-US" sz="1000" dirty="0" smtClean="0">
                <a:solidFill>
                  <a:schemeClr val="bg1"/>
                </a:solidFill>
              </a:rPr>
              <a:t>) to clear doubts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72" name="Straight Connector 71"/>
          <p:cNvCxnSpPr>
            <a:endCxn id="71" idx="0"/>
          </p:cNvCxnSpPr>
          <p:nvPr/>
        </p:nvCxnSpPr>
        <p:spPr>
          <a:xfrm flipH="1">
            <a:off x="3651439" y="3707293"/>
            <a:ext cx="16100" cy="279896"/>
          </a:xfrm>
          <a:prstGeom prst="line">
            <a:avLst/>
          </a:prstGeom>
          <a:ln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3940666" y="1638009"/>
            <a:ext cx="1366431" cy="56416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Kick Start Hands-On with context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685544" y="2254480"/>
            <a:ext cx="13516" cy="617929"/>
          </a:xfrm>
          <a:prstGeom prst="straightConnector1">
            <a:avLst/>
          </a:prstGeom>
          <a:ln>
            <a:solidFill>
              <a:schemeClr val="bg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5026095" y="3712093"/>
            <a:ext cx="2862470" cy="3"/>
          </a:xfrm>
          <a:prstGeom prst="line">
            <a:avLst/>
          </a:prstGeom>
          <a:ln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5378394" y="3707293"/>
            <a:ext cx="7501" cy="326487"/>
          </a:xfrm>
          <a:prstGeom prst="line">
            <a:avLst/>
          </a:prstGeom>
          <a:ln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5026095" y="3305842"/>
            <a:ext cx="0" cy="406253"/>
          </a:xfrm>
          <a:prstGeom prst="straightConnector1">
            <a:avLst/>
          </a:prstGeom>
          <a:ln>
            <a:solidFill>
              <a:schemeClr val="bg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715208" y="3305841"/>
            <a:ext cx="0" cy="406253"/>
          </a:xfrm>
          <a:prstGeom prst="straightConnector1">
            <a:avLst/>
          </a:prstGeom>
          <a:ln>
            <a:solidFill>
              <a:schemeClr val="bg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6550095" y="3305840"/>
            <a:ext cx="0" cy="406253"/>
          </a:xfrm>
          <a:prstGeom prst="straightConnector1">
            <a:avLst/>
          </a:prstGeom>
          <a:ln>
            <a:solidFill>
              <a:schemeClr val="bg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 flipV="1">
            <a:off x="7216017" y="3305841"/>
            <a:ext cx="6626" cy="406252"/>
          </a:xfrm>
          <a:prstGeom prst="straightConnector1">
            <a:avLst/>
          </a:prstGeom>
          <a:ln>
            <a:solidFill>
              <a:schemeClr val="bg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7859011" y="3305840"/>
            <a:ext cx="6626" cy="406252"/>
          </a:xfrm>
          <a:prstGeom prst="straightConnector1">
            <a:avLst/>
          </a:prstGeom>
          <a:ln>
            <a:solidFill>
              <a:schemeClr val="bg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943834" y="3714496"/>
            <a:ext cx="1690" cy="285599"/>
          </a:xfrm>
          <a:prstGeom prst="line">
            <a:avLst/>
          </a:prstGeom>
          <a:ln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01372" y="4000096"/>
            <a:ext cx="1235634" cy="599151"/>
          </a:xfrm>
          <a:prstGeom prst="roundRect">
            <a:avLst/>
          </a:prstGeom>
          <a:solidFill>
            <a:srgbClr val="39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Check understanding of concepts through Q/A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6512227" y="4000095"/>
            <a:ext cx="1235634" cy="599151"/>
          </a:xfrm>
          <a:prstGeom prst="roundRect">
            <a:avLst/>
          </a:prstGeom>
          <a:solidFill>
            <a:srgbClr val="39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Troubleshoot hands-on for students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5502301" y="1447005"/>
            <a:ext cx="1151149" cy="643778"/>
          </a:xfrm>
          <a:prstGeom prst="roundRect">
            <a:avLst/>
          </a:prstGeom>
          <a:solidFill>
            <a:srgbClr val="39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Mini sessions (15-20 </a:t>
            </a:r>
            <a:r>
              <a:rPr lang="en-US" sz="1000" dirty="0" err="1" smtClean="0">
                <a:solidFill>
                  <a:schemeClr val="bg1"/>
                </a:solidFill>
              </a:rPr>
              <a:t>mins</a:t>
            </a:r>
            <a:r>
              <a:rPr lang="en-US" sz="1000" dirty="0" smtClean="0">
                <a:solidFill>
                  <a:schemeClr val="bg1"/>
                </a:solidFill>
              </a:rPr>
              <a:t>) to clear doubts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224601" y="2455835"/>
            <a:ext cx="2531298" cy="14930"/>
          </a:xfrm>
          <a:prstGeom prst="line">
            <a:avLst/>
          </a:prstGeom>
          <a:ln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6077875" y="2143268"/>
            <a:ext cx="9982" cy="255311"/>
          </a:xfrm>
          <a:prstGeom prst="line">
            <a:avLst/>
          </a:prstGeom>
          <a:ln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7740991" y="2472017"/>
            <a:ext cx="14908" cy="383524"/>
          </a:xfrm>
          <a:prstGeom prst="straightConnector1">
            <a:avLst/>
          </a:prstGeom>
          <a:ln>
            <a:solidFill>
              <a:schemeClr val="bg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6851438" y="2447250"/>
            <a:ext cx="11133" cy="408291"/>
          </a:xfrm>
          <a:prstGeom prst="straightConnector1">
            <a:avLst/>
          </a:prstGeom>
          <a:ln>
            <a:solidFill>
              <a:schemeClr val="bg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217147" y="2462750"/>
            <a:ext cx="14908" cy="384776"/>
          </a:xfrm>
          <a:prstGeom prst="straightConnector1">
            <a:avLst/>
          </a:prstGeom>
          <a:ln>
            <a:solidFill>
              <a:schemeClr val="bg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893317" y="2471391"/>
            <a:ext cx="14908" cy="384776"/>
          </a:xfrm>
          <a:prstGeom prst="straightConnector1">
            <a:avLst/>
          </a:prstGeom>
          <a:ln>
            <a:solidFill>
              <a:schemeClr val="bg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/>
          <p:cNvSpPr/>
          <p:nvPr/>
        </p:nvSpPr>
        <p:spPr>
          <a:xfrm>
            <a:off x="6737853" y="1480898"/>
            <a:ext cx="1150711" cy="643778"/>
          </a:xfrm>
          <a:prstGeom prst="roundRect">
            <a:avLst/>
          </a:prstGeom>
          <a:solidFill>
            <a:srgbClr val="39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Group Learning – small cohorts or work-pairs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7232471" y="2143266"/>
            <a:ext cx="0" cy="290214"/>
          </a:xfrm>
          <a:prstGeom prst="line">
            <a:avLst/>
          </a:prstGeom>
          <a:ln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ounded Rectangle 108"/>
          <p:cNvSpPr/>
          <p:nvPr/>
        </p:nvSpPr>
        <p:spPr>
          <a:xfrm>
            <a:off x="7972966" y="1687232"/>
            <a:ext cx="1113783" cy="80355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Insights for the day, Home work, Context for next day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 flipV="1">
            <a:off x="8556513" y="2557312"/>
            <a:ext cx="0" cy="290214"/>
          </a:xfrm>
          <a:prstGeom prst="line">
            <a:avLst/>
          </a:prstGeom>
          <a:ln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83112" y="1996536"/>
            <a:ext cx="936" cy="850990"/>
          </a:xfrm>
          <a:prstGeom prst="straightConnector1">
            <a:avLst/>
          </a:prstGeom>
          <a:ln>
            <a:solidFill>
              <a:schemeClr val="bg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3119" y="776748"/>
            <a:ext cx="8271378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 smtClean="0">
                <a:solidFill>
                  <a:schemeClr val="bg1"/>
                </a:solidFill>
              </a:rPr>
              <a:t>Provide mentoring or assistance using any of the following suggestions to make the students complete the recommended hands-on for the day.</a:t>
            </a:r>
          </a:p>
        </p:txBody>
      </p:sp>
    </p:spTree>
    <p:extLst>
      <p:ext uri="{BB962C8B-B14F-4D97-AF65-F5344CB8AC3E}">
        <p14:creationId xmlns:p14="http://schemas.microsoft.com/office/powerpoint/2010/main" val="74206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FCD0-3A0A-9543-BCC7-643D2BA79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1 – In a nutshell</a:t>
            </a:r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367C09DC-1A15-A742-BDDA-64912926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Cognizant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A2A483EF-FD7E-C745-B68D-B0A61D00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A1862-47CF-4764-A7FE-F6E4702566F0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3EF16-F0EC-334D-962E-7F8F3B9602AE}"/>
              </a:ext>
            </a:extLst>
          </p:cNvPr>
          <p:cNvSpPr txBox="1"/>
          <p:nvPr/>
        </p:nvSpPr>
        <p:spPr>
          <a:xfrm>
            <a:off x="292225" y="672084"/>
            <a:ext cx="847687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Topics Covered: </a:t>
            </a:r>
            <a:r>
              <a:rPr lang="en-US" dirty="0">
                <a:solidFill>
                  <a:schemeClr val="bg1"/>
                </a:solidFill>
              </a:rPr>
              <a:t> Spring Core, </a:t>
            </a:r>
            <a:r>
              <a:rPr lang="en-US" dirty="0" smtClean="0">
                <a:solidFill>
                  <a:schemeClr val="bg1"/>
                </a:solidFill>
              </a:rPr>
              <a:t>Maven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Duration: </a:t>
            </a:r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en-US" dirty="0" smtClean="0">
                <a:solidFill>
                  <a:schemeClr val="bg1"/>
                </a:solidFill>
              </a:rPr>
              <a:t> days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solidFill>
                  <a:schemeClr val="bg1"/>
                </a:solidFill>
              </a:rPr>
              <a:t>Hands-On exercises within Milestone: </a:t>
            </a:r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41747525"/>
              </p:ext>
            </p:extLst>
          </p:nvPr>
        </p:nvGraphicFramePr>
        <p:xfrm>
          <a:off x="1483809" y="2699254"/>
          <a:ext cx="5143500" cy="1372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/>
          <p:cNvSpPr/>
          <p:nvPr/>
        </p:nvSpPr>
        <p:spPr>
          <a:xfrm>
            <a:off x="6627311" y="3674775"/>
            <a:ext cx="2141785" cy="396562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61459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FCD0-3A0A-9543-BCC7-643D2BA79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1 – Day 1 </a:t>
            </a:r>
            <a:r>
              <a:rPr lang="en-US" smtClean="0"/>
              <a:t>to </a:t>
            </a:r>
            <a:r>
              <a:rPr lang="en-US" smtClean="0"/>
              <a:t>3</a:t>
            </a:r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367C09DC-1A15-A742-BDDA-64912926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2019 Cognizant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A2A483EF-FD7E-C745-B68D-B0A61D00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DA1862-47CF-4764-A7FE-F6E4702566F0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3EF16-F0EC-334D-962E-7F8F3B9602AE}"/>
              </a:ext>
            </a:extLst>
          </p:cNvPr>
          <p:cNvSpPr txBox="1"/>
          <p:nvPr/>
        </p:nvSpPr>
        <p:spPr>
          <a:xfrm>
            <a:off x="384048" y="652106"/>
            <a:ext cx="8476871" cy="8891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Udemy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learnings are recommended in the Platform to understand the fundamental concepts.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Learner needs to apply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concepts learned and solve the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Hands-on </a:t>
            </a:r>
            <a:r>
              <a:rPr lang="en-US" sz="1200" dirty="0">
                <a:solidFill>
                  <a:srgbClr val="FFFFFF"/>
                </a:solidFill>
                <a:latin typeface="Arial"/>
              </a:rPr>
              <a:t>and Practice Case studies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recommended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below in the platform.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464504"/>
              </p:ext>
            </p:extLst>
          </p:nvPr>
        </p:nvGraphicFramePr>
        <p:xfrm>
          <a:off x="384048" y="1400411"/>
          <a:ext cx="8297835" cy="2800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5945">
                  <a:extLst>
                    <a:ext uri="{9D8B030D-6E8A-4147-A177-3AD203B41FA5}">
                      <a16:colId xmlns:a16="http://schemas.microsoft.com/office/drawing/2014/main" val="1303248202"/>
                    </a:ext>
                  </a:extLst>
                </a:gridCol>
                <a:gridCol w="2765945">
                  <a:extLst>
                    <a:ext uri="{9D8B030D-6E8A-4147-A177-3AD203B41FA5}">
                      <a16:colId xmlns:a16="http://schemas.microsoft.com/office/drawing/2014/main" val="587637350"/>
                    </a:ext>
                  </a:extLst>
                </a:gridCol>
                <a:gridCol w="2765945">
                  <a:extLst>
                    <a:ext uri="{9D8B030D-6E8A-4147-A177-3AD203B41FA5}">
                      <a16:colId xmlns:a16="http://schemas.microsoft.com/office/drawing/2014/main" val="2739441865"/>
                    </a:ext>
                  </a:extLst>
                </a:gridCol>
              </a:tblGrid>
              <a:tr h="3467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Scope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Activity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396624"/>
                  </a:ext>
                </a:extLst>
              </a:tr>
              <a:tr h="346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Needs and benefits, Maven Project Creation, POM.xml, Build lifecycle, repositories, Scopes and Profiles, Setter Based Injection</a:t>
                      </a:r>
                    </a:p>
                    <a:p>
                      <a:pPr fontAlgn="base"/>
                      <a:endParaRPr lang="en-US" sz="11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Hands-on:  </a:t>
                      </a:r>
                    </a:p>
                    <a:p>
                      <a:r>
                        <a:rPr lang="en-US" sz="11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DBConfig-SetterBasedInjection</a:t>
                      </a:r>
                      <a:endParaRPr lang="en-US" sz="11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43544"/>
                  </a:ext>
                </a:extLst>
              </a:tr>
              <a:tr h="3990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2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Injecting collections, dependency check, Inner Beans and Scope</a:t>
                      </a:r>
                      <a:endParaRPr lang="en-US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Hands-on:</a:t>
                      </a:r>
                    </a:p>
                    <a:p>
                      <a:r>
                        <a:rPr lang="en-US" sz="1100" dirty="0" smtClean="0"/>
                        <a:t>CurrencyConverter-Collections</a:t>
                      </a:r>
                    </a:p>
                    <a:p>
                      <a:r>
                        <a:rPr lang="en-US" sz="1100" dirty="0" smtClean="0"/>
                        <a:t>Customer-Address-Scope</a:t>
                      </a:r>
                    </a:p>
                    <a:p>
                      <a:r>
                        <a:rPr lang="en-US" sz="1100" dirty="0" smtClean="0"/>
                        <a:t>Customer-Address Inner Bean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02063"/>
                  </a:ext>
                </a:extLst>
              </a:tr>
              <a:tr h="3990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3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Constructor based Injection, Spring Core Concepts, Autowiring, Usage of Properties</a:t>
                      </a:r>
                      <a:endParaRPr lang="en-US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Hands-on:</a:t>
                      </a:r>
                    </a:p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Constructor Injection</a:t>
                      </a:r>
                    </a:p>
                    <a:p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Autowiring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607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18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FCD0-3A0A-9543-BCC7-643D2BA79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1 – Day 4 to </a:t>
            </a:r>
            <a:r>
              <a:rPr lang="en-US" dirty="0"/>
              <a:t>5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367C09DC-1A15-A742-BDDA-64912926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2019 Cognizant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A2A483EF-FD7E-C745-B68D-B0A61D00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DA1862-47CF-4764-A7FE-F6E4702566F0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3EF16-F0EC-334D-962E-7F8F3B9602AE}"/>
              </a:ext>
            </a:extLst>
          </p:cNvPr>
          <p:cNvSpPr txBox="1"/>
          <p:nvPr/>
        </p:nvSpPr>
        <p:spPr>
          <a:xfrm>
            <a:off x="384048" y="652106"/>
            <a:ext cx="8476871" cy="8891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Udemy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learnings are recommended in the Platform to understand the fundamental concepts.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Learner needs to apply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concepts learned and solve the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Hands-on </a:t>
            </a:r>
            <a:r>
              <a:rPr lang="en-US" sz="1200" dirty="0">
                <a:solidFill>
                  <a:srgbClr val="FFFFFF"/>
                </a:solidFill>
                <a:latin typeface="Arial"/>
              </a:rPr>
              <a:t>and Practice Case studies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recommended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below in the platform.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479564"/>
              </p:ext>
            </p:extLst>
          </p:nvPr>
        </p:nvGraphicFramePr>
        <p:xfrm>
          <a:off x="384048" y="1447634"/>
          <a:ext cx="8297835" cy="1120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5945">
                  <a:extLst>
                    <a:ext uri="{9D8B030D-6E8A-4147-A177-3AD203B41FA5}">
                      <a16:colId xmlns:a16="http://schemas.microsoft.com/office/drawing/2014/main" val="1303248202"/>
                    </a:ext>
                  </a:extLst>
                </a:gridCol>
                <a:gridCol w="2765945">
                  <a:extLst>
                    <a:ext uri="{9D8B030D-6E8A-4147-A177-3AD203B41FA5}">
                      <a16:colId xmlns:a16="http://schemas.microsoft.com/office/drawing/2014/main" val="587637350"/>
                    </a:ext>
                  </a:extLst>
                </a:gridCol>
                <a:gridCol w="2765945">
                  <a:extLst>
                    <a:ext uri="{9D8B030D-6E8A-4147-A177-3AD203B41FA5}">
                      <a16:colId xmlns:a16="http://schemas.microsoft.com/office/drawing/2014/main" val="2739441865"/>
                    </a:ext>
                  </a:extLst>
                </a:gridCol>
              </a:tblGrid>
              <a:tr h="3467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Day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Scope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Activity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396624"/>
                  </a:ext>
                </a:extLst>
              </a:tr>
              <a:tr h="346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Stereotype Annotations, Injecting Interfaces</a:t>
                      </a:r>
                      <a:endParaRPr lang="en-US" sz="11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Udemy Hands-on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116119"/>
                  </a:ext>
                </a:extLst>
              </a:tr>
              <a:tr h="346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</a:t>
                      </a:r>
                      <a:r>
                        <a:rPr lang="en-US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Code Challenge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787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3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FCD0-3A0A-9543-BCC7-643D2BA7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610583"/>
          </a:xfrm>
        </p:spPr>
        <p:txBody>
          <a:bodyPr/>
          <a:lstStyle/>
          <a:p>
            <a:r>
              <a:rPr lang="en-US" dirty="0" smtClean="0"/>
              <a:t>Hands-on and Practice Case study Reference</a:t>
            </a:r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367C09DC-1A15-A742-BDDA-64912926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2019 Cognizant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A2A483EF-FD7E-C745-B68D-B0A61D00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DA1862-47CF-4764-A7FE-F6E4702566F0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3EF16-F0EC-334D-962E-7F8F3B9602AE}"/>
              </a:ext>
            </a:extLst>
          </p:cNvPr>
          <p:cNvSpPr txBox="1"/>
          <p:nvPr/>
        </p:nvSpPr>
        <p:spPr>
          <a:xfrm>
            <a:off x="292225" y="809418"/>
            <a:ext cx="8476871" cy="166199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FF"/>
                </a:solidFill>
                <a:latin typeface="Arial"/>
              </a:rPr>
              <a:t>Hands-on link:</a:t>
            </a:r>
          </a:p>
          <a:p>
            <a:r>
              <a:rPr lang="en-US" sz="1200" dirty="0" err="1" smtClean="0">
                <a:solidFill>
                  <a:srgbClr val="FFFFFF"/>
                </a:solidFill>
                <a:latin typeface="Arial"/>
              </a:rPr>
              <a:t>CoreSpring-Handson</a:t>
            </a:r>
            <a:endParaRPr lang="en-US" sz="1200" dirty="0" smtClean="0">
              <a:solidFill>
                <a:srgbClr val="FFFFFF"/>
              </a:solidFill>
              <a:latin typeface="Arial"/>
            </a:endParaRPr>
          </a:p>
          <a:p>
            <a:endParaRPr lang="en-US" sz="1200" b="1" dirty="0">
              <a:solidFill>
                <a:srgbClr val="FFFFFF"/>
              </a:solidFill>
              <a:latin typeface="Arial"/>
            </a:endParaRPr>
          </a:p>
          <a:p>
            <a:endParaRPr lang="en-US" sz="1200" dirty="0">
              <a:solidFill>
                <a:srgbClr val="FFFFFF"/>
              </a:solidFill>
              <a:latin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FFFFFF"/>
              </a:solidFill>
              <a:latin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4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3F23-C768-4142-9883-3318F953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427" y="2637640"/>
            <a:ext cx="7772400" cy="3291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840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">
  <a:themeElements>
    <a:clrScheme name="Custom 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FFFFFF"/>
      </a:hlink>
      <a:folHlink>
        <a:srgbClr val="FFFF0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9C735C9F3CD54A948D0AD38DF112BF" ma:contentTypeVersion="11" ma:contentTypeDescription="Create a new document." ma:contentTypeScope="" ma:versionID="21d22ff45c5bcee3e13d2da0d2eaf86f">
  <xsd:schema xmlns:xsd="http://www.w3.org/2001/XMLSchema" xmlns:xs="http://www.w3.org/2001/XMLSchema" xmlns:p="http://schemas.microsoft.com/office/2006/metadata/properties" xmlns:ns2="eac52b12-2228-488c-9d59-8a93d308b64e" xmlns:ns3="951c5514-b77c-4532-82d5-a05f2f7d58e2" targetNamespace="http://schemas.microsoft.com/office/2006/metadata/properties" ma:root="true" ma:fieldsID="8b7f95d062efb1de1c26afcaa392f390" ns2:_="" ns3:_="">
    <xsd:import namespace="eac52b12-2228-488c-9d59-8a93d308b64e"/>
    <xsd:import namespace="951c5514-b77c-4532-82d5-a05f2f7d58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c52b12-2228-488c-9d59-8a93d308b6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FA2B43-817A-4E7D-B4E4-218384379EF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A415321-7C2C-4F10-9AF8-B44B5F357B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69C1E4-9442-45CF-AE6C-262B538A9448}"/>
</file>

<file path=docProps/app.xml><?xml version="1.0" encoding="utf-8"?>
<Properties xmlns="http://schemas.openxmlformats.org/officeDocument/2006/extended-properties" xmlns:vt="http://schemas.openxmlformats.org/officeDocument/2006/docPropsVTypes">
  <Template>cog_PPT_16x9_180722-2</Template>
  <TotalTime>20545</TotalTime>
  <Words>1005</Words>
  <Application>Microsoft Office PowerPoint</Application>
  <PresentationFormat>On-screen Show (16:9)</PresentationFormat>
  <Paragraphs>112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Cognizant</vt:lpstr>
      <vt:lpstr>Facilitator Guide Flipped Classroom &amp;  Mentored Flipped Classroom</vt:lpstr>
      <vt:lpstr>Flipped Classroom – Introduction </vt:lpstr>
      <vt:lpstr>Mentoring suggestions</vt:lpstr>
      <vt:lpstr>Milestone 1 – In a nutshell</vt:lpstr>
      <vt:lpstr>Milestone 1 – Day 1 to 3</vt:lpstr>
      <vt:lpstr>Milestone 1 – Day 4 to 5</vt:lpstr>
      <vt:lpstr>Hands-on and Practice Case study Reference</vt:lpstr>
      <vt:lpstr>Thank you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PowerPoint Template</dc:title>
  <dc:creator>Boddapati, Kartik (Cognizant)</dc:creator>
  <cp:lastModifiedBy>Nandini Murugesan</cp:lastModifiedBy>
  <cp:revision>533</cp:revision>
  <cp:lastPrinted>2017-02-17T19:35:46Z</cp:lastPrinted>
  <dcterms:created xsi:type="dcterms:W3CDTF">2018-07-31T09:58:00Z</dcterms:created>
  <dcterms:modified xsi:type="dcterms:W3CDTF">2020-02-12T08:10:04Z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0x0101007A9C735C9F3CD54A948D0AD38DF112BF</vt:lpwstr>
  </property>
</Properties>
</file>