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923" autoAdjust="0"/>
  </p:normalViewPr>
  <p:slideViewPr>
    <p:cSldViewPr>
      <p:cViewPr varScale="1">
        <p:scale>
          <a:sx n="114" d="100"/>
          <a:sy n="114" d="100"/>
        </p:scale>
        <p:origin x="2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392DE-DA90-C84F-9F23-E5C230D67501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676FD-FF78-724C-BAE7-DDEBFEA852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2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421" y="4344025"/>
            <a:ext cx="5485158" cy="4114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421" y="4344025"/>
            <a:ext cx="5485158" cy="4114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E9E36-BBF4-C64D-8FE6-E1AC4E023F66}" type="slidenum">
              <a:rPr lang="en-US"/>
              <a:pPr/>
              <a:t>3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A Parliament database </a:t>
            </a:r>
            <a:r>
              <a:rPr lang="en-US" sz="1000" dirty="0"/>
              <a:t>consists of four files:</a:t>
            </a:r>
          </a:p>
          <a:p>
            <a:pPr>
              <a:buFontTx/>
              <a:buChar char="•"/>
            </a:pPr>
            <a:r>
              <a:rPr lang="en-US" sz="1000" dirty="0" err="1"/>
              <a:t>resources.mem</a:t>
            </a:r>
            <a:r>
              <a:rPr lang="en-US" sz="1000" dirty="0"/>
              <a:t>:</a:t>
            </a:r>
          </a:p>
          <a:p>
            <a:pPr lvl="1">
              <a:buFontTx/>
              <a:buChar char="•"/>
            </a:pPr>
            <a:r>
              <a:rPr lang="en-US" sz="1000" dirty="0"/>
              <a:t>Memory-mapped file of fixed-length records</a:t>
            </a:r>
          </a:p>
          <a:p>
            <a:pPr lvl="1">
              <a:buFontTx/>
              <a:buChar char="•"/>
            </a:pPr>
            <a:r>
              <a:rPr lang="en-US" sz="1000" dirty="0"/>
              <a:t>Establishes resource ids</a:t>
            </a:r>
          </a:p>
          <a:p>
            <a:pPr lvl="1">
              <a:buFontTx/>
              <a:buChar char="•"/>
            </a:pPr>
            <a:r>
              <a:rPr lang="en-US" sz="1000" dirty="0"/>
              <a:t>Points to statements where resource is first used</a:t>
            </a:r>
          </a:p>
          <a:p>
            <a:pPr>
              <a:buFontTx/>
              <a:buChar char="•"/>
            </a:pPr>
            <a:r>
              <a:rPr lang="en-US" sz="1000" dirty="0" err="1"/>
              <a:t>uris.mem</a:t>
            </a:r>
            <a:r>
              <a:rPr lang="en-US" sz="1000" dirty="0"/>
              <a:t>:</a:t>
            </a:r>
          </a:p>
          <a:p>
            <a:pPr lvl="1">
              <a:buFontTx/>
              <a:buChar char="•"/>
            </a:pPr>
            <a:r>
              <a:rPr lang="en-US" sz="1000" dirty="0"/>
              <a:t>Memory-mapped file of variable-length strings</a:t>
            </a:r>
          </a:p>
          <a:p>
            <a:pPr lvl="1">
              <a:buFontTx/>
              <a:buChar char="•"/>
            </a:pPr>
            <a:r>
              <a:rPr lang="en-US" sz="1000" dirty="0"/>
              <a:t>Stores the actual text of each URI</a:t>
            </a:r>
          </a:p>
          <a:p>
            <a:pPr>
              <a:buFontTx/>
              <a:buChar char="•"/>
            </a:pPr>
            <a:r>
              <a:rPr lang="en-US" sz="1000" dirty="0"/>
              <a:t>u2i.db:</a:t>
            </a:r>
          </a:p>
          <a:p>
            <a:pPr lvl="1">
              <a:buFontTx/>
              <a:buChar char="•"/>
            </a:pPr>
            <a:r>
              <a:rPr lang="en-US" sz="1000" dirty="0"/>
              <a:t>A Berkeley DB table</a:t>
            </a:r>
          </a:p>
          <a:p>
            <a:pPr lvl="1">
              <a:buFontTx/>
              <a:buChar char="•"/>
            </a:pPr>
            <a:r>
              <a:rPr lang="en-US" sz="1000" dirty="0"/>
              <a:t>Maps </a:t>
            </a:r>
            <a:r>
              <a:rPr lang="en-US" sz="1000" dirty="0" err="1"/>
              <a:t>URIs</a:t>
            </a:r>
            <a:r>
              <a:rPr lang="en-US" sz="1000" dirty="0"/>
              <a:t> to the corresponding resource ids</a:t>
            </a:r>
          </a:p>
          <a:p>
            <a:pPr>
              <a:buFontTx/>
              <a:buChar char="•"/>
            </a:pPr>
            <a:r>
              <a:rPr lang="en-US" sz="1000" dirty="0" err="1"/>
              <a:t>statements.mem</a:t>
            </a:r>
            <a:r>
              <a:rPr lang="en-US" sz="1000" dirty="0"/>
              <a:t>:</a:t>
            </a:r>
          </a:p>
          <a:p>
            <a:pPr lvl="1">
              <a:buFontTx/>
              <a:buChar char="•"/>
            </a:pPr>
            <a:r>
              <a:rPr lang="en-US" sz="1000" dirty="0"/>
              <a:t>Memory-mapped file of fixed-length records</a:t>
            </a:r>
          </a:p>
          <a:p>
            <a:pPr lvl="1">
              <a:buFontTx/>
              <a:buChar char="•"/>
            </a:pPr>
            <a:r>
              <a:rPr lang="en-US" sz="1000" dirty="0"/>
              <a:t>Stores resource ids of the four </a:t>
            </a:r>
            <a:r>
              <a:rPr lang="en-US" sz="1000" dirty="0" err="1"/>
              <a:t>URIs</a:t>
            </a:r>
            <a:r>
              <a:rPr lang="en-US" sz="1000" dirty="0"/>
              <a:t> in each quad</a:t>
            </a:r>
          </a:p>
          <a:p>
            <a:pPr lvl="1">
              <a:buFontTx/>
              <a:buChar char="•"/>
            </a:pPr>
            <a:r>
              <a:rPr lang="en-US" sz="1000" dirty="0"/>
              <a:t>Also stores pointers to the next quad using each </a:t>
            </a:r>
            <a:r>
              <a:rPr lang="en-US" sz="1000" dirty="0" smtClean="0"/>
              <a:t>URI</a:t>
            </a:r>
            <a:endParaRPr lang="en-US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700" y="196850"/>
            <a:ext cx="5862638" cy="488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7772400" cy="2589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7772400" cy="2589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D309-D479-A847-B915-D65BB723EE4C}" type="datetimeFigureOut">
              <a:rPr lang="en-US" smtClean="0"/>
              <a:pPr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9CD3-E584-4F45-AC22-91009F521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Parliament™ Layers (1)</a:t>
            </a:r>
            <a:endParaRPr lang="en-US" dirty="0"/>
          </a:p>
        </p:txBody>
      </p:sp>
      <p:sp>
        <p:nvSpPr>
          <p:cNvPr id="475146" name="Rectangle 10" descr="Wide upward diagonal"/>
          <p:cNvSpPr>
            <a:spLocks noChangeArrowheads="1"/>
          </p:cNvSpPr>
          <p:nvPr/>
        </p:nvSpPr>
        <p:spPr bwMode="auto">
          <a:xfrm>
            <a:off x="2505868" y="4152900"/>
            <a:ext cx="4648200" cy="3810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anchor="t" anchorCtr="0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>
                <a:solidFill>
                  <a:schemeClr val="tx1"/>
                </a:solidFill>
              </a:rPr>
              <a:t>Java Native Interface</a:t>
            </a:r>
          </a:p>
          <a:p>
            <a:pPr algn="ctr" eaLnBrk="1" hangingPunct="1">
              <a:lnSpc>
                <a:spcPct val="100000"/>
              </a:lnSpc>
            </a:pPr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75149" name="Rectangle 13" descr="Wide upward diagonal"/>
          <p:cNvSpPr>
            <a:spLocks noChangeArrowheads="1"/>
          </p:cNvSpPr>
          <p:nvPr/>
        </p:nvSpPr>
        <p:spPr bwMode="auto">
          <a:xfrm>
            <a:off x="2505868" y="4533900"/>
            <a:ext cx="4648200" cy="13716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anchor="t" anchorCtr="0">
            <a:prstTxWarp prst="textNoShape">
              <a:avLst/>
            </a:prstTxWarp>
          </a:bodyPr>
          <a:lstStyle/>
          <a:p>
            <a:pPr algn="ctr"/>
            <a:endParaRPr lang="en-US" b="0" dirty="0" smtClean="0">
              <a:solidFill>
                <a:schemeClr val="tx1"/>
              </a:solidFill>
            </a:endParaRPr>
          </a:p>
          <a:p>
            <a:pPr algn="ctr"/>
            <a:r>
              <a:rPr lang="en-US" b="0" dirty="0" smtClean="0">
                <a:solidFill>
                  <a:schemeClr val="tx1"/>
                </a:solidFill>
              </a:rPr>
              <a:t>Parliament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2505868" y="1943100"/>
            <a:ext cx="2142332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ctr" anchorCtr="0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solidFill>
                  <a:schemeClr val="tx1"/>
                </a:solidFill>
              </a:rPr>
              <a:t>Jetty + </a:t>
            </a:r>
            <a:r>
              <a:rPr lang="en-US" sz="1600" b="0" dirty="0" err="1" smtClean="0">
                <a:solidFill>
                  <a:schemeClr val="tx1"/>
                </a:solidFill>
              </a:rPr>
              <a:t>Joseki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475152" name="Rectangle 16"/>
          <p:cNvSpPr>
            <a:spLocks noChangeArrowheads="1"/>
          </p:cNvSpPr>
          <p:nvPr/>
        </p:nvSpPr>
        <p:spPr bwMode="auto">
          <a:xfrm>
            <a:off x="2505868" y="2705100"/>
            <a:ext cx="2142332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ctr" anchorCtr="0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solidFill>
                  <a:schemeClr val="tx1"/>
                </a:solidFill>
              </a:rPr>
              <a:t>Jena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475153" name="Rectangle 17" descr="Wide upward diagonal"/>
          <p:cNvSpPr>
            <a:spLocks noChangeArrowheads="1"/>
          </p:cNvSpPr>
          <p:nvPr/>
        </p:nvSpPr>
        <p:spPr bwMode="auto">
          <a:xfrm>
            <a:off x="2505868" y="3771900"/>
            <a:ext cx="2142332" cy="3810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anchor="t" anchorCtr="0">
            <a:prstTxWarp prst="textNoShape">
              <a:avLst/>
            </a:prstTxWarp>
          </a:bodyPr>
          <a:lstStyle/>
          <a:p>
            <a:pPr algn="ctr"/>
            <a:r>
              <a:rPr lang="en-US" sz="1400" b="0" dirty="0" smtClean="0">
                <a:solidFill>
                  <a:schemeClr val="tx1"/>
                </a:solidFill>
              </a:rPr>
              <a:t>Jena </a:t>
            </a:r>
            <a:r>
              <a:rPr lang="en-US" sz="1400" dirty="0" smtClean="0"/>
              <a:t>Graph for Parliament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475162" name="Rectangle 26" descr="Wide upward diagonal"/>
          <p:cNvSpPr>
            <a:spLocks noChangeArrowheads="1"/>
          </p:cNvSpPr>
          <p:nvPr/>
        </p:nvSpPr>
        <p:spPr bwMode="auto">
          <a:xfrm>
            <a:off x="5934868" y="4686300"/>
            <a:ext cx="990600" cy="10668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anchor="t" anchorCtr="0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endParaRPr lang="en-US" sz="1600" b="0" dirty="0" smtClean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solidFill>
                  <a:schemeClr val="tx1"/>
                </a:solidFill>
              </a:rPr>
              <a:t>Rule </a:t>
            </a:r>
            <a:r>
              <a:rPr lang="en-US" sz="1600" b="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505868" y="5905500"/>
            <a:ext cx="46482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ctr" anchorCtr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solidFill>
                  <a:schemeClr val="tx1"/>
                </a:solidFill>
              </a:rPr>
              <a:t>Operating System</a:t>
            </a:r>
            <a:endParaRPr lang="en-US" sz="1800" b="0" baseline="30000" dirty="0">
              <a:solidFill>
                <a:schemeClr val="tx1"/>
              </a:solidFill>
            </a:endParaRPr>
          </a:p>
        </p:txBody>
      </p:sp>
      <p:sp>
        <p:nvSpPr>
          <p:cNvPr id="475163" name="Rectangle 27"/>
          <p:cNvSpPr>
            <a:spLocks noChangeArrowheads="1"/>
          </p:cNvSpPr>
          <p:nvPr/>
        </p:nvSpPr>
        <p:spPr bwMode="auto">
          <a:xfrm>
            <a:off x="5477668" y="5905500"/>
            <a:ext cx="1676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ctr" anchorCtr="0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solidFill>
                  <a:schemeClr val="tx1"/>
                </a:solidFill>
              </a:rPr>
              <a:t>Berkeley DB</a:t>
            </a:r>
            <a:endParaRPr lang="en-US" sz="1800" b="0" baseline="30000" dirty="0">
              <a:solidFill>
                <a:schemeClr val="tx1"/>
              </a:solidFill>
            </a:endParaRPr>
          </a:p>
        </p:txBody>
      </p:sp>
      <p:sp>
        <p:nvSpPr>
          <p:cNvPr id="30" name="Rectangle 17" descr="Wide upward diagonal"/>
          <p:cNvSpPr>
            <a:spLocks noChangeArrowheads="1"/>
          </p:cNvSpPr>
          <p:nvPr/>
        </p:nvSpPr>
        <p:spPr bwMode="auto">
          <a:xfrm>
            <a:off x="4953000" y="3771900"/>
            <a:ext cx="2201068" cy="3810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anchor="t" anchorCtr="0">
            <a:prstTxWarp prst="textNoShape">
              <a:avLst/>
            </a:prstTxWarp>
          </a:bodyPr>
          <a:lstStyle/>
          <a:p>
            <a:pPr algn="ctr"/>
            <a:r>
              <a:rPr lang="en-US" sz="1400" b="0" dirty="0" smtClean="0">
                <a:solidFill>
                  <a:schemeClr val="tx1"/>
                </a:solidFill>
              </a:rPr>
              <a:t>Sesame </a:t>
            </a:r>
            <a:r>
              <a:rPr lang="en-US" sz="1400" dirty="0" smtClean="0"/>
              <a:t>SAIL for Parliament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4953000" y="3086100"/>
            <a:ext cx="2201068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ctr" anchorCtr="0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solidFill>
                  <a:schemeClr val="tx1"/>
                </a:solidFill>
              </a:rPr>
              <a:t>Sesame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33" name="Rectangle 17" descr="Wide upward diagonal"/>
          <p:cNvSpPr>
            <a:spLocks noChangeArrowheads="1"/>
          </p:cNvSpPr>
          <p:nvPr/>
        </p:nvSpPr>
        <p:spPr bwMode="auto">
          <a:xfrm>
            <a:off x="2505868" y="3390900"/>
            <a:ext cx="2142332" cy="3810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anchor="t" anchorCtr="0">
            <a:prstTxWarp prst="textNoShape">
              <a:avLst/>
            </a:prstTxWarp>
          </a:bodyPr>
          <a:lstStyle/>
          <a:p>
            <a:pPr algn="ctr"/>
            <a:r>
              <a:rPr lang="en-US" sz="1400" b="0" dirty="0" smtClean="0">
                <a:solidFill>
                  <a:schemeClr val="tx1"/>
                </a:solidFill>
              </a:rPr>
              <a:t>Jena </a:t>
            </a:r>
            <a:r>
              <a:rPr lang="en-US" sz="1400" dirty="0" smtClean="0"/>
              <a:t>Graph for Indexes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4" name="Rectangle 17" descr="Wide upward diagonal"/>
          <p:cNvSpPr>
            <a:spLocks noChangeArrowheads="1"/>
          </p:cNvSpPr>
          <p:nvPr/>
        </p:nvSpPr>
        <p:spPr bwMode="auto">
          <a:xfrm>
            <a:off x="2505868" y="2324100"/>
            <a:ext cx="2142332" cy="3810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anchor="t" anchorCtr="0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solidFill>
                  <a:schemeClr val="tx1"/>
                </a:solidFill>
              </a:rPr>
              <a:t>Named Graph Support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35" name="Rectangle 17" descr="Wide upward diagonal"/>
          <p:cNvSpPr>
            <a:spLocks noChangeArrowheads="1"/>
          </p:cNvSpPr>
          <p:nvPr/>
        </p:nvSpPr>
        <p:spPr bwMode="auto">
          <a:xfrm>
            <a:off x="609600" y="2885863"/>
            <a:ext cx="1447800" cy="609601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anchor="t" anchorCtr="0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solidFill>
                  <a:schemeClr val="tx1"/>
                </a:solidFill>
              </a:rPr>
              <a:t>Temporal Index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36" name="Rectangle 17" descr="Wide upward diagonal"/>
          <p:cNvSpPr>
            <a:spLocks noChangeArrowheads="1"/>
          </p:cNvSpPr>
          <p:nvPr/>
        </p:nvSpPr>
        <p:spPr bwMode="auto">
          <a:xfrm>
            <a:off x="609599" y="3644781"/>
            <a:ext cx="1447800" cy="6096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anchor="t" anchorCtr="0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solidFill>
                  <a:schemeClr val="tx1"/>
                </a:solidFill>
              </a:rPr>
              <a:t>Geospatial Index</a:t>
            </a:r>
            <a:endParaRPr lang="en-US" sz="1600" b="0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33" idx="1"/>
            <a:endCxn id="36" idx="3"/>
          </p:cNvCxnSpPr>
          <p:nvPr/>
        </p:nvCxnSpPr>
        <p:spPr>
          <a:xfrm rot="10800000" flipV="1">
            <a:off x="2057400" y="3581399"/>
            <a:ext cx="448469" cy="3681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3" idx="1"/>
            <a:endCxn id="35" idx="3"/>
          </p:cNvCxnSpPr>
          <p:nvPr/>
        </p:nvCxnSpPr>
        <p:spPr>
          <a:xfrm rot="10800000">
            <a:off x="2057400" y="3190664"/>
            <a:ext cx="448468" cy="3907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Bent Arrow 48"/>
          <p:cNvSpPr/>
          <p:nvPr/>
        </p:nvSpPr>
        <p:spPr>
          <a:xfrm rot="5400000">
            <a:off x="2105818" y="819150"/>
            <a:ext cx="800100" cy="1447800"/>
          </a:xfrm>
          <a:prstGeom prst="bentArrow">
            <a:avLst>
              <a:gd name="adj1" fmla="val 36261"/>
              <a:gd name="adj2" fmla="val 36261"/>
              <a:gd name="adj3" fmla="val 40015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96269" y="1143000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SPARQL</a:t>
            </a:r>
            <a:endParaRPr lang="en-US" dirty="0"/>
          </a:p>
        </p:txBody>
      </p:sp>
      <p:sp>
        <p:nvSpPr>
          <p:cNvPr id="51" name="Bent Arrow 50"/>
          <p:cNvSpPr/>
          <p:nvPr/>
        </p:nvSpPr>
        <p:spPr>
          <a:xfrm rot="16200000" flipH="1">
            <a:off x="5801518" y="1962150"/>
            <a:ext cx="800100" cy="1447800"/>
          </a:xfrm>
          <a:prstGeom prst="bentArrow">
            <a:avLst>
              <a:gd name="adj1" fmla="val 36261"/>
              <a:gd name="adj2" fmla="val 36261"/>
              <a:gd name="adj3" fmla="val 40015"/>
              <a:gd name="adj4" fmla="val 43750"/>
            </a:avLst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7268" y="2286000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SERQL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7276306" y="4151312"/>
            <a:ext cx="990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6903244" y="3580607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6940550" y="4685506"/>
            <a:ext cx="989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37438" y="4256901"/>
            <a:ext cx="838200" cy="276999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434262" y="3771900"/>
            <a:ext cx="838200" cy="276999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6751638" y="1333500"/>
            <a:ext cx="2057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ctr" anchorCtr="0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 dirty="0" smtClean="0">
                <a:solidFill>
                  <a:schemeClr val="tx1"/>
                </a:solidFill>
              </a:rPr>
              <a:t>Third-Party Components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2" name="Rectangle 17" descr="Wide upward diagonal"/>
          <p:cNvSpPr>
            <a:spLocks noChangeArrowheads="1"/>
          </p:cNvSpPr>
          <p:nvPr/>
        </p:nvSpPr>
        <p:spPr bwMode="auto">
          <a:xfrm>
            <a:off x="6751638" y="952500"/>
            <a:ext cx="2057400" cy="3810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anchor="t" anchorCtr="0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 dirty="0" smtClean="0">
                <a:solidFill>
                  <a:schemeClr val="tx1"/>
                </a:solidFill>
              </a:rPr>
              <a:t>Parliament Components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196850"/>
            <a:ext cx="8991600" cy="488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Parliament™ Architecture (2)</a:t>
            </a:r>
            <a:endParaRPr lang="en-US" dirty="0"/>
          </a:p>
        </p:txBody>
      </p:sp>
      <p:sp>
        <p:nvSpPr>
          <p:cNvPr id="475149" name="Rectangle 13" descr="Wide upward diagonal"/>
          <p:cNvSpPr>
            <a:spLocks noChangeArrowheads="1"/>
          </p:cNvSpPr>
          <p:nvPr/>
        </p:nvSpPr>
        <p:spPr bwMode="auto">
          <a:xfrm>
            <a:off x="2514600" y="3886200"/>
            <a:ext cx="38100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r>
              <a:rPr lang="en-US" sz="1400" b="0" dirty="0" smtClean="0">
                <a:solidFill>
                  <a:schemeClr val="tx1"/>
                </a:solidFill>
              </a:rPr>
              <a:t>Parliament</a:t>
            </a:r>
          </a:p>
          <a:p>
            <a:r>
              <a:rPr lang="en-US" sz="1400" dirty="0" smtClean="0"/>
              <a:t>Storage </a:t>
            </a:r>
            <a:r>
              <a:rPr lang="en-US" sz="1400" b="0" dirty="0" smtClean="0">
                <a:solidFill>
                  <a:schemeClr val="tx1"/>
                </a:solidFill>
              </a:rPr>
              <a:t>Manager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2514600" y="2057400"/>
            <a:ext cx="3810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smtClean="0">
                <a:solidFill>
                  <a:schemeClr val="tx1"/>
                </a:solidFill>
              </a:rPr>
              <a:t>Web Interface (Jetty + </a:t>
            </a:r>
            <a:r>
              <a:rPr lang="en-US" sz="1400" b="0" dirty="0" err="1" smtClean="0">
                <a:solidFill>
                  <a:schemeClr val="tx1"/>
                </a:solidFill>
              </a:rPr>
              <a:t>Joseki</a:t>
            </a:r>
            <a:r>
              <a:rPr lang="en-US" sz="1400" b="0" dirty="0" smtClean="0">
                <a:solidFill>
                  <a:schemeClr val="tx1"/>
                </a:solidFill>
              </a:rPr>
              <a:t>)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475152" name="Rectangle 16"/>
          <p:cNvSpPr>
            <a:spLocks noChangeArrowheads="1"/>
          </p:cNvSpPr>
          <p:nvPr/>
        </p:nvSpPr>
        <p:spPr bwMode="auto">
          <a:xfrm>
            <a:off x="2514600" y="2743200"/>
            <a:ext cx="38100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Query Processor (Jena </a:t>
            </a:r>
            <a:r>
              <a:rPr lang="en-US" sz="1400" dirty="0"/>
              <a:t>+ </a:t>
            </a:r>
            <a:r>
              <a:rPr lang="en-US" sz="1400" dirty="0" smtClean="0"/>
              <a:t>ARQ)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475153" name="Rectangle 17" descr="Wide upward diagonal"/>
          <p:cNvSpPr>
            <a:spLocks noChangeArrowheads="1"/>
          </p:cNvSpPr>
          <p:nvPr/>
        </p:nvSpPr>
        <p:spPr bwMode="auto">
          <a:xfrm>
            <a:off x="2514600" y="3581400"/>
            <a:ext cx="3810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Storage Adapter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475162" name="Rectangle 26" descr="Wide upward diagonal"/>
          <p:cNvSpPr>
            <a:spLocks noChangeArrowheads="1"/>
          </p:cNvSpPr>
          <p:nvPr/>
        </p:nvSpPr>
        <p:spPr bwMode="auto">
          <a:xfrm>
            <a:off x="4876800" y="4038600"/>
            <a:ext cx="13716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 dirty="0" smtClean="0">
                <a:solidFill>
                  <a:schemeClr val="tx1"/>
                </a:solidFill>
              </a:rPr>
              <a:t>Rule Engine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514600" y="4495800"/>
            <a:ext cx="3810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smtClean="0">
                <a:solidFill>
                  <a:schemeClr val="tx1"/>
                </a:solidFill>
              </a:rPr>
              <a:t>Operating System</a:t>
            </a:r>
            <a:endParaRPr lang="en-US" sz="1400" b="0" baseline="30000" dirty="0">
              <a:solidFill>
                <a:schemeClr val="tx1"/>
              </a:solidFill>
            </a:endParaRPr>
          </a:p>
        </p:txBody>
      </p:sp>
      <p:sp>
        <p:nvSpPr>
          <p:cNvPr id="475163" name="Rectangle 27"/>
          <p:cNvSpPr>
            <a:spLocks noChangeArrowheads="1"/>
          </p:cNvSpPr>
          <p:nvPr/>
        </p:nvSpPr>
        <p:spPr bwMode="auto">
          <a:xfrm>
            <a:off x="4876800" y="4495800"/>
            <a:ext cx="1371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 dirty="0" smtClean="0">
                <a:solidFill>
                  <a:schemeClr val="tx1"/>
                </a:solidFill>
              </a:rPr>
              <a:t>Berkeley DB</a:t>
            </a:r>
            <a:endParaRPr lang="en-US" sz="1400" b="0" baseline="30000" dirty="0">
              <a:solidFill>
                <a:schemeClr val="tx1"/>
              </a:solidFill>
            </a:endParaRPr>
          </a:p>
        </p:txBody>
      </p:sp>
      <p:sp>
        <p:nvSpPr>
          <p:cNvPr id="33" name="Rectangle 17" descr="Wide upward diagonal"/>
          <p:cNvSpPr>
            <a:spLocks noChangeArrowheads="1"/>
          </p:cNvSpPr>
          <p:nvPr/>
        </p:nvSpPr>
        <p:spPr bwMode="auto">
          <a:xfrm>
            <a:off x="2514600" y="3276600"/>
            <a:ext cx="1524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Index Adapter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4" name="Rectangle 17" descr="Wide upward diagonal"/>
          <p:cNvSpPr>
            <a:spLocks noChangeArrowheads="1"/>
          </p:cNvSpPr>
          <p:nvPr/>
        </p:nvSpPr>
        <p:spPr bwMode="auto">
          <a:xfrm>
            <a:off x="2514600" y="2438400"/>
            <a:ext cx="3810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smtClean="0">
                <a:solidFill>
                  <a:schemeClr val="tx1"/>
                </a:solidFill>
              </a:rPr>
              <a:t>Named Graph Support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5" name="Rectangle 17" descr="Wide upward diagonal"/>
          <p:cNvSpPr>
            <a:spLocks noChangeArrowheads="1"/>
          </p:cNvSpPr>
          <p:nvPr/>
        </p:nvSpPr>
        <p:spPr bwMode="auto">
          <a:xfrm>
            <a:off x="1219200" y="2743200"/>
            <a:ext cx="990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 dirty="0" smtClean="0">
                <a:solidFill>
                  <a:schemeClr val="tx1"/>
                </a:solidFill>
              </a:rPr>
              <a:t>Temporal Index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6" name="Rectangle 17" descr="Wide upward diagonal"/>
          <p:cNvSpPr>
            <a:spLocks noChangeArrowheads="1"/>
          </p:cNvSpPr>
          <p:nvPr/>
        </p:nvSpPr>
        <p:spPr bwMode="auto">
          <a:xfrm>
            <a:off x="1219200" y="3352800"/>
            <a:ext cx="990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 dirty="0" smtClean="0">
                <a:solidFill>
                  <a:schemeClr val="tx1"/>
                </a:solidFill>
              </a:rPr>
              <a:t>Geospatial Index</a:t>
            </a:r>
            <a:endParaRPr lang="en-US" sz="1400" b="0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33" idx="1"/>
            <a:endCxn id="36" idx="3"/>
          </p:cNvCxnSpPr>
          <p:nvPr/>
        </p:nvCxnSpPr>
        <p:spPr>
          <a:xfrm rot="10800000" flipV="1">
            <a:off x="2209800" y="3429000"/>
            <a:ext cx="3048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3" idx="1"/>
            <a:endCxn id="35" idx="3"/>
          </p:cNvCxnSpPr>
          <p:nvPr/>
        </p:nvCxnSpPr>
        <p:spPr>
          <a:xfrm rot="10800000">
            <a:off x="2209800" y="3009900"/>
            <a:ext cx="3048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Bent Arrow 48"/>
          <p:cNvSpPr/>
          <p:nvPr/>
        </p:nvSpPr>
        <p:spPr>
          <a:xfrm rot="5400000">
            <a:off x="2133600" y="914400"/>
            <a:ext cx="762000" cy="1524000"/>
          </a:xfrm>
          <a:prstGeom prst="bentArrow">
            <a:avLst>
              <a:gd name="adj1" fmla="val 40480"/>
              <a:gd name="adj2" fmla="val 36261"/>
              <a:gd name="adj3" fmla="val 40015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1295400"/>
            <a:ext cx="1295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400" dirty="0" smtClean="0"/>
              <a:t>SPARQL Queries</a:t>
            </a:r>
            <a:endParaRPr lang="en-US" sz="14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6400800" y="3886200"/>
            <a:ext cx="914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553200" y="2895600"/>
            <a:ext cx="0" cy="914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553200" y="3962400"/>
            <a:ext cx="1588" cy="914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53200" y="3886200"/>
            <a:ext cx="762000" cy="457200"/>
          </a:xfrm>
          <a:prstGeom prst="rect">
            <a:avLst/>
          </a:prstGeom>
          <a:noFill/>
        </p:spPr>
        <p:txBody>
          <a:bodyPr wrap="square" lIns="91440" tIns="91440" rIns="0" bIns="0" rtlCol="0">
            <a:noAutofit/>
          </a:bodyPr>
          <a:lstStyle/>
          <a:p>
            <a:r>
              <a:rPr lang="en-US" sz="1400" dirty="0" smtClean="0"/>
              <a:t>C++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553200" y="3429000"/>
            <a:ext cx="762000" cy="457200"/>
          </a:xfrm>
          <a:prstGeom prst="rect">
            <a:avLst/>
          </a:prstGeom>
          <a:noFill/>
        </p:spPr>
        <p:txBody>
          <a:bodyPr wrap="square" lIns="91440" tIns="0" rIns="0" bIns="91440" rtlCol="0" anchor="b" anchorCtr="0">
            <a:noAutofit/>
          </a:bodyPr>
          <a:lstStyle/>
          <a:p>
            <a:r>
              <a:rPr lang="en-US" sz="1400" dirty="0" smtClean="0"/>
              <a:t>Java</a:t>
            </a:r>
            <a:endParaRPr lang="en-US" sz="1400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334000" y="1600200"/>
            <a:ext cx="1828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ctr" anchorCtr="0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 dirty="0" smtClean="0">
                <a:solidFill>
                  <a:schemeClr val="tx1"/>
                </a:solidFill>
              </a:rPr>
              <a:t>3</a:t>
            </a:r>
            <a:r>
              <a:rPr lang="en-US" sz="1400" b="0" baseline="30000" dirty="0" smtClean="0">
                <a:solidFill>
                  <a:schemeClr val="tx1"/>
                </a:solidFill>
              </a:rPr>
              <a:t>rd</a:t>
            </a:r>
            <a:r>
              <a:rPr lang="en-US" sz="1400" b="0" dirty="0" smtClean="0">
                <a:solidFill>
                  <a:schemeClr val="tx1"/>
                </a:solidFill>
              </a:rPr>
              <a:t>-Party Components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2" name="Rectangle 17" descr="Wide upward diagonal"/>
          <p:cNvSpPr>
            <a:spLocks noChangeArrowheads="1"/>
          </p:cNvSpPr>
          <p:nvPr/>
        </p:nvSpPr>
        <p:spPr bwMode="auto">
          <a:xfrm>
            <a:off x="5334000" y="1295400"/>
            <a:ext cx="1828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 dirty="0" smtClean="0">
                <a:solidFill>
                  <a:schemeClr val="tx1"/>
                </a:solidFill>
              </a:rPr>
              <a:t>BBN Components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0" name="Rectangle 17" descr="Wide upward diagonal"/>
          <p:cNvSpPr>
            <a:spLocks noChangeArrowheads="1"/>
          </p:cNvSpPr>
          <p:nvPr/>
        </p:nvSpPr>
        <p:spPr bwMode="auto">
          <a:xfrm>
            <a:off x="4876800" y="2819400"/>
            <a:ext cx="13716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Query Optimizer </a:t>
            </a:r>
            <a:r>
              <a:rPr lang="en-US" sz="1400" dirty="0" smtClean="0"/>
              <a:t>Customizations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1" name="Rectangle 17" descr="Wide upward diagonal"/>
          <p:cNvSpPr>
            <a:spLocks noChangeArrowheads="1"/>
          </p:cNvSpPr>
          <p:nvPr/>
        </p:nvSpPr>
        <p:spPr bwMode="auto">
          <a:xfrm>
            <a:off x="4876800" y="2133600"/>
            <a:ext cx="13716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anchor="t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Admin Interface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/>
              <a:t>Parliament™ File Structure</a:t>
            </a:r>
            <a:endParaRPr lang="en-US" sz="2000" i="1" dirty="0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371600" y="3429000"/>
            <a:ext cx="2286000" cy="1614488"/>
          </a:xfrm>
          <a:prstGeom prst="rect">
            <a:avLst/>
          </a:prstGeom>
          <a:gradFill flip="none" rotWithShape="1">
            <a:gsLst>
              <a:gs pos="6000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en-US"/>
              <a:t>resources.mem</a:t>
            </a:r>
          </a:p>
          <a:p>
            <a:pPr marL="176213" indent="-176213">
              <a:spcBef>
                <a:spcPct val="50000"/>
              </a:spcBef>
              <a:buFontTx/>
              <a:buChar char="•"/>
            </a:pPr>
            <a:r>
              <a:rPr lang="en-US"/>
              <a:t>Flags &amp; counts</a:t>
            </a:r>
          </a:p>
          <a:p>
            <a:pPr marL="176213" indent="-176213">
              <a:spcBef>
                <a:spcPct val="50000"/>
              </a:spcBef>
              <a:buFontTx/>
              <a:buChar char="•"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occurrences</a:t>
            </a:r>
          </a:p>
          <a:p>
            <a:pPr marL="176213" indent="-176213">
              <a:spcBef>
                <a:spcPct val="50000"/>
              </a:spcBef>
              <a:buFontTx/>
              <a:buChar char="•"/>
            </a:pPr>
            <a:r>
              <a:rPr lang="en-US"/>
              <a:t>URI offset</a:t>
            </a: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5105400" y="3429000"/>
            <a:ext cx="2438400" cy="1614488"/>
          </a:xfrm>
          <a:prstGeom prst="rect">
            <a:avLst/>
          </a:prstGeom>
          <a:gradFill flip="none" rotWithShape="1">
            <a:gsLst>
              <a:gs pos="6000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en-US"/>
              <a:t>statements.mem</a:t>
            </a:r>
          </a:p>
          <a:p>
            <a:pPr marL="176213" indent="-176213">
              <a:spcBef>
                <a:spcPct val="50000"/>
              </a:spcBef>
              <a:buFontTx/>
              <a:buChar char="•"/>
            </a:pPr>
            <a:r>
              <a:rPr lang="en-US"/>
              <a:t>Flags</a:t>
            </a:r>
          </a:p>
          <a:p>
            <a:pPr marL="176213" indent="-176213">
              <a:spcBef>
                <a:spcPct val="50000"/>
              </a:spcBef>
              <a:buFontTx/>
              <a:buChar char="•"/>
            </a:pPr>
            <a:r>
              <a:rPr lang="en-US"/>
              <a:t>Resources</a:t>
            </a:r>
          </a:p>
          <a:p>
            <a:pPr marL="176213" indent="-176213">
              <a:spcBef>
                <a:spcPct val="50000"/>
              </a:spcBef>
              <a:buFontTx/>
              <a:buChar char="•"/>
            </a:pPr>
            <a:r>
              <a:rPr lang="en-US"/>
              <a:t>Next occurrences</a:t>
            </a:r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1371600" y="5562600"/>
            <a:ext cx="2286000" cy="788988"/>
          </a:xfrm>
          <a:prstGeom prst="rect">
            <a:avLst/>
          </a:prstGeom>
          <a:gradFill flip="none" rotWithShape="1">
            <a:gsLst>
              <a:gs pos="6000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en-US"/>
              <a:t>uris.mem</a:t>
            </a:r>
          </a:p>
          <a:p>
            <a:pPr marL="176213" indent="-176213">
              <a:spcBef>
                <a:spcPct val="50000"/>
              </a:spcBef>
              <a:buFontTx/>
              <a:buChar char="•"/>
            </a:pPr>
            <a:r>
              <a:rPr lang="en-US"/>
              <a:t>URI string</a:t>
            </a:r>
          </a:p>
        </p:txBody>
      </p:sp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1371600" y="1828800"/>
            <a:ext cx="2286000" cy="1063625"/>
          </a:xfrm>
          <a:prstGeom prst="rect">
            <a:avLst/>
          </a:prstGeom>
          <a:gradFill flip="none" rotWithShape="1">
            <a:gsLst>
              <a:gs pos="6000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en-US" dirty="0"/>
              <a:t>u2i.db</a:t>
            </a:r>
          </a:p>
          <a:p>
            <a:pPr marL="176213" indent="-176213">
              <a:spcBef>
                <a:spcPct val="50000"/>
              </a:spcBef>
              <a:buFontTx/>
              <a:buChar char="•"/>
            </a:pPr>
            <a:r>
              <a:rPr lang="en-US" dirty="0"/>
              <a:t>Resource ids, indexed by URI</a:t>
            </a:r>
          </a:p>
        </p:txBody>
      </p:sp>
      <p:cxnSp>
        <p:nvCxnSpPr>
          <p:cNvPr id="333832" name="AutoShape 8"/>
          <p:cNvCxnSpPr>
            <a:cxnSpLocks noChangeShapeType="1"/>
            <a:stCxn id="333851" idx="2"/>
            <a:endCxn id="333828" idx="0"/>
          </p:cNvCxnSpPr>
          <p:nvPr/>
        </p:nvCxnSpPr>
        <p:spPr bwMode="auto">
          <a:xfrm rot="5400000">
            <a:off x="2552700" y="2628900"/>
            <a:ext cx="7620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333837" name="Rectangle 13"/>
          <p:cNvSpPr>
            <a:spLocks noChangeArrowheads="1"/>
          </p:cNvSpPr>
          <p:nvPr/>
        </p:nvSpPr>
        <p:spPr bwMode="auto">
          <a:xfrm>
            <a:off x="4648200" y="3048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39" name="Rectangle 15"/>
          <p:cNvSpPr>
            <a:spLocks noChangeArrowheads="1"/>
          </p:cNvSpPr>
          <p:nvPr/>
        </p:nvSpPr>
        <p:spPr bwMode="auto">
          <a:xfrm>
            <a:off x="3505200" y="35814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38" name="Rectangle 14"/>
          <p:cNvSpPr>
            <a:spLocks noChangeArrowheads="1"/>
          </p:cNvSpPr>
          <p:nvPr/>
        </p:nvSpPr>
        <p:spPr bwMode="auto">
          <a:xfrm>
            <a:off x="7391400" y="3048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40" name="Rectangle 16"/>
          <p:cNvSpPr>
            <a:spLocks noChangeArrowheads="1"/>
          </p:cNvSpPr>
          <p:nvPr/>
        </p:nvSpPr>
        <p:spPr bwMode="auto">
          <a:xfrm>
            <a:off x="2743200" y="4800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3841" name="AutoShape 17"/>
          <p:cNvCxnSpPr>
            <a:cxnSpLocks noChangeShapeType="1"/>
            <a:stCxn id="333840" idx="2"/>
            <a:endCxn id="333830" idx="0"/>
          </p:cNvCxnSpPr>
          <p:nvPr/>
        </p:nvCxnSpPr>
        <p:spPr bwMode="auto">
          <a:xfrm rot="5400000">
            <a:off x="2362200" y="5105400"/>
            <a:ext cx="6096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333842" name="Rectangle 18"/>
          <p:cNvSpPr>
            <a:spLocks noChangeArrowheads="1"/>
          </p:cNvSpPr>
          <p:nvPr/>
        </p:nvSpPr>
        <p:spPr bwMode="auto">
          <a:xfrm>
            <a:off x="3276600" y="43434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3843" name="AutoShape 19"/>
          <p:cNvCxnSpPr>
            <a:cxnSpLocks noChangeShapeType="1"/>
            <a:stCxn id="333842" idx="3"/>
            <a:endCxn id="333829" idx="1"/>
          </p:cNvCxnSpPr>
          <p:nvPr/>
        </p:nvCxnSpPr>
        <p:spPr bwMode="auto">
          <a:xfrm flipV="1">
            <a:off x="3429000" y="4237038"/>
            <a:ext cx="1676400" cy="1825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</p:spPr>
      </p:cxnSp>
      <p:cxnSp>
        <p:nvCxnSpPr>
          <p:cNvPr id="333844" name="AutoShape 20"/>
          <p:cNvCxnSpPr>
            <a:cxnSpLocks noChangeShapeType="1"/>
            <a:stCxn id="333837" idx="1"/>
            <a:endCxn id="333839" idx="3"/>
          </p:cNvCxnSpPr>
          <p:nvPr/>
        </p:nvCxnSpPr>
        <p:spPr bwMode="auto">
          <a:xfrm rot="10800000" flipV="1">
            <a:off x="3657600" y="3124200"/>
            <a:ext cx="9906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333845" name="Rectangle 21"/>
          <p:cNvSpPr>
            <a:spLocks noChangeArrowheads="1"/>
          </p:cNvSpPr>
          <p:nvPr/>
        </p:nvSpPr>
        <p:spPr bwMode="auto">
          <a:xfrm>
            <a:off x="6553200" y="43434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3846" name="AutoShape 22"/>
          <p:cNvCxnSpPr>
            <a:cxnSpLocks noChangeShapeType="1"/>
            <a:stCxn id="333845" idx="3"/>
            <a:endCxn id="333838" idx="3"/>
          </p:cNvCxnSpPr>
          <p:nvPr/>
        </p:nvCxnSpPr>
        <p:spPr bwMode="auto">
          <a:xfrm flipV="1">
            <a:off x="6705600" y="3124200"/>
            <a:ext cx="838200" cy="1295400"/>
          </a:xfrm>
          <a:prstGeom prst="bentConnector3">
            <a:avLst>
              <a:gd name="adj1" fmla="val 1272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33848" name="AutoShape 24"/>
          <p:cNvCxnSpPr>
            <a:cxnSpLocks noChangeShapeType="1"/>
            <a:stCxn id="333837" idx="1"/>
            <a:endCxn id="333838" idx="3"/>
          </p:cNvCxnSpPr>
          <p:nvPr/>
        </p:nvCxnSpPr>
        <p:spPr bwMode="auto">
          <a:xfrm>
            <a:off x="4648200" y="3124200"/>
            <a:ext cx="2895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3849" name="Rectangle 25"/>
          <p:cNvSpPr>
            <a:spLocks noChangeArrowheads="1"/>
          </p:cNvSpPr>
          <p:nvPr/>
        </p:nvSpPr>
        <p:spPr bwMode="auto">
          <a:xfrm>
            <a:off x="7239000" y="4800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3850" name="AutoShape 26"/>
          <p:cNvCxnSpPr>
            <a:cxnSpLocks noChangeShapeType="1"/>
            <a:stCxn id="333849" idx="3"/>
            <a:endCxn id="333829" idx="2"/>
          </p:cNvCxnSpPr>
          <p:nvPr/>
        </p:nvCxnSpPr>
        <p:spPr bwMode="auto">
          <a:xfrm flipH="1">
            <a:off x="6324600" y="4876800"/>
            <a:ext cx="1066800" cy="166688"/>
          </a:xfrm>
          <a:prstGeom prst="bentConnector4">
            <a:avLst>
              <a:gd name="adj1" fmla="val -35713"/>
              <a:gd name="adj2" fmla="val 2371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333851" name="Rectangle 27"/>
          <p:cNvSpPr>
            <a:spLocks noChangeArrowheads="1"/>
          </p:cNvSpPr>
          <p:nvPr/>
        </p:nvSpPr>
        <p:spPr bwMode="auto">
          <a:xfrm>
            <a:off x="3276600" y="2514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211</Words>
  <Application>Microsoft Macintosh PowerPoint</Application>
  <PresentationFormat>On-screen Show (4:3)</PresentationFormat>
  <Paragraphs>72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Parliament™ Layers (1)</vt:lpstr>
      <vt:lpstr>Parliament™ Architecture (2)</vt:lpstr>
      <vt:lpstr>Parliament™ File Structure</vt:lpstr>
    </vt:vector>
  </TitlesOfParts>
  <Manager/>
  <Company>BBN Technologies, Inc.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Ian Emmons</dc:creator>
  <cp:keywords/>
  <dc:description/>
  <cp:lastModifiedBy>Ian Emmons</cp:lastModifiedBy>
  <cp:revision>49</cp:revision>
  <dcterms:created xsi:type="dcterms:W3CDTF">2008-10-27T00:17:51Z</dcterms:created>
  <dcterms:modified xsi:type="dcterms:W3CDTF">2018-01-12T19:17:09Z</dcterms:modified>
  <cp:category/>
</cp:coreProperties>
</file>