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165" r:id="rId1"/>
  </p:sldMasterIdLst>
  <p:notesMasterIdLst>
    <p:notesMasterId r:id="rId3"/>
  </p:notesMasterIdLst>
  <p:sldIdLst>
    <p:sldId id="427" r:id="rId2"/>
  </p:sldIdLst>
  <p:sldSz cx="9144000" cy="6858000" type="screen4x3"/>
  <p:notesSz cx="7315200" cy="9601200"/>
  <p:custDataLst>
    <p:tags r:id="rId4"/>
  </p:custData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PMG" initials="K" lastIdx="9" clrIdx="0"/>
  <p:cmAuthor id="1" name="Prashanth Brindavan" initials="PB" lastIdx="1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3F4"/>
    <a:srgbClr val="BFCCE3"/>
    <a:srgbClr val="8AA8CB"/>
    <a:srgbClr val="8AA5CB"/>
    <a:srgbClr val="8AA5AD"/>
    <a:srgbClr val="CCD6D9"/>
    <a:srgbClr val="4066AA"/>
    <a:srgbClr val="8099C6"/>
    <a:srgbClr val="BABBBC"/>
    <a:srgbClr val="979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88787" autoAdjust="0"/>
  </p:normalViewPr>
  <p:slideViewPr>
    <p:cSldViewPr snapToObjects="1">
      <p:cViewPr varScale="1">
        <p:scale>
          <a:sx n="76" d="100"/>
          <a:sy n="76" d="100"/>
        </p:scale>
        <p:origin x="-1212" y="-90"/>
      </p:cViewPr>
      <p:guideLst>
        <p:guide orient="horz" pos="709"/>
        <p:guide pos="113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168503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0" tIns="45259" rIns="90520" bIns="4525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2" y="2"/>
            <a:ext cx="3168503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0" tIns="45259" rIns="90520" bIns="4525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7550"/>
            <a:ext cx="4803775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21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0" tIns="45259" rIns="90520" bIns="45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83"/>
            <a:ext cx="3168503" cy="48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0" tIns="45259" rIns="90520" bIns="4525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2" y="9118683"/>
            <a:ext cx="3168503" cy="48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0" tIns="45259" rIns="90520" bIns="4525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A71BF197-EB66-477C-846E-FBBA2C217E6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033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 bwMode="gray">
          <a:xfrm>
            <a:off x="251521" y="1268760"/>
            <a:ext cx="4254538" cy="237614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4637416" y="1268760"/>
            <a:ext cx="4254538" cy="237614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 bwMode="gray">
          <a:xfrm>
            <a:off x="251521" y="3789363"/>
            <a:ext cx="4254538" cy="237614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 bwMode="gray">
          <a:xfrm>
            <a:off x="4637416" y="3789363"/>
            <a:ext cx="4254538" cy="237614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/>
          <p:cNvSpPr>
            <a:spLocks noGrp="1"/>
          </p:cNvSpPr>
          <p:nvPr>
            <p:ph type="body" idx="1"/>
          </p:nvPr>
        </p:nvSpPr>
        <p:spPr bwMode="gray">
          <a:xfrm>
            <a:off x="179512" y="1124745"/>
            <a:ext cx="8712968" cy="49685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Seventh level</a:t>
            </a:r>
          </a:p>
          <a:p>
            <a:pPr lvl="7"/>
            <a:r>
              <a:rPr lang="en-GB" smtClean="0"/>
              <a:t>Eighth level</a:t>
            </a:r>
          </a:p>
          <a:p>
            <a:pPr lvl="8"/>
            <a:r>
              <a:rPr lang="en-GB" smtClean="0"/>
              <a:t>Ninth level</a:t>
            </a:r>
            <a:endParaRPr lang="en-GB" dirty="0" smtClean="0"/>
          </a:p>
        </p:txBody>
      </p:sp>
      <p:grpSp>
        <p:nvGrpSpPr>
          <p:cNvPr id="2" name="Group 17"/>
          <p:cNvGrpSpPr/>
          <p:nvPr userDrawn="1"/>
        </p:nvGrpSpPr>
        <p:grpSpPr bwMode="gray">
          <a:xfrm>
            <a:off x="179512" y="1124744"/>
            <a:ext cx="8712968" cy="4968552"/>
            <a:chOff x="179512" y="1124744"/>
            <a:chExt cx="8712968" cy="4968552"/>
          </a:xfrm>
          <a:noFill/>
        </p:grpSpPr>
        <p:sp>
          <p:nvSpPr>
            <p:cNvPr id="29" name="Rectangle 28"/>
            <p:cNvSpPr>
              <a:spLocks noChangeArrowheads="1"/>
            </p:cNvSpPr>
            <p:nvPr userDrawn="1"/>
          </p:nvSpPr>
          <p:spPr bwMode="gray">
            <a:xfrm>
              <a:off x="179512" y="1125120"/>
              <a:ext cx="8712968" cy="4968000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 userDrawn="1"/>
          </p:nvSpPr>
          <p:spPr bwMode="gray">
            <a:xfrm>
              <a:off x="4428240" y="1124744"/>
              <a:ext cx="216000" cy="4968552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 userDrawn="1"/>
          </p:nvSpPr>
          <p:spPr bwMode="gray">
            <a:xfrm rot="5400000">
              <a:off x="4428240" y="-747120"/>
              <a:ext cx="216000" cy="8712480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 userDrawn="1"/>
          </p:nvSpPr>
          <p:spPr bwMode="gray">
            <a:xfrm>
              <a:off x="2196120" y="1124744"/>
              <a:ext cx="216000" cy="4968552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 userDrawn="1"/>
          </p:nvSpPr>
          <p:spPr bwMode="gray">
            <a:xfrm>
              <a:off x="6660360" y="1124744"/>
              <a:ext cx="216000" cy="4968552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Group 47"/>
          <p:cNvGrpSpPr/>
          <p:nvPr userDrawn="1"/>
        </p:nvGrpSpPr>
        <p:grpSpPr bwMode="gray">
          <a:xfrm>
            <a:off x="0" y="836712"/>
            <a:ext cx="9144000" cy="5544616"/>
            <a:chOff x="0" y="836712"/>
            <a:chExt cx="9144000" cy="5544616"/>
          </a:xfrm>
          <a:noFill/>
        </p:grpSpPr>
        <p:sp>
          <p:nvSpPr>
            <p:cNvPr id="24" name="Rectangle 23"/>
            <p:cNvSpPr>
              <a:spLocks noChangeArrowheads="1"/>
            </p:cNvSpPr>
            <p:nvPr userDrawn="1"/>
          </p:nvSpPr>
          <p:spPr bwMode="gray">
            <a:xfrm rot="16200000">
              <a:off x="4426396" y="944728"/>
              <a:ext cx="288032" cy="720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5"/>
            <p:cNvSpPr>
              <a:spLocks noChangeArrowheads="1"/>
            </p:cNvSpPr>
            <p:nvPr userDrawn="1"/>
          </p:nvSpPr>
          <p:spPr bwMode="gray">
            <a:xfrm rot="16200000">
              <a:off x="4426397" y="6201312"/>
              <a:ext cx="288032" cy="720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/>
            <p:nvPr userDrawn="1"/>
          </p:nvSpPr>
          <p:spPr bwMode="gray">
            <a:xfrm flipV="1">
              <a:off x="0" y="3573120"/>
              <a:ext cx="180000" cy="720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>
              <a:off x="8892480" y="3573120"/>
              <a:ext cx="251520" cy="720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2" name="Freeform 20"/>
          <p:cNvSpPr>
            <a:spLocks noChangeAspect="1"/>
          </p:cNvSpPr>
          <p:nvPr userDrawn="1"/>
        </p:nvSpPr>
        <p:spPr bwMode="gray">
          <a:xfrm>
            <a:off x="4" y="1"/>
            <a:ext cx="9140825" cy="83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29"/>
              </a:cxn>
              <a:cxn ang="0">
                <a:pos x="18422" y="1729"/>
              </a:cxn>
              <a:cxn ang="0">
                <a:pos x="18935" y="0"/>
              </a:cxn>
              <a:cxn ang="0">
                <a:pos x="0" y="0"/>
              </a:cxn>
            </a:cxnLst>
            <a:rect l="0" t="0" r="r" b="b"/>
            <a:pathLst>
              <a:path w="18935" h="1729">
                <a:moveTo>
                  <a:pt x="0" y="0"/>
                </a:moveTo>
                <a:lnTo>
                  <a:pt x="0" y="1729"/>
                </a:lnTo>
                <a:lnTo>
                  <a:pt x="18422" y="1729"/>
                </a:lnTo>
                <a:lnTo>
                  <a:pt x="18935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Line 10"/>
          <p:cNvSpPr>
            <a:spLocks noChangeShapeType="1"/>
          </p:cNvSpPr>
          <p:nvPr userDrawn="1"/>
        </p:nvSpPr>
        <p:spPr bwMode="gray">
          <a:xfrm>
            <a:off x="179512" y="6381332"/>
            <a:ext cx="87129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8389560" y="6381332"/>
            <a:ext cx="502920" cy="280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72000" tIns="72000" rIns="0" bIns="0" numCol="1" anchor="t" anchorCtr="0" compatLnSpc="1">
            <a:prstTxWarp prst="textNoShape">
              <a:avLst/>
            </a:prstTxWarp>
          </a:bodyPr>
          <a:lstStyle/>
          <a:p>
            <a:pPr algn="r" rtl="0" fontAlgn="base">
              <a:spcBef>
                <a:spcPct val="40000"/>
              </a:spcBef>
              <a:spcAft>
                <a:spcPct val="0"/>
              </a:spcAft>
            </a:pPr>
            <a:fld id="{358FC8E3-FE67-4452-9F4E-9A47A20D0542}" type="slidenum">
              <a:rPr lang="en-GB" sz="900" kern="1200" noProof="0" smtClean="0">
                <a:solidFill>
                  <a:srgbClr val="00338D"/>
                </a:solidFill>
                <a:latin typeface="Arial"/>
                <a:ea typeface="+mn-ea"/>
                <a:cs typeface="Arial" charset="0"/>
              </a:rPr>
              <a:pPr algn="r" rtl="0" fontAlgn="base">
                <a:spcBef>
                  <a:spcPct val="40000"/>
                </a:spcBef>
                <a:spcAft>
                  <a:spcPct val="0"/>
                </a:spcAft>
              </a:pPr>
              <a:t>‹#›</a:t>
            </a:fld>
            <a:endParaRPr lang="en-GB" sz="900" kern="1200" dirty="0">
              <a:solidFill>
                <a:srgbClr val="00338D"/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46" name="Title Placeholder 45"/>
          <p:cNvSpPr>
            <a:spLocks noGrp="1"/>
          </p:cNvSpPr>
          <p:nvPr>
            <p:ph type="title"/>
          </p:nvPr>
        </p:nvSpPr>
        <p:spPr bwMode="gray">
          <a:xfrm>
            <a:off x="179512" y="116632"/>
            <a:ext cx="871296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5" name="Text Box 8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79512" y="6381344"/>
            <a:ext cx="5832648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72000" rIns="0" bIns="0">
            <a:spAutoFit/>
          </a:bodyPr>
          <a:lstStyle/>
          <a:p>
            <a:pPr algn="l">
              <a:spcBef>
                <a:spcPct val="40000"/>
              </a:spcBef>
            </a:pPr>
            <a:r>
              <a:rPr lang="en-GB" sz="700" dirty="0" smtClean="0">
                <a:solidFill>
                  <a:srgbClr val="00338D"/>
                </a:solidFill>
                <a:latin typeface="Arial"/>
              </a:rPr>
              <a:t>© 2013 KPMG LLP, a US limited liability partnership and a member firm of the KPMG network of independent member firms affiliated with KPMG International Cooperative (‘KPMG International’), a Swiss entity. All rights reserved.</a:t>
            </a:r>
            <a:endParaRPr lang="en-GB" sz="700" dirty="0">
              <a:solidFill>
                <a:srgbClr val="00338D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</p:sldLayoutIdLst>
  <p:txStyles>
    <p:titleStyle>
      <a:lvl1pPr algn="l" defTabSz="914400" rtl="0" eaLnBrk="1" latinLnBrk="0" hangingPunct="1">
        <a:spcBef>
          <a:spcPct val="0"/>
        </a:spcBef>
        <a:buNone/>
        <a:defRPr lang="en-GB" sz="2000" b="1" kern="1200" noProof="0" dirty="0" smtClean="0">
          <a:solidFill>
            <a:schemeClr val="bg1"/>
          </a:solidFill>
          <a:latin typeface="Arial"/>
          <a:ea typeface="+mj-ea"/>
          <a:cs typeface="Arial" pitchFamily="34" charset="0"/>
        </a:defRPr>
      </a:lvl1pPr>
      <a:lvl2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2pPr>
      <a:lvl3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3pPr>
      <a:lvl4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4pPr>
      <a:lvl5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5pPr>
      <a:lvl6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6pPr>
      <a:lvl7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7pPr>
      <a:lvl8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8pPr>
      <a:lvl9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lang="en-US" sz="1600" b="1" kern="1200" noProof="0" dirty="0" smtClean="0">
          <a:solidFill>
            <a:srgbClr val="00338D"/>
          </a:solidFill>
          <a:latin typeface="Arial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lang="en-US" sz="1600" b="0" kern="1200" noProof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2pPr>
      <a:lvl3pPr marL="273050" indent="-273050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■"/>
        <a:defRPr lang="en-US" sz="1600" b="0" kern="1200" noProof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3pPr>
      <a:lvl4pPr marL="536575" indent="-263525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–"/>
        <a:tabLst/>
        <a:defRPr lang="en-US" sz="1600" b="0" kern="1200" noProof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4pPr>
      <a:lvl5pPr marL="809625" indent="-271463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■"/>
        <a:tabLst/>
        <a:defRPr lang="en-GB" sz="1600" b="0" kern="1200" baseline="0" noProof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5pPr>
      <a:lvl6pPr marL="1082675" indent="-273050" algn="l" defTabSz="893763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–"/>
        <a:defRPr lang="en-GB" sz="1600" kern="120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6pPr>
      <a:lvl7pPr marL="1344613" indent="-266700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■"/>
        <a:defRPr lang="en-GB" sz="1600" kern="1200" baseline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7pPr>
      <a:lvl8pPr marL="1619250" indent="-274638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–"/>
        <a:defRPr lang="en-GB" sz="1600" kern="1200" dirty="0" smtClean="0">
          <a:solidFill>
            <a:schemeClr val="tx1"/>
          </a:solidFill>
          <a:latin typeface="Arial"/>
          <a:ea typeface="+mn-ea"/>
          <a:cs typeface="+mn-cs"/>
        </a:defRPr>
      </a:lvl8pPr>
      <a:lvl9pPr marL="1876425" indent="-257175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■"/>
        <a:defRPr lang="en-GB" sz="1600" kern="120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Lin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51521" y="1139032"/>
            <a:ext cx="4254538" cy="2376140"/>
          </a:xfrm>
          <a:ln w="12700">
            <a:solidFill>
              <a:schemeClr val="tx1"/>
            </a:solidFill>
            <a:prstDash val="sysDash"/>
          </a:ln>
        </p:spPr>
        <p:txBody>
          <a:bodyPr lIns="45720" tIns="45720" rIns="45720" bIns="45720"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u="sng" dirty="0" smtClean="0"/>
              <a:t>Business </a:t>
            </a:r>
            <a:r>
              <a:rPr lang="en-US" sz="1200" u="sng" dirty="0" smtClean="0"/>
              <a:t>Metrics</a:t>
            </a:r>
          </a:p>
          <a:p>
            <a:pPr>
              <a:spcBef>
                <a:spcPts val="0"/>
              </a:spcBef>
            </a:pPr>
            <a:r>
              <a:rPr lang="en-US" sz="1200" b="0" dirty="0"/>
              <a:t>•  Owns the completion of a portion of a client deliverable</a:t>
            </a:r>
          </a:p>
          <a:p>
            <a:pPr>
              <a:spcBef>
                <a:spcPts val="0"/>
              </a:spcBef>
            </a:pPr>
            <a:r>
              <a:rPr lang="en-US" sz="1200" b="0" dirty="0"/>
              <a:t>•  Designs complex models and analyses to support project deliverable content</a:t>
            </a:r>
          </a:p>
          <a:p>
            <a:pPr>
              <a:spcBef>
                <a:spcPts val="0"/>
              </a:spcBef>
            </a:pPr>
            <a:r>
              <a:rPr lang="en-US" sz="1200" b="0" dirty="0" smtClean="0"/>
              <a:t>•  </a:t>
            </a:r>
            <a:r>
              <a:rPr lang="en-US" sz="1200" b="0" dirty="0"/>
              <a:t>Takes responsibility and accountability of assigned tasks </a:t>
            </a:r>
            <a:endParaRPr lang="en-US" sz="1200" b="0" dirty="0" smtClean="0"/>
          </a:p>
          <a:p>
            <a:pPr>
              <a:spcBef>
                <a:spcPts val="0"/>
              </a:spcBef>
            </a:pPr>
            <a:r>
              <a:rPr lang="en-US" sz="1200" b="0" dirty="0" smtClean="0"/>
              <a:t>•  Recognizes &amp; understands client issues and responds with appropriate focus and alternatives </a:t>
            </a:r>
          </a:p>
          <a:p>
            <a:pPr>
              <a:spcBef>
                <a:spcPts val="0"/>
              </a:spcBef>
            </a:pPr>
            <a:r>
              <a:rPr lang="en-US" sz="1200" b="0" dirty="0" smtClean="0"/>
              <a:t>•  </a:t>
            </a:r>
            <a:r>
              <a:rPr lang="en-US" sz="1200" b="0" dirty="0"/>
              <a:t>Comfortably speaks and participates in client meetings </a:t>
            </a:r>
          </a:p>
          <a:p>
            <a:pPr>
              <a:spcBef>
                <a:spcPts val="0"/>
              </a:spcBef>
            </a:pPr>
            <a:r>
              <a:rPr lang="en-US" sz="1200" b="0" dirty="0"/>
              <a:t>•  Applies logical thinking to understand complex issues and develop recommendations and solutions </a:t>
            </a:r>
          </a:p>
          <a:p>
            <a:pPr>
              <a:spcBef>
                <a:spcPts val="0"/>
              </a:spcBef>
            </a:pPr>
            <a:endParaRPr lang="en-US" sz="1200" b="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44008" y="1139032"/>
            <a:ext cx="4254538" cy="2376140"/>
          </a:xfrm>
          <a:ln w="12700">
            <a:solidFill>
              <a:schemeClr val="tx1"/>
            </a:solidFill>
            <a:prstDash val="sysDash"/>
          </a:ln>
        </p:spPr>
        <p:txBody>
          <a:bodyPr lIns="45720" tIns="45720" rIns="45720" bIns="45720"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u="sng" dirty="0"/>
              <a:t>Goals/Accomplishments Summary</a:t>
            </a:r>
          </a:p>
          <a:p>
            <a:pPr marL="114300" lvl="1" indent="-114300">
              <a:spcBef>
                <a:spcPts val="0"/>
              </a:spcBef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338D"/>
                </a:solidFill>
              </a:rPr>
              <a:t>Created </a:t>
            </a:r>
            <a:r>
              <a:rPr lang="en-US" sz="1200" dirty="0">
                <a:solidFill>
                  <a:srgbClr val="00338D"/>
                </a:solidFill>
              </a:rPr>
              <a:t>and managed the detailed work plan to implement a new planning, budgeting and forecasting system (</a:t>
            </a:r>
            <a:r>
              <a:rPr lang="en-US" sz="1200" dirty="0" smtClean="0">
                <a:solidFill>
                  <a:srgbClr val="00338D"/>
                </a:solidFill>
              </a:rPr>
              <a:t>Hyperion </a:t>
            </a:r>
            <a:r>
              <a:rPr lang="en-US" sz="1200" dirty="0">
                <a:solidFill>
                  <a:srgbClr val="00338D"/>
                </a:solidFill>
              </a:rPr>
              <a:t>Planning) for all of </a:t>
            </a:r>
            <a:r>
              <a:rPr lang="en-US" sz="1200" dirty="0" smtClean="0">
                <a:solidFill>
                  <a:srgbClr val="00338D"/>
                </a:solidFill>
              </a:rPr>
              <a:t>Toyota North </a:t>
            </a:r>
            <a:r>
              <a:rPr lang="en-US" sz="1200" dirty="0">
                <a:solidFill>
                  <a:srgbClr val="00338D"/>
                </a:solidFill>
              </a:rPr>
              <a:t>American </a:t>
            </a:r>
            <a:r>
              <a:rPr lang="en-US" sz="1200" dirty="0" smtClean="0">
                <a:solidFill>
                  <a:srgbClr val="00338D"/>
                </a:solidFill>
              </a:rPr>
              <a:t>manufacturing</a:t>
            </a:r>
          </a:p>
          <a:p>
            <a:pPr marL="114300" lvl="1" indent="-114300">
              <a:spcBef>
                <a:spcPts val="0"/>
              </a:spcBef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338D"/>
                </a:solidFill>
              </a:rPr>
              <a:t>Assisted </a:t>
            </a:r>
            <a:r>
              <a:rPr lang="en-US" sz="1200" dirty="0">
                <a:solidFill>
                  <a:srgbClr val="00338D"/>
                </a:solidFill>
              </a:rPr>
              <a:t>in the design and documentation of journal entry creation automation for vehicle and parts sales and cost of sales for all </a:t>
            </a:r>
            <a:r>
              <a:rPr lang="en-US" sz="1200" dirty="0" smtClean="0">
                <a:solidFill>
                  <a:srgbClr val="00338D"/>
                </a:solidFill>
              </a:rPr>
              <a:t>Toyota North </a:t>
            </a:r>
            <a:r>
              <a:rPr lang="en-US" sz="1200" dirty="0">
                <a:solidFill>
                  <a:srgbClr val="00338D"/>
                </a:solidFill>
              </a:rPr>
              <a:t>American manufacturing plants and headquarters </a:t>
            </a:r>
            <a:endParaRPr lang="en-US" sz="1200" dirty="0" smtClean="0">
              <a:solidFill>
                <a:srgbClr val="00338D"/>
              </a:solidFill>
            </a:endParaRPr>
          </a:p>
          <a:p>
            <a:pPr marL="114300" lvl="1" indent="-114300">
              <a:spcBef>
                <a:spcPts val="0"/>
              </a:spcBef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338D"/>
                </a:solidFill>
              </a:rPr>
              <a:t>Prototyped </a:t>
            </a:r>
            <a:r>
              <a:rPr lang="en-US" sz="1200" dirty="0">
                <a:solidFill>
                  <a:srgbClr val="00338D"/>
                </a:solidFill>
              </a:rPr>
              <a:t>custom solution using PHP to drill through from budget data in Hyperion Planning to the legacy GL system</a:t>
            </a:r>
            <a:endParaRPr lang="en-US" sz="1200" dirty="0">
              <a:solidFill>
                <a:srgbClr val="00338D"/>
              </a:solidFill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4008" y="5157192"/>
            <a:ext cx="4254538" cy="1008112"/>
          </a:xfrm>
          <a:ln w="12700">
            <a:solidFill>
              <a:schemeClr val="tx1"/>
            </a:solidFill>
            <a:prstDash val="sysDash"/>
          </a:ln>
        </p:spPr>
        <p:txBody>
          <a:bodyPr lIns="45720" tIns="45720" rIns="45720" bIns="45720"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u="sng" dirty="0" smtClean="0"/>
              <a:t>Other</a:t>
            </a:r>
          </a:p>
          <a:p>
            <a:pPr marL="114300" indent="-114300">
              <a:spcBef>
                <a:spcPts val="0"/>
              </a:spcBef>
              <a:buFont typeface="Arial" pitchFamily="34" charset="0"/>
              <a:buChar char="•"/>
            </a:pPr>
            <a:endParaRPr lang="en-US" sz="1200" b="0" dirty="0" smtClean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1520" y="5157192"/>
            <a:ext cx="4254538" cy="1008112"/>
          </a:xfrm>
          <a:ln w="12700">
            <a:solidFill>
              <a:schemeClr val="tx1"/>
            </a:solidFill>
            <a:prstDash val="sysDash"/>
          </a:ln>
        </p:spPr>
        <p:txBody>
          <a:bodyPr lIns="45720" tIns="45720" rIns="45720" bIns="45720"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u="sng" dirty="0" smtClean="0"/>
              <a:t>Proposal/Practice/Market Development</a:t>
            </a:r>
          </a:p>
          <a:p>
            <a:pPr>
              <a:spcBef>
                <a:spcPts val="0"/>
              </a:spcBef>
            </a:pPr>
            <a:r>
              <a:rPr lang="en-US" sz="1200" b="0" dirty="0" smtClean="0"/>
              <a:t>NA</a:t>
            </a:r>
            <a:endParaRPr lang="en-US" sz="1200" b="0" dirty="0" smtClean="0"/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gray">
          <a:xfrm>
            <a:off x="4644008" y="3789040"/>
            <a:ext cx="4254538" cy="1008112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 vert="horz" lIns="45720" tIns="45720" rIns="45720" bIns="45720" rtlCol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u="sng" dirty="0" smtClean="0">
                <a:solidFill>
                  <a:srgbClr val="00338D"/>
                </a:solidFill>
                <a:latin typeface="Arial"/>
                <a:cs typeface="Arial" pitchFamily="34" charset="0"/>
              </a:rPr>
              <a:t>EOC / Office Activities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sz="1200" b="1" i="0" u="sng" strike="noStrike" kern="1200" cap="none" spc="0" normalizeH="0" baseline="0" noProof="0" dirty="0" smtClean="0">
              <a:ln>
                <a:noFill/>
              </a:ln>
              <a:solidFill>
                <a:srgbClr val="00338D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8D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Campus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00338D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recruiting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338D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 bwMode="gray">
          <a:xfrm>
            <a:off x="251520" y="3789040"/>
            <a:ext cx="4254538" cy="1008112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txBody>
          <a:bodyPr vert="horz" lIns="45720" tIns="45720" r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="1" u="sng" dirty="0" smtClean="0">
                <a:solidFill>
                  <a:srgbClr val="00338D"/>
                </a:solidFill>
                <a:latin typeface="Arial"/>
                <a:cs typeface="Arial" pitchFamily="34" charset="0"/>
              </a:rPr>
              <a:t>Engagement Review Summary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strike="noStrike" kern="1200" cap="none" spc="0" normalizeH="0" baseline="0" noProof="0" dirty="0" smtClean="0">
                <a:ln>
                  <a:noFill/>
                </a:ln>
                <a:solidFill>
                  <a:srgbClr val="00338D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</a:t>
            </a:r>
            <a:r>
              <a:rPr kumimoji="0" lang="en-US" sz="1200" b="1" i="0" strike="noStrike" kern="1200" cap="none" spc="0" normalizeH="0" baseline="0" noProof="0" dirty="0" smtClean="0">
                <a:ln>
                  <a:noFill/>
                </a:ln>
                <a:solidFill>
                  <a:srgbClr val="00338D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 engagement reviews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noProof="0" dirty="0">
                <a:solidFill>
                  <a:srgbClr val="00338D"/>
                </a:solidFill>
                <a:latin typeface="Arial"/>
                <a:cs typeface="Arial" pitchFamily="34" charset="0"/>
              </a:rPr>
              <a:t> </a:t>
            </a:r>
            <a:r>
              <a:rPr lang="en-US" b="1" noProof="0" dirty="0" smtClean="0">
                <a:solidFill>
                  <a:srgbClr val="00338D"/>
                </a:solidFill>
                <a:latin typeface="Arial"/>
                <a:cs typeface="Arial" pitchFamily="34" charset="0"/>
              </a:rPr>
              <a:t>Average rating of 2</a:t>
            </a:r>
            <a:endParaRPr kumimoji="0" lang="en-US" sz="1200" b="1" i="0" strike="noStrike" kern="1200" cap="none" spc="0" normalizeH="0" baseline="0" noProof="0" dirty="0" smtClean="0">
              <a:ln>
                <a:noFill/>
              </a:ln>
              <a:solidFill>
                <a:srgbClr val="00338D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EDBY" val="Global PowerPoint Toolbar"/>
  <p:tag name="TOOLBARVERSION" val="4.03"/>
  <p:tag name="TYPE" val="Screen"/>
  <p:tag name="KEYWORD" val="SCREEN"/>
  <p:tag name="TEMPLATEVERSION" val="19/11/2010 19:50: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COPYRIGHT" val="TRUE"/>
</p:tagLst>
</file>

<file path=ppt/theme/theme1.xml><?xml version="1.0" encoding="utf-8"?>
<a:theme xmlns:a="http://schemas.openxmlformats.org/drawingml/2006/main" name="CREATE SCREEN">
  <a:themeElements>
    <a:clrScheme name="KPMG Colours">
      <a:dk1>
        <a:srgbClr val="000000"/>
      </a:dk1>
      <a:lt1>
        <a:srgbClr val="FFFFFF"/>
      </a:lt1>
      <a:dk2>
        <a:srgbClr val="007C92"/>
      </a:dk2>
      <a:lt2>
        <a:srgbClr val="747678"/>
      </a:lt2>
      <a:accent1>
        <a:srgbClr val="8E258D"/>
      </a:accent1>
      <a:accent2>
        <a:srgbClr val="A79E70"/>
      </a:accent2>
      <a:accent3>
        <a:srgbClr val="7AB800"/>
      </a:accent3>
      <a:accent4>
        <a:srgbClr val="00338D"/>
      </a:accent4>
      <a:accent5>
        <a:srgbClr val="C84E00"/>
      </a:accent5>
      <a:accent6>
        <a:srgbClr val="EBB700"/>
      </a:accent6>
      <a:hlink>
        <a:srgbClr val="007C92"/>
      </a:hlink>
      <a:folHlink>
        <a:srgbClr val="8E258D"/>
      </a:folHlink>
    </a:clrScheme>
    <a:fontScheme name="KPMG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PMG Theme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635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smtClean="0"/>
        </a:defPPr>
      </a:lstStyle>
    </a:txDef>
  </a:objectDefaults>
  <a:extraClrSchemeLst>
    <a:extraClrScheme>
      <a:clrScheme name="KPMG Colours">
        <a:dk1>
          <a:srgbClr val="000000"/>
        </a:dk1>
        <a:lt1>
          <a:srgbClr val="FFFFFF"/>
        </a:lt1>
        <a:dk2>
          <a:srgbClr val="007C92"/>
        </a:dk2>
        <a:lt2>
          <a:srgbClr val="747678"/>
        </a:lt2>
        <a:accent1>
          <a:srgbClr val="8E258D"/>
        </a:accent1>
        <a:accent2>
          <a:srgbClr val="A79E70"/>
        </a:accent2>
        <a:accent3>
          <a:srgbClr val="7AB800"/>
        </a:accent3>
        <a:accent4>
          <a:srgbClr val="00338D"/>
        </a:accent4>
        <a:accent5>
          <a:srgbClr val="C84E00"/>
        </a:accent5>
        <a:accent6>
          <a:srgbClr val="EBB700"/>
        </a:accent6>
        <a:hlink>
          <a:srgbClr val="007C92"/>
        </a:hlink>
        <a:folHlink>
          <a:srgbClr val="8E258D"/>
        </a:folHlink>
      </a:clrScheme>
    </a:extraClrScheme>
  </a:extraClrSchemeLst>
  <a:custClrLst>
    <a:custClr name="Turquoise 100%">
      <a:srgbClr val="007C92"/>
    </a:custClr>
    <a:custClr name="Deep Purple 100%">
      <a:srgbClr val="8E258D"/>
    </a:custClr>
    <a:custClr name="Tan 100%">
      <a:srgbClr val="A79E70"/>
    </a:custClr>
    <a:custClr name="Bright Green 100%">
      <a:srgbClr val="7AB800"/>
    </a:custClr>
    <a:custClr name="Deep Blue 100%">
      <a:srgbClr val="00338D"/>
    </a:custClr>
    <a:custClr name="Orange 100%">
      <a:srgbClr val="C84E00"/>
    </a:custClr>
    <a:custClr name="Bright Yellow 100%">
      <a:srgbClr val="EBB700"/>
    </a:custClr>
    <a:custClr name="Powder Blue 100%">
      <a:srgbClr val="98C6EA"/>
    </a:custClr>
    <a:custClr name="Gray 100%">
      <a:srgbClr val="747678"/>
    </a:custClr>
    <a:custClr name="Red 100%">
      <a:srgbClr val="9E3039"/>
    </a:custClr>
    <a:custClr name="Turquoise 75%">
      <a:srgbClr val="409DAD"/>
    </a:custClr>
    <a:custClr name="Deep Purple 75%">
      <a:srgbClr val="AA5CAA"/>
    </a:custClr>
    <a:custClr name="Tan 75%">
      <a:srgbClr val="BDB694"/>
    </a:custClr>
    <a:custClr name="Bright Green 75%">
      <a:srgbClr val="9BCA40"/>
    </a:custClr>
    <a:custClr name="Deep Blue 75%">
      <a:srgbClr val="4066AA"/>
    </a:custClr>
    <a:custClr name="Orange 75%">
      <a:srgbClr val="D67A40"/>
    </a:custClr>
    <a:custClr name="Bright Yellow 75%">
      <a:srgbClr val="F0C940"/>
    </a:custClr>
    <a:custClr name="Powder Blue 75%">
      <a:srgbClr val="B2D4EF"/>
    </a:custClr>
    <a:custClr name="Gray 75%">
      <a:srgbClr val="97989A"/>
    </a:custClr>
    <a:custClr name="Red 75%">
      <a:srgbClr val="B6646B"/>
    </a:custClr>
    <a:custClr name="Turquoise 50%">
      <a:srgbClr val="80BEC9"/>
    </a:custClr>
    <a:custClr name="Deep Purple 50%">
      <a:srgbClr val="C792C6"/>
    </a:custClr>
    <a:custClr name="Tan 50%">
      <a:srgbClr val="D3CFB8"/>
    </a:custClr>
    <a:custClr name="Bright Green 50%">
      <a:srgbClr val="BDDC80"/>
    </a:custClr>
    <a:custClr name="Deep Blue 50%">
      <a:srgbClr val="8099C6"/>
    </a:custClr>
    <a:custClr name="Orange 50%">
      <a:srgbClr val="E3A780"/>
    </a:custClr>
    <a:custClr name="Bright Yellow 50%">
      <a:srgbClr val="F5DB7E"/>
    </a:custClr>
    <a:custClr name="Powder Blue 50%">
      <a:srgbClr val="CCE3F4"/>
    </a:custClr>
    <a:custClr name="Gray 50%">
      <a:srgbClr val="BABBBC"/>
    </a:custClr>
    <a:custClr name="Red 50%">
      <a:srgbClr val="CF989C"/>
    </a:custClr>
    <a:custClr name="Turquoise 25%">
      <a:srgbClr val="BFDEE4"/>
    </a:custClr>
    <a:custClr name="Deep Purple 25%">
      <a:srgbClr val="E3C9E3"/>
    </a:custClr>
    <a:custClr name="Tan 25%">
      <a:srgbClr val="E9E7DB"/>
    </a:custClr>
    <a:custClr name="Bright Green 25%">
      <a:srgbClr val="DEEDBF"/>
    </a:custClr>
    <a:custClr name="Deep Blue 25%">
      <a:srgbClr val="BFCCE3"/>
    </a:custClr>
    <a:custClr name="Orange 25%">
      <a:srgbClr val="F1D3BF"/>
    </a:custClr>
    <a:custClr name="Bright Yellow 25%">
      <a:srgbClr val="FAEDBF"/>
    </a:custClr>
    <a:custClr name="Powder Blue 25%">
      <a:srgbClr val="E5F1FA"/>
    </a:custClr>
    <a:custClr name="Gray 25%">
      <a:srgbClr val="DCDDDD"/>
    </a:custClr>
    <a:custClr name="Red 25%">
      <a:srgbClr val="E7CBCE"/>
    </a:custClr>
    <a:custClr name="Turquoise 10%">
      <a:srgbClr val="E5F2F4"/>
    </a:custClr>
    <a:custClr name="Deep Purple 10%">
      <a:srgbClr val="F3E9F3"/>
    </a:custClr>
    <a:custClr name="Tan 10%">
      <a:srgbClr val="F6F5F0"/>
    </a:custClr>
    <a:custClr name="Bright Green 10%">
      <a:srgbClr val="F1F8E5"/>
    </a:custClr>
    <a:custClr name="Deep Blue 10%">
      <a:srgbClr val="E5EAF3"/>
    </a:custClr>
    <a:custClr name="Orange 10%">
      <a:srgbClr val="F9EDE5"/>
    </a:custClr>
    <a:custClr name="Bright Yellow 10%">
      <a:srgbClr val="FDF8E5"/>
    </a:custClr>
    <a:custClr name="Powder Blue 10%">
      <a:srgbClr val="F4F9FD"/>
    </a:custClr>
    <a:custClr name="Gray 10%">
      <a:srgbClr val="F1F1F1"/>
    </a:custClr>
    <a:custClr name="Red 10%">
      <a:srgbClr val="F5EAEB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5591</TotalTime>
  <Words>168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CREATE SCREEN</vt:lpstr>
      <vt:lpstr>Ray Lin</vt:lpstr>
    </vt:vector>
  </TitlesOfParts>
  <Company>KPMG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Management Template</dc:title>
  <dc:creator>Prashanth Brindavan</dc:creator>
  <dc:description>built by: www.mediasterling.com</dc:description>
  <cp:lastModifiedBy>KPMG</cp:lastModifiedBy>
  <cp:revision>625</cp:revision>
  <dcterms:created xsi:type="dcterms:W3CDTF">2010-11-16T11:43:24Z</dcterms:created>
  <dcterms:modified xsi:type="dcterms:W3CDTF">2014-03-17T18:05:54Z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1.4</vt:lpwstr>
  </property>
</Properties>
</file>