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4"/>
  </p:sldMasterIdLst>
  <p:notesMasterIdLst>
    <p:notesMasterId r:id="rId6"/>
  </p:notesMasterIdLst>
  <p:handoutMasterIdLst>
    <p:handoutMasterId r:id="rId7"/>
  </p:handoutMasterIdLst>
  <p:sldIdLst>
    <p:sldId id="276" r:id="rId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</p:showPr>
  <p:clrMru>
    <a:srgbClr val="B54C64"/>
    <a:srgbClr val="F06A00"/>
    <a:srgbClr val="B21107"/>
    <a:srgbClr val="A4C0DC"/>
    <a:srgbClr val="708868"/>
    <a:srgbClr val="DDDDDD"/>
    <a:srgbClr val="F0F5FA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1" autoAdjust="0"/>
    <p:restoredTop sz="94667" autoAdjust="0"/>
  </p:normalViewPr>
  <p:slideViewPr>
    <p:cSldViewPr snapToGrid="0">
      <p:cViewPr>
        <p:scale>
          <a:sx n="100" d="100"/>
          <a:sy n="100" d="100"/>
        </p:scale>
        <p:origin x="-594" y="990"/>
      </p:cViewPr>
      <p:guideLst>
        <p:guide orient="horz" pos="803"/>
        <p:guide orient="horz" pos="4067"/>
        <p:guide orient="horz" pos="2440"/>
        <p:guide orient="horz" pos="1152"/>
        <p:guide orient="horz" pos="3744"/>
        <p:guide orient="horz" pos="496"/>
        <p:guide orient="horz" pos="2352"/>
        <p:guide pos="2849"/>
        <p:guide pos="2912"/>
        <p:guide pos="288"/>
        <p:guide pos="5472"/>
        <p:guide pos="4211"/>
        <p:guide pos="1553"/>
        <p:guide pos="4145"/>
        <p:guide pos="18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692" y="-7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611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9" tIns="47534" rIns="95069" bIns="47534" numCol="1" anchor="t" anchorCtr="0" compatLnSpc="1">
            <a:prstTxWarp prst="textNoShape">
              <a:avLst/>
            </a:prstTxWarp>
          </a:bodyPr>
          <a:lstStyle>
            <a:lvl1pPr defTabSz="95091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1788" y="0"/>
            <a:ext cx="3186112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9" tIns="47534" rIns="95069" bIns="47534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55113"/>
            <a:ext cx="318611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9" tIns="47534" rIns="95069" bIns="47534" numCol="1" anchor="b" anchorCtr="0" compatLnSpc="1">
            <a:prstTxWarp prst="textNoShape">
              <a:avLst/>
            </a:prstTxWarp>
          </a:bodyPr>
          <a:lstStyle>
            <a:lvl1pPr defTabSz="95091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1788" y="9155113"/>
            <a:ext cx="3186112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9" tIns="47534" rIns="95069" bIns="47534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C2A0BAA-9EFE-4412-B16D-9B6038BCF3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27" tIns="47513" rIns="95027" bIns="47513" numCol="1" anchor="t" anchorCtr="0" compatLnSpc="1">
            <a:prstTxWarp prst="textNoShape">
              <a:avLst/>
            </a:prstTxWarp>
          </a:bodyPr>
          <a:lstStyle>
            <a:lvl1pPr defTabSz="95091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27" tIns="47513" rIns="95027" bIns="47513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27" tIns="47513" rIns="95027" bIns="47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27" tIns="47513" rIns="95027" bIns="47513" numCol="1" anchor="b" anchorCtr="0" compatLnSpc="1">
            <a:prstTxWarp prst="textNoShape">
              <a:avLst/>
            </a:prstTxWarp>
          </a:bodyPr>
          <a:lstStyle>
            <a:lvl1pPr defTabSz="95091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27" tIns="47513" rIns="95027" bIns="47513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006ACE4-C7A8-4AB3-A957-321890EDA8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alkbook-LB2-Body"/>
          <p:cNvPicPr>
            <a:picLocks noChangeAspect="1" noChangeArrowheads="1"/>
          </p:cNvPicPr>
          <p:nvPr userDrawn="1"/>
        </p:nvPicPr>
        <p:blipFill>
          <a:blip r:embed="rId2" cstate="print"/>
          <a:srcRect b="79814"/>
          <a:stretch>
            <a:fillRect/>
          </a:stretch>
        </p:blipFill>
        <p:spPr bwMode="ltGray">
          <a:xfrm>
            <a:off x="0" y="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658813" y="6443663"/>
            <a:ext cx="8494712" cy="9525"/>
            <a:chOff x="415" y="4059"/>
            <a:chExt cx="5351" cy="6"/>
          </a:xfrm>
        </p:grpSpPr>
        <p:sp>
          <p:nvSpPr>
            <p:cNvPr id="6" name="Rectangle 14"/>
            <p:cNvSpPr>
              <a:spLocks noChangeArrowheads="1"/>
            </p:cNvSpPr>
            <p:nvPr userDrawn="1"/>
          </p:nvSpPr>
          <p:spPr bwMode="auto">
            <a:xfrm>
              <a:off x="2311" y="4059"/>
              <a:ext cx="3455" cy="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7" name="Rectangle 15"/>
            <p:cNvSpPr>
              <a:spLocks noChangeArrowheads="1"/>
            </p:cNvSpPr>
            <p:nvPr userDrawn="1"/>
          </p:nvSpPr>
          <p:spPr bwMode="auto">
            <a:xfrm>
              <a:off x="415" y="4059"/>
              <a:ext cx="2361" cy="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tx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pic>
        <p:nvPicPr>
          <p:cNvPr id="8" name="Picture 16" descr="KPMG-LOGO-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6527800"/>
            <a:ext cx="6858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520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217488" y="2005013"/>
            <a:ext cx="8710612" cy="3786187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5203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23988" y="6276975"/>
            <a:ext cx="6400800" cy="93663"/>
          </a:xfrm>
          <a:ln/>
        </p:spPr>
        <p:txBody>
          <a:bodyPr lIns="91440" tIns="45720" rIns="91440" bIns="45720"/>
          <a:lstStyle>
            <a:lvl1pPr>
              <a:defRPr sz="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435975" y="6553200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8B9DFDA-7792-466D-AD12-55FCDF711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150813"/>
            <a:ext cx="2124075" cy="588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50813"/>
            <a:ext cx="6224588" cy="588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4338" y="1568450"/>
            <a:ext cx="2868612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5350" y="1568450"/>
            <a:ext cx="2868613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Talkbook-LB2-Body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9" descr="KPMG-LOGO-RGB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19100" y="6527800"/>
            <a:ext cx="6858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8" name="Group 25"/>
          <p:cNvGrpSpPr>
            <a:grpSpLocks/>
          </p:cNvGrpSpPr>
          <p:nvPr userDrawn="1"/>
        </p:nvGrpSpPr>
        <p:grpSpPr bwMode="auto">
          <a:xfrm>
            <a:off x="658813" y="6443663"/>
            <a:ext cx="8494712" cy="9525"/>
            <a:chOff x="415" y="4059"/>
            <a:chExt cx="5351" cy="6"/>
          </a:xfrm>
        </p:grpSpPr>
        <p:sp>
          <p:nvSpPr>
            <p:cNvPr id="604181" name="Rectangle 21"/>
            <p:cNvSpPr>
              <a:spLocks noChangeArrowheads="1"/>
            </p:cNvSpPr>
            <p:nvPr userDrawn="1"/>
          </p:nvSpPr>
          <p:spPr bwMode="auto">
            <a:xfrm>
              <a:off x="2311" y="4059"/>
              <a:ext cx="3455" cy="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04182" name="Rectangle 22"/>
            <p:cNvSpPr>
              <a:spLocks noChangeArrowheads="1"/>
            </p:cNvSpPr>
            <p:nvPr userDrawn="1"/>
          </p:nvSpPr>
          <p:spPr bwMode="auto">
            <a:xfrm>
              <a:off x="415" y="4059"/>
              <a:ext cx="2361" cy="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tx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1029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50813"/>
            <a:ext cx="834390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4338" y="1568450"/>
            <a:ext cx="5889625" cy="4470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04187" name="Text Box 27"/>
          <p:cNvSpPr txBox="1">
            <a:spLocks noChangeArrowheads="1"/>
          </p:cNvSpPr>
          <p:nvPr userDrawn="1"/>
        </p:nvSpPr>
        <p:spPr bwMode="auto">
          <a:xfrm>
            <a:off x="1658938" y="6527800"/>
            <a:ext cx="6394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600" b="0" dirty="0">
                <a:latin typeface="Arial" charset="0"/>
                <a:cs typeface="Arial" charset="0"/>
              </a:rPr>
              <a:t>© 2010 KPMG LLP, a Delaware limited liability partnership and the U.S. member firm of the KPMG network of independent member firms affiliated with KPMG International Cooperative (“KPMG International”), a Swiss entity. All rights reserved. Printed in the U.S.A.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100000"/>
        </a:spcBef>
        <a:spcAft>
          <a:spcPct val="15000"/>
        </a:spcAft>
        <a:buClr>
          <a:srgbClr val="415299"/>
        </a:buClr>
        <a:buSzPct val="140000"/>
        <a:defRPr sz="1100" b="1" i="1">
          <a:solidFill>
            <a:schemeClr val="tx2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115000"/>
        </a:lnSpc>
        <a:spcBef>
          <a:spcPct val="30000"/>
        </a:spcBef>
        <a:spcAft>
          <a:spcPct val="30000"/>
        </a:spcAft>
        <a:buClr>
          <a:srgbClr val="415299"/>
        </a:buClr>
        <a:buSzPct val="140000"/>
        <a:defRPr sz="1100">
          <a:solidFill>
            <a:schemeClr val="tx1"/>
          </a:solidFill>
          <a:latin typeface="+mn-lt"/>
          <a:cs typeface="+mn-cs"/>
        </a:defRPr>
      </a:lvl2pPr>
      <a:lvl3pPr marL="177800" indent="-174625" algn="l" rtl="0" eaLnBrk="0" fontAlgn="base" hangingPunct="0">
        <a:lnSpc>
          <a:spcPct val="115000"/>
        </a:lnSpc>
        <a:spcBef>
          <a:spcPct val="30000"/>
        </a:spcBef>
        <a:spcAft>
          <a:spcPct val="30000"/>
        </a:spcAft>
        <a:buClr>
          <a:srgbClr val="415299"/>
        </a:buClr>
        <a:buChar char="•"/>
        <a:defRPr sz="1100">
          <a:solidFill>
            <a:schemeClr val="tx1"/>
          </a:solidFill>
          <a:latin typeface="+mn-lt"/>
          <a:cs typeface="+mn-cs"/>
        </a:defRPr>
      </a:lvl3pPr>
      <a:lvl4pPr marL="388938" indent="-209550" algn="l" rtl="0" eaLnBrk="0" fontAlgn="base" hangingPunct="0">
        <a:lnSpc>
          <a:spcPct val="115000"/>
        </a:lnSpc>
        <a:spcBef>
          <a:spcPct val="30000"/>
        </a:spcBef>
        <a:spcAft>
          <a:spcPct val="30000"/>
        </a:spcAft>
        <a:buClr>
          <a:srgbClr val="415299"/>
        </a:buClr>
        <a:buChar char="–"/>
        <a:defRPr sz="1100">
          <a:solidFill>
            <a:schemeClr val="tx1"/>
          </a:solidFill>
          <a:latin typeface="+mn-lt"/>
          <a:cs typeface="+mn-cs"/>
        </a:defRPr>
      </a:lvl4pPr>
      <a:lvl5pPr marL="569913" indent="-173038" algn="l" rtl="0" eaLnBrk="0" fontAlgn="base" hangingPunct="0">
        <a:lnSpc>
          <a:spcPct val="115000"/>
        </a:lnSpc>
        <a:spcBef>
          <a:spcPct val="30000"/>
        </a:spcBef>
        <a:spcAft>
          <a:spcPct val="30000"/>
        </a:spcAft>
        <a:buClr>
          <a:srgbClr val="415299"/>
        </a:buClr>
        <a:buChar char="»"/>
        <a:defRPr sz="1100">
          <a:solidFill>
            <a:schemeClr val="tx1"/>
          </a:solidFill>
          <a:latin typeface="+mn-lt"/>
          <a:cs typeface="+mn-cs"/>
        </a:defRPr>
      </a:lvl5pPr>
      <a:lvl6pPr marL="1027113" indent="-173038" algn="l" rtl="0" fontAlgn="base">
        <a:lnSpc>
          <a:spcPct val="115000"/>
        </a:lnSpc>
        <a:spcBef>
          <a:spcPct val="30000"/>
        </a:spcBef>
        <a:spcAft>
          <a:spcPct val="30000"/>
        </a:spcAft>
        <a:buClr>
          <a:srgbClr val="415299"/>
        </a:buClr>
        <a:buChar char="»"/>
        <a:defRPr sz="1100">
          <a:solidFill>
            <a:schemeClr val="tx1"/>
          </a:solidFill>
          <a:latin typeface="+mn-lt"/>
          <a:cs typeface="+mn-cs"/>
        </a:defRPr>
      </a:lvl6pPr>
      <a:lvl7pPr marL="1484313" indent="-173038" algn="l" rtl="0" fontAlgn="base">
        <a:lnSpc>
          <a:spcPct val="115000"/>
        </a:lnSpc>
        <a:spcBef>
          <a:spcPct val="30000"/>
        </a:spcBef>
        <a:spcAft>
          <a:spcPct val="30000"/>
        </a:spcAft>
        <a:buClr>
          <a:srgbClr val="415299"/>
        </a:buClr>
        <a:buChar char="»"/>
        <a:defRPr sz="1100">
          <a:solidFill>
            <a:schemeClr val="tx1"/>
          </a:solidFill>
          <a:latin typeface="+mn-lt"/>
          <a:cs typeface="+mn-cs"/>
        </a:defRPr>
      </a:lvl7pPr>
      <a:lvl8pPr marL="1941513" indent="-173038" algn="l" rtl="0" fontAlgn="base">
        <a:lnSpc>
          <a:spcPct val="115000"/>
        </a:lnSpc>
        <a:spcBef>
          <a:spcPct val="30000"/>
        </a:spcBef>
        <a:spcAft>
          <a:spcPct val="30000"/>
        </a:spcAft>
        <a:buClr>
          <a:srgbClr val="415299"/>
        </a:buClr>
        <a:buChar char="»"/>
        <a:defRPr sz="1100">
          <a:solidFill>
            <a:schemeClr val="tx1"/>
          </a:solidFill>
          <a:latin typeface="+mn-lt"/>
          <a:cs typeface="+mn-cs"/>
        </a:defRPr>
      </a:lvl8pPr>
      <a:lvl9pPr marL="2398713" indent="-173038" algn="l" rtl="0" fontAlgn="base">
        <a:lnSpc>
          <a:spcPct val="115000"/>
        </a:lnSpc>
        <a:spcBef>
          <a:spcPct val="30000"/>
        </a:spcBef>
        <a:spcAft>
          <a:spcPct val="30000"/>
        </a:spcAft>
        <a:buClr>
          <a:srgbClr val="415299"/>
        </a:buClr>
        <a:buChar char="»"/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Ray Lin</a:t>
            </a:r>
            <a:br>
              <a:rPr lang="en-GB" dirty="0" smtClean="0"/>
            </a:br>
            <a:r>
              <a:rPr lang="en-GB" i="1" dirty="0" smtClean="0">
                <a:solidFill>
                  <a:srgbClr val="FFFF99"/>
                </a:solidFill>
              </a:rPr>
              <a:t>Advisory </a:t>
            </a:r>
            <a:r>
              <a:rPr lang="en-GB" i="1" dirty="0" smtClean="0">
                <a:solidFill>
                  <a:srgbClr val="FFFF99"/>
                </a:solidFill>
              </a:rPr>
              <a:t>Senior Associate</a:t>
            </a:r>
            <a:endParaRPr lang="en-US" i="1" dirty="0" smtClean="0">
              <a:solidFill>
                <a:srgbClr val="FFFF99"/>
              </a:solidFill>
            </a:endParaRPr>
          </a:p>
        </p:txBody>
      </p:sp>
      <p:sp>
        <p:nvSpPr>
          <p:cNvPr id="3075" name="Rectangle 3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/>
              <a:t>Professional and Industry Experience	</a:t>
            </a:r>
          </a:p>
          <a:p>
            <a:pPr marL="0" indent="0" eaLnBrk="1" hangingPunct="1"/>
            <a:r>
              <a:rPr lang="en-US" b="0" i="0" dirty="0" smtClean="0">
                <a:solidFill>
                  <a:schemeClr val="tx1"/>
                </a:solidFill>
              </a:rPr>
              <a:t>Ray </a:t>
            </a:r>
            <a:r>
              <a:rPr lang="en-US" b="0" i="0" dirty="0" smtClean="0">
                <a:solidFill>
                  <a:schemeClr val="tx1"/>
                </a:solidFill>
              </a:rPr>
              <a:t>is a Senior Associate in KPMG’s Financial Management practice with over 2 years of advisory and technical experience using emerging technologies in mitigating business risks. </a:t>
            </a:r>
            <a:endParaRPr lang="en-US" b="0" i="0" dirty="0" smtClean="0">
              <a:solidFill>
                <a:schemeClr val="tx1"/>
              </a:solidFill>
            </a:endParaRPr>
          </a:p>
          <a:p>
            <a:pPr marL="0" indent="0" eaLnBrk="1" hangingPunct="1"/>
            <a:r>
              <a:rPr lang="en-US" b="0" i="0" dirty="0" smtClean="0">
                <a:solidFill>
                  <a:schemeClr val="tx1"/>
                </a:solidFill>
              </a:rPr>
              <a:t>Ray has experience participating in advisory engagements in the Financial Services, Government, Healthcare and High Tech industries. </a:t>
            </a:r>
            <a:r>
              <a:rPr lang="en-US" b="0" i="0" dirty="0" smtClean="0">
                <a:solidFill>
                  <a:schemeClr val="tx1"/>
                </a:solidFill>
              </a:rPr>
              <a:t>He has served as an Associate and Senior Associate with responsibility for execution and delivery of Sarbanes-Oxley 404 testing, internal audit and SCRA compliance</a:t>
            </a:r>
            <a:r>
              <a:rPr lang="en-US" b="0" i="0" dirty="0" smtClean="0">
                <a:solidFill>
                  <a:schemeClr val="tx1"/>
                </a:solidFill>
              </a:rPr>
              <a:t>.</a:t>
            </a:r>
            <a:endParaRPr lang="en-US" b="0" i="0" dirty="0" smtClean="0">
              <a:solidFill>
                <a:schemeClr val="tx1"/>
              </a:solidFill>
            </a:endParaRPr>
          </a:p>
          <a:p>
            <a:pPr marL="0" indent="0" eaLnBrk="1" hangingPunct="1"/>
            <a:r>
              <a:rPr lang="en-US" dirty="0" smtClean="0"/>
              <a:t>Process Documentation</a:t>
            </a:r>
          </a:p>
          <a:p>
            <a:pPr marL="0" lvl="0" indent="0" eaLnBrk="1" hangingPunct="1">
              <a:buFont typeface="Arial" pitchFamily="34" charset="0"/>
              <a:buChar char="•"/>
            </a:pPr>
            <a:r>
              <a:rPr lang="en-GB" b="0" i="0" dirty="0" smtClean="0">
                <a:solidFill>
                  <a:schemeClr val="tx1"/>
                </a:solidFill>
              </a:rPr>
              <a:t>Performed and documented walkthroughs for the access to programs and data, program changes and computer operations processes and procedures for multiple IT systems for a large government </a:t>
            </a:r>
            <a:r>
              <a:rPr lang="en-GB" b="0" i="0" dirty="0" smtClean="0">
                <a:solidFill>
                  <a:schemeClr val="tx1"/>
                </a:solidFill>
              </a:rPr>
              <a:t>program</a:t>
            </a:r>
          </a:p>
          <a:p>
            <a:pPr marL="0" lvl="0" indent="0" eaLnBrk="1" hangingPunct="1">
              <a:buFont typeface="Arial" pitchFamily="34" charset="0"/>
              <a:buChar char="•"/>
            </a:pPr>
            <a:r>
              <a:rPr lang="en-GB" b="0" i="0" dirty="0" smtClean="0">
                <a:solidFill>
                  <a:schemeClr val="tx1"/>
                </a:solidFill>
              </a:rPr>
              <a:t>Wrote </a:t>
            </a:r>
            <a:r>
              <a:rPr lang="en-GB" b="0" i="0" dirty="0" smtClean="0">
                <a:solidFill>
                  <a:schemeClr val="tx1"/>
                </a:solidFill>
              </a:rPr>
              <a:t>and executed test procedures based on the process documentation to test the effectiveness and design  of IT controls </a:t>
            </a:r>
            <a:endParaRPr lang="en-US" b="0" i="0" dirty="0" smtClean="0">
              <a:solidFill>
                <a:schemeClr val="tx1"/>
              </a:solidFill>
            </a:endParaRPr>
          </a:p>
          <a:p>
            <a:pPr marL="0" lvl="0" indent="0" eaLnBrk="1" hangingPunct="1">
              <a:buFont typeface="Arial" pitchFamily="34" charset="0"/>
              <a:buChar char="•"/>
            </a:pPr>
            <a:endParaRPr lang="en-GB" b="0" i="0" dirty="0" smtClean="0">
              <a:solidFill>
                <a:schemeClr val="tx1"/>
              </a:solidFill>
            </a:endParaRPr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371475" y="3009900"/>
            <a:ext cx="2230438" cy="2685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tabLst>
                <a:tab pos="296863" algn="l"/>
              </a:tabLst>
            </a:pPr>
            <a:r>
              <a:rPr lang="en-US" sz="1200" dirty="0" smtClean="0">
                <a:solidFill>
                  <a:srgbClr val="00505C"/>
                </a:solidFill>
                <a:latin typeface="Univers 45 Light" pitchFamily="2" charset="0"/>
                <a:cs typeface="Times New Roman" pitchFamily="18" charset="0"/>
              </a:rPr>
              <a:t>Ray Lin</a:t>
            </a:r>
            <a:r>
              <a:rPr lang="en-US" sz="1200" dirty="0">
                <a:solidFill>
                  <a:srgbClr val="00505C"/>
                </a:solidFill>
                <a:latin typeface="Univers 45 Light" pitchFamily="2" charset="0"/>
                <a:cs typeface="Times New Roman" pitchFamily="18" charset="0"/>
              </a:rPr>
              <a:t/>
            </a:r>
            <a:br>
              <a:rPr lang="en-US" sz="1200" dirty="0">
                <a:solidFill>
                  <a:srgbClr val="00505C"/>
                </a:solidFill>
                <a:latin typeface="Univers 45 Light" pitchFamily="2" charset="0"/>
                <a:cs typeface="Times New Roman" pitchFamily="18" charset="0"/>
              </a:rPr>
            </a:br>
            <a:r>
              <a:rPr lang="en-US" sz="800" b="0" i="1" dirty="0" smtClean="0">
                <a:latin typeface="Univers 45 Light" pitchFamily="2" charset="0"/>
              </a:rPr>
              <a:t>Advisory </a:t>
            </a:r>
            <a:r>
              <a:rPr lang="en-US" sz="800" b="0" i="1" dirty="0" smtClean="0">
                <a:latin typeface="Univers 45 Light" pitchFamily="2" charset="0"/>
              </a:rPr>
              <a:t>Senior Associate</a:t>
            </a:r>
            <a:endParaRPr lang="en-US" sz="800" b="0" dirty="0">
              <a:latin typeface="Univers 45 Light" pitchFamily="2" charset="0"/>
            </a:endParaRPr>
          </a:p>
          <a:p>
            <a:pPr>
              <a:tabLst>
                <a:tab pos="296863" algn="l"/>
              </a:tabLst>
            </a:pPr>
            <a:endParaRPr lang="en-US" sz="800" b="0" dirty="0">
              <a:latin typeface="Univers 45 Light" pitchFamily="2" charset="0"/>
            </a:endParaRPr>
          </a:p>
          <a:p>
            <a:pPr>
              <a:tabLst>
                <a:tab pos="296863" algn="l"/>
              </a:tabLst>
            </a:pPr>
            <a:r>
              <a:rPr lang="en-US" sz="700" b="0" dirty="0">
                <a:latin typeface="Univers 45 Light" pitchFamily="2" charset="0"/>
              </a:rPr>
              <a:t>KPMG LLP</a:t>
            </a:r>
            <a:br>
              <a:rPr lang="en-US" sz="700" b="0" dirty="0">
                <a:latin typeface="Univers 45 Light" pitchFamily="2" charset="0"/>
              </a:rPr>
            </a:br>
            <a:r>
              <a:rPr lang="en-US" sz="700" b="0" dirty="0" smtClean="0">
                <a:latin typeface="Univers 45 Light" pitchFamily="2" charset="0"/>
              </a:rPr>
              <a:t>55 2</a:t>
            </a:r>
            <a:r>
              <a:rPr lang="en-US" sz="700" b="0" baseline="30000" dirty="0" smtClean="0">
                <a:latin typeface="Univers 45 Light" pitchFamily="2" charset="0"/>
              </a:rPr>
              <a:t>nd</a:t>
            </a:r>
            <a:r>
              <a:rPr lang="en-US" sz="700" b="0" dirty="0" smtClean="0">
                <a:latin typeface="Univers 45 Light" pitchFamily="2" charset="0"/>
              </a:rPr>
              <a:t> Street</a:t>
            </a:r>
          </a:p>
          <a:p>
            <a:pPr>
              <a:tabLst>
                <a:tab pos="296863" algn="l"/>
              </a:tabLst>
            </a:pPr>
            <a:r>
              <a:rPr lang="en-US" sz="700" b="0" dirty="0" smtClean="0">
                <a:latin typeface="Univers 45 Light" pitchFamily="2" charset="0"/>
              </a:rPr>
              <a:t>San Francisco, CA 94105</a:t>
            </a:r>
            <a:r>
              <a:rPr lang="en-US" sz="700" b="0" dirty="0">
                <a:latin typeface="Univers 45 Light" pitchFamily="2" charset="0"/>
              </a:rPr>
              <a:t/>
            </a:r>
            <a:br>
              <a:rPr lang="en-US" sz="700" b="0" dirty="0">
                <a:latin typeface="Univers 45 Light" pitchFamily="2" charset="0"/>
              </a:rPr>
            </a:br>
            <a:r>
              <a:rPr lang="en-US" sz="700" b="0" dirty="0">
                <a:latin typeface="Univers 45 Light" pitchFamily="2" charset="0"/>
              </a:rPr>
              <a:t/>
            </a:r>
            <a:br>
              <a:rPr lang="en-US" sz="700" b="0" dirty="0">
                <a:latin typeface="Univers 45 Light" pitchFamily="2" charset="0"/>
              </a:rPr>
            </a:br>
            <a:r>
              <a:rPr lang="en-US" sz="700" b="0" dirty="0">
                <a:latin typeface="Univers 45 Light" pitchFamily="2" charset="0"/>
              </a:rPr>
              <a:t>Tel  </a:t>
            </a:r>
            <a:r>
              <a:rPr lang="en-US" sz="700" b="0" dirty="0" smtClean="0">
                <a:latin typeface="Univers 45 Light" pitchFamily="2" charset="0"/>
              </a:rPr>
              <a:t>415-963-7529</a:t>
            </a:r>
            <a:r>
              <a:rPr lang="en-US" sz="700" b="0" dirty="0">
                <a:latin typeface="Univers 45 Light" pitchFamily="2" charset="0"/>
              </a:rPr>
              <a:t/>
            </a:r>
            <a:br>
              <a:rPr lang="en-US" sz="700" b="0" dirty="0">
                <a:latin typeface="Univers 45 Light" pitchFamily="2" charset="0"/>
              </a:rPr>
            </a:br>
            <a:r>
              <a:rPr lang="en-US" sz="700" b="0" dirty="0">
                <a:latin typeface="Univers 45 Light" pitchFamily="2" charset="0"/>
              </a:rPr>
              <a:t>Fax </a:t>
            </a:r>
            <a:r>
              <a:rPr lang="en-US" sz="700" b="0" dirty="0" smtClean="0">
                <a:latin typeface="Univers 45 Light" pitchFamily="2" charset="0"/>
              </a:rPr>
              <a:t>415-520-0689</a:t>
            </a:r>
            <a:endParaRPr lang="en-US" sz="700" b="0" dirty="0">
              <a:latin typeface="Univers 45 Light" pitchFamily="2" charset="0"/>
            </a:endParaRPr>
          </a:p>
          <a:p>
            <a:pPr>
              <a:tabLst>
                <a:tab pos="296863" algn="l"/>
              </a:tabLst>
            </a:pPr>
            <a:r>
              <a:rPr lang="en-US" sz="700" b="0" dirty="0" smtClean="0">
                <a:latin typeface="Univers 45 Light" pitchFamily="2" charset="0"/>
              </a:rPr>
              <a:t>Cell 714-333-6310</a:t>
            </a:r>
            <a:endParaRPr lang="en-US" sz="700" b="0" dirty="0">
              <a:latin typeface="Univers 45 Light" pitchFamily="2" charset="0"/>
            </a:endParaRPr>
          </a:p>
          <a:p>
            <a:pPr>
              <a:tabLst>
                <a:tab pos="296863" algn="l"/>
              </a:tabLst>
            </a:pPr>
            <a:r>
              <a:rPr lang="en-US" sz="700" b="0" dirty="0" smtClean="0">
                <a:latin typeface="Univers 45 Light" pitchFamily="2" charset="0"/>
              </a:rPr>
              <a:t>tlin@kpmg.com</a:t>
            </a:r>
            <a:r>
              <a:rPr lang="en-US" sz="700" b="0" dirty="0">
                <a:latin typeface="Univers 45 Light" pitchFamily="2" charset="0"/>
              </a:rPr>
              <a:t/>
            </a:r>
            <a:br>
              <a:rPr lang="en-US" sz="700" b="0" dirty="0">
                <a:latin typeface="Univers 45 Light" pitchFamily="2" charset="0"/>
              </a:rPr>
            </a:br>
            <a:endParaRPr lang="en-US" sz="700" b="0" dirty="0">
              <a:latin typeface="Univers 45 Light" pitchFamily="2" charset="0"/>
            </a:endParaRPr>
          </a:p>
          <a:p>
            <a:pPr>
              <a:tabLst>
                <a:tab pos="296863" algn="l"/>
              </a:tabLst>
            </a:pPr>
            <a:r>
              <a:rPr lang="en-US" sz="900" i="1" dirty="0">
                <a:solidFill>
                  <a:schemeClr val="tx2"/>
                </a:solidFill>
                <a:latin typeface="Univers 45 Light" pitchFamily="2" charset="0"/>
                <a:cs typeface="Times New Roman" pitchFamily="18" charset="0"/>
              </a:rPr>
              <a:t>Function and Specialization</a:t>
            </a:r>
          </a:p>
          <a:p>
            <a:pPr>
              <a:lnSpc>
                <a:spcPct val="85000"/>
              </a:lnSpc>
              <a:tabLst>
                <a:tab pos="296863" algn="l"/>
              </a:tabLst>
            </a:pPr>
            <a:r>
              <a:rPr lang="en-US" sz="700" b="0" dirty="0">
                <a:latin typeface="Univers 45 Light" pitchFamily="2" charset="0"/>
              </a:rPr>
              <a:t>Ray is a member of the Financial Management Advisory practice.</a:t>
            </a:r>
          </a:p>
          <a:p>
            <a:pPr>
              <a:lnSpc>
                <a:spcPct val="85000"/>
              </a:lnSpc>
              <a:tabLst>
                <a:tab pos="296863" algn="l"/>
              </a:tabLst>
            </a:pPr>
            <a:endParaRPr lang="en-US" sz="900" i="1" dirty="0">
              <a:solidFill>
                <a:schemeClr val="tx2"/>
              </a:solidFill>
              <a:latin typeface="Univers 45 Light" pitchFamily="2" charset="0"/>
              <a:cs typeface="Times New Roman" pitchFamily="18" charset="0"/>
            </a:endParaRPr>
          </a:p>
          <a:p>
            <a:r>
              <a:rPr lang="en-US" sz="900" i="1" dirty="0">
                <a:solidFill>
                  <a:schemeClr val="tx2"/>
                </a:solidFill>
                <a:latin typeface="Univers 45 Light" pitchFamily="2" charset="0"/>
                <a:cs typeface="Times New Roman" pitchFamily="18" charset="0"/>
              </a:rPr>
              <a:t>Education, Licenses &amp; Certifications</a:t>
            </a:r>
          </a:p>
          <a:p>
            <a:r>
              <a:rPr lang="en-US" sz="700" b="0" dirty="0">
                <a:latin typeface="Univers 45 Light" pitchFamily="2" charset="0"/>
              </a:rPr>
              <a:t>BS, Business Administration, University of California, Berkeley (Honors</a:t>
            </a:r>
            <a:r>
              <a:rPr lang="en-US" sz="700" b="0" dirty="0" smtClean="0">
                <a:latin typeface="Univers 45 Light" pitchFamily="2" charset="0"/>
              </a:rPr>
              <a:t>)</a:t>
            </a:r>
          </a:p>
          <a:p>
            <a:endParaRPr lang="en-US" sz="700" b="0" dirty="0" smtClean="0">
              <a:latin typeface="Univers 45 Light" pitchFamily="2" charset="0"/>
            </a:endParaRPr>
          </a:p>
          <a:p>
            <a:pPr marL="0" indent="0" eaLnBrk="1" hangingPunct="1"/>
            <a:r>
              <a:rPr lang="en-US" sz="900" i="1" dirty="0" smtClean="0">
                <a:solidFill>
                  <a:schemeClr val="tx2"/>
                </a:solidFill>
                <a:latin typeface="Univers 45 Light" pitchFamily="2" charset="0"/>
                <a:cs typeface="Times New Roman" pitchFamily="18" charset="0"/>
              </a:rPr>
              <a:t>Representative </a:t>
            </a:r>
            <a:r>
              <a:rPr lang="en-US" sz="900" i="1" dirty="0" smtClean="0">
                <a:solidFill>
                  <a:schemeClr val="tx2"/>
                </a:solidFill>
                <a:latin typeface="Univers 45 Light" pitchFamily="2" charset="0"/>
                <a:cs typeface="Times New Roman" pitchFamily="18" charset="0"/>
              </a:rPr>
              <a:t>Clients</a:t>
            </a:r>
            <a:endParaRPr lang="en-US" sz="900" i="1" dirty="0" smtClean="0">
              <a:solidFill>
                <a:schemeClr val="tx2"/>
              </a:solidFill>
              <a:latin typeface="Univers 45 Light" pitchFamily="2" charset="0"/>
              <a:cs typeface="Times New Roman" pitchFamily="18" charset="0"/>
            </a:endParaRPr>
          </a:p>
        </p:txBody>
      </p:sp>
      <p:sp>
        <p:nvSpPr>
          <p:cNvPr id="3077" name="Line 9"/>
          <p:cNvSpPr>
            <a:spLocks noChangeShapeType="1"/>
          </p:cNvSpPr>
          <p:nvPr/>
        </p:nvSpPr>
        <p:spPr bwMode="auto">
          <a:xfrm>
            <a:off x="2786063" y="1597025"/>
            <a:ext cx="0" cy="4649788"/>
          </a:xfrm>
          <a:prstGeom prst="line">
            <a:avLst/>
          </a:prstGeom>
          <a:noFill/>
          <a:ln w="6350">
            <a:solidFill>
              <a:srgbClr val="A4C0DC"/>
            </a:solidFill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3078" name="Picture 31" descr="PhotoHolder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550" y="1574800"/>
            <a:ext cx="1262063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2438" y="1590675"/>
            <a:ext cx="126492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81000" y="5486400"/>
            <a:ext cx="1962150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700" b="0" dirty="0" smtClean="0">
                <a:latin typeface="Univers 45 Light" pitchFamily="2" charset="0"/>
              </a:rPr>
              <a:t>Bank of the West</a:t>
            </a:r>
            <a:endParaRPr lang="en-US" sz="700" b="0" dirty="0" smtClean="0">
              <a:latin typeface="Univers 45 Light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sz="700" b="0" dirty="0" smtClean="0">
                <a:latin typeface="Univers 45 Light" pitchFamily="2" charset="0"/>
              </a:rPr>
              <a:t>JPMorgan Chase</a:t>
            </a:r>
            <a:endParaRPr lang="en-US" sz="700" b="0" dirty="0" smtClean="0">
              <a:latin typeface="Univers 45 Light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sz="700" b="0" dirty="0" smtClean="0">
                <a:latin typeface="Univers 45 Light" pitchFamily="2" charset="0"/>
              </a:rPr>
              <a:t>Hitachi</a:t>
            </a:r>
            <a:endParaRPr lang="en-US" sz="700" b="0" dirty="0" smtClean="0">
              <a:latin typeface="Univers 45 Light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sz="700" b="0" dirty="0" err="1" smtClean="0">
                <a:latin typeface="Univers 45 Light" pitchFamily="2" charset="0"/>
              </a:rPr>
              <a:t>NetApp</a:t>
            </a:r>
            <a:endParaRPr lang="en-US" sz="700" b="0" dirty="0" smtClean="0">
              <a:latin typeface="Univers 45 Light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sz="700" b="0" dirty="0" smtClean="0">
                <a:latin typeface="Univers 45 Light" pitchFamily="2" charset="0"/>
              </a:rPr>
              <a:t>Toyota</a:t>
            </a:r>
            <a:endParaRPr lang="en-US" sz="700" b="0" dirty="0" smtClean="0">
              <a:latin typeface="Univers 45 Light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sz="700" b="0" dirty="0" smtClean="0">
                <a:latin typeface="Univers 45 Light" pitchFamily="2" charset="0"/>
              </a:rPr>
              <a:t>Capital One</a:t>
            </a:r>
            <a:endParaRPr lang="en-US" sz="700" b="0" dirty="0" smtClean="0">
              <a:latin typeface="Univers 45 Light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sz="700" b="0" dirty="0" smtClean="0">
                <a:latin typeface="Univers 45 Light" pitchFamily="2" charset="0"/>
              </a:rPr>
              <a:t>State of CA</a:t>
            </a:r>
            <a:endParaRPr lang="en-US" sz="700" b="0" dirty="0" smtClean="0">
              <a:latin typeface="Univers 45 Light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sz="700" b="0" dirty="0" smtClean="0">
                <a:latin typeface="Univers 45 Light" pitchFamily="2" charset="0"/>
              </a:rPr>
              <a:t>Kaiser Permanente</a:t>
            </a:r>
            <a:endParaRPr lang="en-US" sz="700" b="0" dirty="0" smtClean="0">
              <a:latin typeface="Univers 45 Light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sz="700" b="0" dirty="0" smtClean="0">
                <a:latin typeface="Univers 45 Light" pitchFamily="2" charset="0"/>
              </a:rPr>
              <a:t>Ross Stores</a:t>
            </a:r>
            <a:endParaRPr lang="en-US" sz="700" b="0" dirty="0" smtClean="0">
              <a:latin typeface="Univers 45 Light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338D"/>
      </a:dk2>
      <a:lt2>
        <a:srgbClr val="969696"/>
      </a:lt2>
      <a:accent1>
        <a:srgbClr val="D5E0FB"/>
      </a:accent1>
      <a:accent2>
        <a:srgbClr val="31C4B1"/>
      </a:accent2>
      <a:accent3>
        <a:srgbClr val="FFFFFF"/>
      </a:accent3>
      <a:accent4>
        <a:srgbClr val="000000"/>
      </a:accent4>
      <a:accent5>
        <a:srgbClr val="E7EDFD"/>
      </a:accent5>
      <a:accent6>
        <a:srgbClr val="2BB1A0"/>
      </a:accent6>
      <a:hlink>
        <a:srgbClr val="7981C3"/>
      </a:hlink>
      <a:folHlink>
        <a:srgbClr val="0064C8"/>
      </a:folHlink>
    </a:clrScheme>
    <a:fontScheme name="1_Default Design">
      <a:majorFont>
        <a:latin typeface="Univers 45 Light"/>
        <a:ea typeface=""/>
        <a:cs typeface="Arial"/>
      </a:majorFont>
      <a:minorFont>
        <a:latin typeface="Univers 45 Ligh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2F86"/>
        </a:dk2>
        <a:lt2>
          <a:srgbClr val="FFFFFF"/>
        </a:lt2>
        <a:accent1>
          <a:srgbClr val="B8B9D2"/>
        </a:accent1>
        <a:accent2>
          <a:srgbClr val="31C4B1"/>
        </a:accent2>
        <a:accent3>
          <a:srgbClr val="AAADC3"/>
        </a:accent3>
        <a:accent4>
          <a:srgbClr val="DADADA"/>
        </a:accent4>
        <a:accent5>
          <a:srgbClr val="D8D9E5"/>
        </a:accent5>
        <a:accent6>
          <a:srgbClr val="2BB1A0"/>
        </a:accent6>
        <a:hlink>
          <a:srgbClr val="7981C3"/>
        </a:hlink>
        <a:folHlink>
          <a:srgbClr val="006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C2D83"/>
        </a:dk2>
        <a:lt2>
          <a:srgbClr val="969696"/>
        </a:lt2>
        <a:accent1>
          <a:srgbClr val="B8B9D2"/>
        </a:accent1>
        <a:accent2>
          <a:srgbClr val="31C4B1"/>
        </a:accent2>
        <a:accent3>
          <a:srgbClr val="FFFFFF"/>
        </a:accent3>
        <a:accent4>
          <a:srgbClr val="000000"/>
        </a:accent4>
        <a:accent5>
          <a:srgbClr val="D8D9E5"/>
        </a:accent5>
        <a:accent6>
          <a:srgbClr val="2BB1A0"/>
        </a:accent6>
        <a:hlink>
          <a:srgbClr val="7981C3"/>
        </a:hlink>
        <a:folHlink>
          <a:srgbClr val="0064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C2D83"/>
        </a:dk2>
        <a:lt2>
          <a:srgbClr val="969696"/>
        </a:lt2>
        <a:accent1>
          <a:srgbClr val="D5E0FB"/>
        </a:accent1>
        <a:accent2>
          <a:srgbClr val="31C4B1"/>
        </a:accent2>
        <a:accent3>
          <a:srgbClr val="FFFFFF"/>
        </a:accent3>
        <a:accent4>
          <a:srgbClr val="000000"/>
        </a:accent4>
        <a:accent5>
          <a:srgbClr val="E7EDFD"/>
        </a:accent5>
        <a:accent6>
          <a:srgbClr val="2BB1A0"/>
        </a:accent6>
        <a:hlink>
          <a:srgbClr val="7981C3"/>
        </a:hlink>
        <a:folHlink>
          <a:srgbClr val="0064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338D"/>
        </a:dk2>
        <a:lt2>
          <a:srgbClr val="969696"/>
        </a:lt2>
        <a:accent1>
          <a:srgbClr val="D5E0FB"/>
        </a:accent1>
        <a:accent2>
          <a:srgbClr val="31C4B1"/>
        </a:accent2>
        <a:accent3>
          <a:srgbClr val="FFFFFF"/>
        </a:accent3>
        <a:accent4>
          <a:srgbClr val="000000"/>
        </a:accent4>
        <a:accent5>
          <a:srgbClr val="E7EDFD"/>
        </a:accent5>
        <a:accent6>
          <a:srgbClr val="2BB1A0"/>
        </a:accent6>
        <a:hlink>
          <a:srgbClr val="7981C3"/>
        </a:hlink>
        <a:folHlink>
          <a:srgbClr val="0064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66EF6A6ADFF84F803D8CE9BA1CC676" ma:contentTypeVersion="5" ma:contentTypeDescription="Create a new document." ma:contentTypeScope="" ma:versionID="ba0b019ee96a2dc28708df68f2682034">
  <xsd:schema xmlns:xsd="http://www.w3.org/2001/XMLSchema" xmlns:p="http://schemas.microsoft.com/office/2006/metadata/properties" xmlns:ns1="http://schemas.microsoft.com/sharepoint/v3" xmlns:ns2="ca0ded7a-33b9-426e-9876-b66ac8d6170d" targetNamespace="http://schemas.microsoft.com/office/2006/metadata/properties" ma:root="true" ma:fieldsID="f1b5fa8239b1f735a38c9aa6579a88e9" ns1:_="" ns2:_="">
    <xsd:import namespace="http://schemas.microsoft.com/sharepoint/v3"/>
    <xsd:import namespace="ca0ded7a-33b9-426e-9876-b66ac8d6170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opic_x0020_Area" minOccurs="0"/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ca0ded7a-33b9-426e-9876-b66ac8d6170d" elementFormDefault="qualified">
    <xsd:import namespace="http://schemas.microsoft.com/office/2006/documentManagement/types"/>
    <xsd:element name="Topic_x0020_Area" ma:index="10" nillable="true" ma:displayName="Topic Area" ma:internalName="Topic_x0020_Area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ntent Management &amp; Design Guides"/>
                    <xsd:enumeration value="Search &amp; Findability"/>
                    <xsd:enumeration value="Metrics"/>
                    <xsd:enumeration value="Training Resources"/>
                  </xsd:restriction>
                </xsd:simpleType>
              </xsd:element>
            </xsd:sequence>
          </xsd:extension>
        </xsd:complexContent>
      </xsd:complexType>
    </xsd:element>
    <xsd:element name="Description0" ma:index="11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Topic_x0020_Area xmlns="ca0ded7a-33b9-426e-9876-b66ac8d6170d"/>
    <PublishingExpirationDate xmlns="http://schemas.microsoft.com/sharepoint/v3" xsi:nil="true"/>
    <PublishingStartDate xmlns="http://schemas.microsoft.com/sharepoint/v3" xsi:nil="true"/>
    <Description0 xmlns="ca0ded7a-33b9-426e-9876-b66ac8d6170d" xsi:nil="true"/>
  </documentManagement>
</p:properties>
</file>

<file path=customXml/itemProps1.xml><?xml version="1.0" encoding="utf-8"?>
<ds:datastoreItem xmlns:ds="http://schemas.openxmlformats.org/officeDocument/2006/customXml" ds:itemID="{1F49F441-1B91-4A57-B704-034A59BD03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a0ded7a-33b9-426e-9876-b66ac8d6170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E6ADC60-4BDE-4785-82B1-C3B2792180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086150-4024-4E14-A448-A05A11CDAA9D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ca0ded7a-33b9-426e-9876-b66ac8d6170d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18431</TotalTime>
  <Words>26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1_Default Design</vt:lpstr>
      <vt:lpstr>Ray Lin Advisory Senior Associate</vt:lpstr>
    </vt:vector>
  </TitlesOfParts>
  <Company>KPMG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Talkbook Full-page</dc:title>
  <dc:creator>Chris Harrer</dc:creator>
  <cp:lastModifiedBy>KPMG</cp:lastModifiedBy>
  <cp:revision>432</cp:revision>
  <dcterms:created xsi:type="dcterms:W3CDTF">2004-02-13T21:53:26Z</dcterms:created>
  <dcterms:modified xsi:type="dcterms:W3CDTF">2013-01-24T17:49:04Z</dcterms:modified>
</cp:coreProperties>
</file>