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2" r:id="rId5"/>
    <p:sldId id="264" r:id="rId6"/>
    <p:sldId id="263" r:id="rId7"/>
    <p:sldId id="259" r:id="rId8"/>
    <p:sldId id="260" r:id="rId9"/>
    <p:sldId id="267" r:id="rId10"/>
    <p:sldId id="272" r:id="rId11"/>
    <p:sldId id="270" r:id="rId12"/>
    <p:sldId id="268" r:id="rId13"/>
    <p:sldId id="269" r:id="rId14"/>
    <p:sldId id="271"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6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6/11/15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AppCode</a:t>
            </a:r>
            <a:r>
              <a:rPr lang="en-US" dirty="0"/>
              <a:t> </a:t>
            </a:r>
            <a:r>
              <a:rPr lang="en-US" dirty="0" smtClean="0"/>
              <a:t>Advantages Over Xcode			</a:t>
            </a:r>
            <a:endParaRPr lang="en-US" dirty="0"/>
          </a:p>
        </p:txBody>
      </p:sp>
      <p:sp>
        <p:nvSpPr>
          <p:cNvPr id="3" name="Subtitle 2"/>
          <p:cNvSpPr>
            <a:spLocks noGrp="1"/>
          </p:cNvSpPr>
          <p:nvPr>
            <p:ph type="subTitle" idx="1"/>
          </p:nvPr>
        </p:nvSpPr>
        <p:spPr/>
        <p:txBody>
          <a:bodyPr/>
          <a:lstStyle/>
          <a:p>
            <a:r>
              <a:rPr lang="en-US" dirty="0" smtClean="0"/>
              <a:t>Prepared by Ray Trask</a:t>
            </a:r>
          </a:p>
          <a:p>
            <a:r>
              <a:rPr lang="en-US" dirty="0" smtClean="0"/>
              <a:t>June 11, 2015	</a:t>
            </a:r>
            <a:endParaRPr lang="en-US" dirty="0"/>
          </a:p>
        </p:txBody>
      </p:sp>
    </p:spTree>
    <p:extLst>
      <p:ext uri="{BB962C8B-B14F-4D97-AF65-F5344CB8AC3E}">
        <p14:creationId xmlns:p14="http://schemas.microsoft.com/office/powerpoint/2010/main" val="160025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55149"/>
            <a:ext cx="8042276" cy="1336956"/>
          </a:xfrm>
        </p:spPr>
        <p:txBody>
          <a:bodyPr/>
          <a:lstStyle/>
          <a:p>
            <a:r>
              <a:rPr lang="en-US" dirty="0"/>
              <a:t>	</a:t>
            </a:r>
            <a:r>
              <a:rPr lang="en-US" dirty="0" smtClean="0"/>
              <a:t>Debugging</a:t>
            </a:r>
            <a:br>
              <a:rPr lang="en-US" dirty="0" smtClean="0"/>
            </a:br>
            <a:endParaRPr lang="en-US" dirty="0"/>
          </a:p>
        </p:txBody>
      </p:sp>
      <p:pic>
        <p:nvPicPr>
          <p:cNvPr id="3" name="Picture 2"/>
          <p:cNvPicPr>
            <a:picLocks noChangeAspect="1"/>
          </p:cNvPicPr>
          <p:nvPr/>
        </p:nvPicPr>
        <p:blipFill>
          <a:blip r:embed="rId2"/>
          <a:stretch>
            <a:fillRect/>
          </a:stretch>
        </p:blipFill>
        <p:spPr>
          <a:xfrm>
            <a:off x="473693" y="1599661"/>
            <a:ext cx="8117858" cy="4769097"/>
          </a:xfrm>
          <a:prstGeom prst="rect">
            <a:avLst/>
          </a:prstGeom>
        </p:spPr>
      </p:pic>
    </p:spTree>
    <p:extLst>
      <p:ext uri="{BB962C8B-B14F-4D97-AF65-F5344CB8AC3E}">
        <p14:creationId xmlns:p14="http://schemas.microsoft.com/office/powerpoint/2010/main" val="114557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History</a:t>
            </a:r>
            <a:br>
              <a:rPr lang="en-US" dirty="0" smtClean="0"/>
            </a:br>
            <a:r>
              <a:rPr lang="en-US" dirty="0" smtClean="0"/>
              <a:t>AppCode Only</a:t>
            </a:r>
            <a:endParaRPr lang="en-US" dirty="0"/>
          </a:p>
        </p:txBody>
      </p:sp>
      <p:pic>
        <p:nvPicPr>
          <p:cNvPr id="3" name="Picture 2"/>
          <p:cNvPicPr>
            <a:picLocks noChangeAspect="1"/>
          </p:cNvPicPr>
          <p:nvPr/>
        </p:nvPicPr>
        <p:blipFill>
          <a:blip r:embed="rId2"/>
          <a:stretch>
            <a:fillRect/>
          </a:stretch>
        </p:blipFill>
        <p:spPr>
          <a:xfrm>
            <a:off x="549276" y="1782275"/>
            <a:ext cx="8042276" cy="4531906"/>
          </a:xfrm>
          <a:prstGeom prst="rect">
            <a:avLst/>
          </a:prstGeom>
        </p:spPr>
      </p:pic>
    </p:spTree>
    <p:extLst>
      <p:ext uri="{BB962C8B-B14F-4D97-AF65-F5344CB8AC3E}">
        <p14:creationId xmlns:p14="http://schemas.microsoft.com/office/powerpoint/2010/main" val="78352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Integration</a:t>
            </a:r>
            <a:br>
              <a:rPr lang="en-US" dirty="0" smtClean="0"/>
            </a:br>
            <a:r>
              <a:rPr lang="en-US" sz="3200" i="1" dirty="0" smtClean="0"/>
              <a:t>Change Control</a:t>
            </a:r>
            <a:endParaRPr lang="en-US" i="1" dirty="0"/>
          </a:p>
        </p:txBody>
      </p:sp>
      <p:pic>
        <p:nvPicPr>
          <p:cNvPr id="3" name="Picture 2" descr="app_code_git_integr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122" y="1629260"/>
            <a:ext cx="7480334" cy="4931846"/>
          </a:xfrm>
          <a:prstGeom prst="rect">
            <a:avLst/>
          </a:prstGeom>
        </p:spPr>
      </p:pic>
    </p:spTree>
    <p:extLst>
      <p:ext uri="{BB962C8B-B14F-4D97-AF65-F5344CB8AC3E}">
        <p14:creationId xmlns:p14="http://schemas.microsoft.com/office/powerpoint/2010/main" val="2479894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Integration</a:t>
            </a:r>
            <a:br>
              <a:rPr lang="en-US" dirty="0" smtClean="0"/>
            </a:br>
            <a:r>
              <a:rPr lang="en-US" sz="3600" i="1" dirty="0" smtClean="0"/>
              <a:t>JIRA Integration</a:t>
            </a:r>
            <a:endParaRPr lang="en-US" i="1" dirty="0"/>
          </a:p>
        </p:txBody>
      </p:sp>
      <p:sp>
        <p:nvSpPr>
          <p:cNvPr id="5" name="Rectangle 4"/>
          <p:cNvSpPr/>
          <p:nvPr/>
        </p:nvSpPr>
        <p:spPr>
          <a:xfrm>
            <a:off x="760934" y="2236843"/>
            <a:ext cx="7576112" cy="2862323"/>
          </a:xfrm>
          <a:prstGeom prst="rect">
            <a:avLst/>
          </a:prstGeom>
        </p:spPr>
        <p:txBody>
          <a:bodyPr wrap="square">
            <a:spAutoFit/>
          </a:bodyPr>
          <a:lstStyle/>
          <a:p>
            <a:r>
              <a:rPr lang="en-US" dirty="0" smtClean="0"/>
              <a:t>“When </a:t>
            </a:r>
            <a:r>
              <a:rPr lang="en-US" dirty="0"/>
              <a:t>your </a:t>
            </a:r>
            <a:r>
              <a:rPr lang="en-US" dirty="0" err="1"/>
              <a:t>ToDo</a:t>
            </a:r>
            <a:r>
              <a:rPr lang="en-US" dirty="0"/>
              <a:t> list is in an issue tracking system, you can configure AppCode to work with the issues without switching away from the IDE. Specify your issue tracker server and you will be able to:</a:t>
            </a:r>
          </a:p>
          <a:p>
            <a:endParaRPr lang="en-US" dirty="0"/>
          </a:p>
          <a:p>
            <a:r>
              <a:rPr lang="en-US" dirty="0"/>
              <a:t>Select the tasks to work on from the list defined by your filter</a:t>
            </a:r>
          </a:p>
          <a:p>
            <a:r>
              <a:rPr lang="en-US" dirty="0"/>
              <a:t>Automatically group VCS changes under the corresponding task</a:t>
            </a:r>
          </a:p>
          <a:p>
            <a:r>
              <a:rPr lang="en-US" dirty="0"/>
              <a:t>Commit to VCS with task name/ID pre-filled for you</a:t>
            </a:r>
          </a:p>
          <a:p>
            <a:r>
              <a:rPr lang="en-US" dirty="0"/>
              <a:t>Switch between tasks keeping the IDE context saved (open editor tabs, breakpoints, etc.</a:t>
            </a:r>
            <a:r>
              <a:rPr lang="en-US" dirty="0" smtClean="0"/>
              <a:t>)”   			</a:t>
            </a:r>
            <a:endParaRPr lang="en-US" dirty="0"/>
          </a:p>
        </p:txBody>
      </p:sp>
    </p:spTree>
    <p:extLst>
      <p:ext uri="{BB962C8B-B14F-4D97-AF65-F5344CB8AC3E}">
        <p14:creationId xmlns:p14="http://schemas.microsoft.com/office/powerpoint/2010/main" val="354508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a:t>
            </a:r>
            <a:endParaRPr lang="en-US" dirty="0"/>
          </a:p>
        </p:txBody>
      </p:sp>
      <p:sp>
        <p:nvSpPr>
          <p:cNvPr id="3" name="TextBox 2"/>
          <p:cNvSpPr txBox="1"/>
          <p:nvPr/>
        </p:nvSpPr>
        <p:spPr>
          <a:xfrm>
            <a:off x="658496" y="1810771"/>
            <a:ext cx="7933055" cy="3970318"/>
          </a:xfrm>
          <a:prstGeom prst="rect">
            <a:avLst/>
          </a:prstGeom>
          <a:noFill/>
        </p:spPr>
        <p:txBody>
          <a:bodyPr wrap="square" rtlCol="0">
            <a:spAutoFit/>
          </a:bodyPr>
          <a:lstStyle/>
          <a:p>
            <a:endParaRPr lang="en-US" dirty="0"/>
          </a:p>
          <a:p>
            <a:pPr marL="285750" indent="-285750">
              <a:buFont typeface="Arial"/>
              <a:buChar char="•"/>
            </a:pPr>
            <a:r>
              <a:rPr lang="en-US" dirty="0" smtClean="0"/>
              <a:t>AppCode </a:t>
            </a:r>
            <a:r>
              <a:rPr lang="en-US" dirty="0"/>
              <a:t>offers two kinds of code completion: basic as-you-type completion, and more advanced </a:t>
            </a:r>
            <a:r>
              <a:rPr lang="en-US" dirty="0" err="1"/>
              <a:t>SmartType</a:t>
            </a:r>
            <a:r>
              <a:rPr lang="en-US" dirty="0"/>
              <a:t> completion for more precise filtering of suggestions. Both completion types support </a:t>
            </a:r>
            <a:r>
              <a:rPr lang="en-US" dirty="0" err="1"/>
              <a:t>CamelHumps</a:t>
            </a:r>
            <a:r>
              <a:rPr lang="en-US" dirty="0"/>
              <a:t> and Middle Matching; that is, you can complete any item by entering only its uppercase characters or any part of its name at all</a:t>
            </a:r>
            <a:r>
              <a:rPr lang="en-US" dirty="0" smtClean="0"/>
              <a:t>.</a:t>
            </a:r>
          </a:p>
          <a:p>
            <a:pPr marL="285750" indent="-285750">
              <a:buFont typeface="Arial"/>
              <a:buChar char="•"/>
            </a:pPr>
            <a:endParaRPr lang="en-US" dirty="0" smtClean="0"/>
          </a:p>
          <a:p>
            <a:pPr marL="285750" indent="-285750">
              <a:buFont typeface="Arial"/>
              <a:buChar char="•"/>
            </a:pPr>
            <a:r>
              <a:rPr lang="en-US" dirty="0" smtClean="0"/>
              <a:t>Automatic import adding and cleanup.</a:t>
            </a:r>
          </a:p>
          <a:p>
            <a:pPr marL="285750" indent="-285750">
              <a:buFont typeface="Arial"/>
              <a:buChar char="•"/>
            </a:pPr>
            <a:endParaRPr lang="en-US" dirty="0" smtClean="0"/>
          </a:p>
          <a:p>
            <a:pPr marL="285750" indent="-285750">
              <a:buFont typeface="Arial"/>
              <a:buChar char="•"/>
            </a:pPr>
            <a:r>
              <a:rPr lang="en-US" dirty="0" smtClean="0"/>
              <a:t>Multiple Caret editing.</a:t>
            </a:r>
          </a:p>
          <a:p>
            <a:pPr marL="285750" indent="-285750">
              <a:buFont typeface="Arial"/>
              <a:buChar char="•"/>
            </a:pPr>
            <a:endParaRPr lang="en-US" dirty="0" smtClean="0"/>
          </a:p>
          <a:p>
            <a:pPr marL="285750" indent="-285750">
              <a:buFont typeface="Arial"/>
              <a:buChar char="•"/>
            </a:pPr>
            <a:r>
              <a:rPr lang="en-US" dirty="0" err="1" smtClean="0"/>
              <a:t>FileTemplates</a:t>
            </a:r>
            <a:r>
              <a:rPr lang="en-US" dirty="0" smtClean="0"/>
              <a:t>, Live Templates, Surround With templates.</a:t>
            </a:r>
          </a:p>
          <a:p>
            <a:pPr marL="285750" indent="-285750">
              <a:buFont typeface="Arial"/>
              <a:buChar char="•"/>
            </a:pPr>
            <a:endParaRPr lang="en-US" dirty="0" smtClean="0"/>
          </a:p>
        </p:txBody>
      </p:sp>
    </p:spTree>
    <p:extLst>
      <p:ext uri="{BB962C8B-B14F-4D97-AF65-F5344CB8AC3E}">
        <p14:creationId xmlns:p14="http://schemas.microsoft.com/office/powerpoint/2010/main" val="292020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Productivity Quotes</a:t>
            </a:r>
            <a:endParaRPr lang="en-US" dirty="0"/>
          </a:p>
        </p:txBody>
      </p:sp>
      <p:pic>
        <p:nvPicPr>
          <p:cNvPr id="5" name="Picture 4"/>
          <p:cNvPicPr>
            <a:picLocks noChangeAspect="1"/>
          </p:cNvPicPr>
          <p:nvPr/>
        </p:nvPicPr>
        <p:blipFill>
          <a:blip r:embed="rId2"/>
          <a:stretch>
            <a:fillRect/>
          </a:stretch>
        </p:blipFill>
        <p:spPr>
          <a:xfrm>
            <a:off x="446837" y="1850890"/>
            <a:ext cx="8415168" cy="3252077"/>
          </a:xfrm>
          <a:prstGeom prst="rect">
            <a:avLst/>
          </a:prstGeom>
        </p:spPr>
      </p:pic>
    </p:spTree>
    <p:extLst>
      <p:ext uri="{BB962C8B-B14F-4D97-AF65-F5344CB8AC3E}">
        <p14:creationId xmlns:p14="http://schemas.microsoft.com/office/powerpoint/2010/main" val="111984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AppCode Is Not a Replacement for Xcode</a:t>
            </a:r>
            <a:endParaRPr lang="en-US" dirty="0"/>
          </a:p>
        </p:txBody>
      </p:sp>
      <p:sp>
        <p:nvSpPr>
          <p:cNvPr id="3" name="TextBox 2"/>
          <p:cNvSpPr txBox="1"/>
          <p:nvPr/>
        </p:nvSpPr>
        <p:spPr>
          <a:xfrm>
            <a:off x="893675" y="1975386"/>
            <a:ext cx="7537443" cy="4524315"/>
          </a:xfrm>
          <a:prstGeom prst="rect">
            <a:avLst/>
          </a:prstGeom>
          <a:noFill/>
        </p:spPr>
        <p:txBody>
          <a:bodyPr wrap="square" rtlCol="0">
            <a:spAutoFit/>
          </a:bodyPr>
          <a:lstStyle/>
          <a:p>
            <a:pPr marL="285750" indent="-285750">
              <a:buFont typeface="Arial"/>
              <a:buChar char="•"/>
            </a:pPr>
            <a:r>
              <a:rPr lang="en-US" sz="2400" dirty="0" smtClean="0"/>
              <a:t>By JetBrains own admission, their aim is not to replace Xcode but supplement it.</a:t>
            </a:r>
          </a:p>
          <a:p>
            <a:endParaRPr lang="en-US" sz="1200" dirty="0" smtClean="0"/>
          </a:p>
          <a:p>
            <a:r>
              <a:rPr lang="en-US" sz="1200" dirty="0" smtClean="0"/>
              <a:t>“AppCode </a:t>
            </a:r>
            <a:r>
              <a:rPr lang="en-US" sz="1200" dirty="0"/>
              <a:t>is fully compatible with Xcode, including its latest previews. You can open existing Xcode projects and work on a project in both IDEs in parallel. No additional configuration is needed, and your projects always stay 100% Xcode-compatible</a:t>
            </a:r>
            <a:r>
              <a:rPr lang="en-US" sz="1200" dirty="0" smtClean="0"/>
              <a:t>.” </a:t>
            </a:r>
          </a:p>
          <a:p>
            <a:endParaRPr lang="en-US" sz="2400" dirty="0" smtClean="0"/>
          </a:p>
          <a:p>
            <a:pPr marL="285750" indent="-285750">
              <a:buFont typeface="Arial"/>
              <a:buChar char="•"/>
            </a:pPr>
            <a:r>
              <a:rPr lang="en-US" sz="2400" dirty="0" smtClean="0"/>
              <a:t>Use Xcode for Storyboards and lifecycle management.  Use AppCode for code development. </a:t>
            </a:r>
          </a:p>
          <a:p>
            <a:pPr marL="285750" indent="-285750">
              <a:buFont typeface="Arial"/>
              <a:buChar char="•"/>
            </a:pPr>
            <a:endParaRPr lang="en-US" sz="2400" dirty="0"/>
          </a:p>
          <a:p>
            <a:pPr marL="285750" indent="-285750">
              <a:buFont typeface="Arial"/>
              <a:buChar char="•"/>
            </a:pPr>
            <a:r>
              <a:rPr lang="en-US" sz="2400" dirty="0" smtClean="0"/>
              <a:t>Both IDEs can work on the same project at the same time and the files stay seamlessly in sync. </a:t>
            </a:r>
          </a:p>
          <a:p>
            <a:r>
              <a:rPr lang="en-US" sz="2400" dirty="0"/>
              <a:t> </a:t>
            </a:r>
            <a:r>
              <a:rPr lang="en-US" sz="2400" dirty="0" smtClean="0"/>
              <a:t>  [I switch back and forth with a display swipe.]</a:t>
            </a:r>
            <a:endParaRPr lang="en-US" sz="2400" dirty="0"/>
          </a:p>
        </p:txBody>
      </p:sp>
    </p:spTree>
    <p:extLst>
      <p:ext uri="{BB962C8B-B14F-4D97-AF65-F5344CB8AC3E}">
        <p14:creationId xmlns:p14="http://schemas.microsoft.com/office/powerpoint/2010/main" val="47517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 Xcode</a:t>
            </a:r>
            <a:endParaRPr lang="en-US" dirty="0"/>
          </a:p>
        </p:txBody>
      </p:sp>
      <p:pic>
        <p:nvPicPr>
          <p:cNvPr id="4" name="Picture 3"/>
          <p:cNvPicPr>
            <a:picLocks noChangeAspect="1"/>
          </p:cNvPicPr>
          <p:nvPr/>
        </p:nvPicPr>
        <p:blipFill>
          <a:blip r:embed="rId2"/>
          <a:stretch>
            <a:fillRect/>
          </a:stretch>
        </p:blipFill>
        <p:spPr>
          <a:xfrm>
            <a:off x="1674163" y="1707887"/>
            <a:ext cx="5734067" cy="4829701"/>
          </a:xfrm>
          <a:prstGeom prst="rect">
            <a:avLst/>
          </a:prstGeom>
        </p:spPr>
      </p:pic>
    </p:spTree>
    <p:extLst>
      <p:ext uri="{BB962C8B-B14F-4D97-AF65-F5344CB8AC3E}">
        <p14:creationId xmlns:p14="http://schemas.microsoft.com/office/powerpoint/2010/main" val="426250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 AppCode</a:t>
            </a:r>
            <a:endParaRPr lang="en-US" dirty="0"/>
          </a:p>
        </p:txBody>
      </p:sp>
      <p:pic>
        <p:nvPicPr>
          <p:cNvPr id="4" name="Picture 3"/>
          <p:cNvPicPr>
            <a:picLocks noChangeAspect="1"/>
          </p:cNvPicPr>
          <p:nvPr/>
        </p:nvPicPr>
        <p:blipFill>
          <a:blip r:embed="rId2"/>
          <a:stretch>
            <a:fillRect/>
          </a:stretch>
        </p:blipFill>
        <p:spPr>
          <a:xfrm>
            <a:off x="486895" y="1736052"/>
            <a:ext cx="8104656" cy="4766262"/>
          </a:xfrm>
          <a:prstGeom prst="rect">
            <a:avLst/>
          </a:prstGeom>
        </p:spPr>
      </p:pic>
    </p:spTree>
    <p:extLst>
      <p:ext uri="{BB962C8B-B14F-4D97-AF65-F5344CB8AC3E}">
        <p14:creationId xmlns:p14="http://schemas.microsoft.com/office/powerpoint/2010/main" val="106203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Observations</a:t>
            </a:r>
            <a:endParaRPr lang="en-US" dirty="0"/>
          </a:p>
        </p:txBody>
      </p:sp>
      <p:sp>
        <p:nvSpPr>
          <p:cNvPr id="3" name="Content Placeholder 2"/>
          <p:cNvSpPr>
            <a:spLocks noGrp="1"/>
          </p:cNvSpPr>
          <p:nvPr>
            <p:ph idx="1"/>
          </p:nvPr>
        </p:nvSpPr>
        <p:spPr/>
        <p:txBody>
          <a:bodyPr/>
          <a:lstStyle/>
          <a:p>
            <a:pPr marL="0" indent="0">
              <a:buNone/>
            </a:pPr>
            <a:r>
              <a:rPr lang="en-US" dirty="0" smtClean="0"/>
              <a:t>Some example Xcode shortcomings.</a:t>
            </a:r>
          </a:p>
          <a:p>
            <a:r>
              <a:rPr lang="en-US" dirty="0" smtClean="0"/>
              <a:t>Xcode class rename does not change the filenames.  You need to do that separately. </a:t>
            </a:r>
          </a:p>
          <a:p>
            <a:r>
              <a:rPr lang="en-US" dirty="0" smtClean="0"/>
              <a:t>Xcode has problems with storyboard items renaming such as outlets etc.</a:t>
            </a:r>
          </a:p>
          <a:p>
            <a:pPr marL="0" indent="0">
              <a:buNone/>
            </a:pPr>
            <a:r>
              <a:rPr lang="en-US" dirty="0" smtClean="0"/>
              <a:t>An example AppCode “extra mile”.</a:t>
            </a:r>
          </a:p>
          <a:p>
            <a:r>
              <a:rPr lang="en-US" dirty="0" smtClean="0"/>
              <a:t>AppCode renames work for everything including the option of renaming things in comments!!</a:t>
            </a:r>
          </a:p>
        </p:txBody>
      </p:sp>
    </p:spTree>
    <p:extLst>
      <p:ext uri="{BB962C8B-B14F-4D97-AF65-F5344CB8AC3E}">
        <p14:creationId xmlns:p14="http://schemas.microsoft.com/office/powerpoint/2010/main" val="322191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a:t>
            </a:r>
            <a:endParaRPr lang="en-US" dirty="0"/>
          </a:p>
        </p:txBody>
      </p:sp>
      <p:pic>
        <p:nvPicPr>
          <p:cNvPr id="3" name="Picture 2"/>
          <p:cNvPicPr>
            <a:picLocks noChangeAspect="1"/>
          </p:cNvPicPr>
          <p:nvPr/>
        </p:nvPicPr>
        <p:blipFill>
          <a:blip r:embed="rId2"/>
          <a:stretch>
            <a:fillRect/>
          </a:stretch>
        </p:blipFill>
        <p:spPr>
          <a:xfrm>
            <a:off x="1663700" y="2006600"/>
            <a:ext cx="5803900" cy="2844800"/>
          </a:xfrm>
          <a:prstGeom prst="rect">
            <a:avLst/>
          </a:prstGeom>
        </p:spPr>
      </p:pic>
      <p:pic>
        <p:nvPicPr>
          <p:cNvPr id="4" name="Picture 3"/>
          <p:cNvPicPr>
            <a:picLocks noChangeAspect="1"/>
          </p:cNvPicPr>
          <p:nvPr/>
        </p:nvPicPr>
        <p:blipFill>
          <a:blip r:embed="rId2"/>
          <a:stretch>
            <a:fillRect/>
          </a:stretch>
        </p:blipFill>
        <p:spPr>
          <a:xfrm>
            <a:off x="1663700" y="2006600"/>
            <a:ext cx="5803900" cy="2844800"/>
          </a:xfrm>
          <a:prstGeom prst="rect">
            <a:avLst/>
          </a:prstGeom>
        </p:spPr>
      </p:pic>
      <p:pic>
        <p:nvPicPr>
          <p:cNvPr id="6" name="Picture 5"/>
          <p:cNvPicPr>
            <a:picLocks noChangeAspect="1"/>
          </p:cNvPicPr>
          <p:nvPr/>
        </p:nvPicPr>
        <p:blipFill>
          <a:blip r:embed="rId2"/>
          <a:stretch>
            <a:fillRect/>
          </a:stretch>
        </p:blipFill>
        <p:spPr>
          <a:xfrm>
            <a:off x="1663700" y="2006600"/>
            <a:ext cx="5803900" cy="2844800"/>
          </a:xfrm>
          <a:prstGeom prst="rect">
            <a:avLst/>
          </a:prstGeom>
        </p:spPr>
      </p:pic>
      <p:pic>
        <p:nvPicPr>
          <p:cNvPr id="9" name="Picture 8"/>
          <p:cNvPicPr>
            <a:picLocks noChangeAspect="1"/>
          </p:cNvPicPr>
          <p:nvPr/>
        </p:nvPicPr>
        <p:blipFill>
          <a:blip r:embed="rId2"/>
          <a:stretch>
            <a:fillRect/>
          </a:stretch>
        </p:blipFill>
        <p:spPr>
          <a:xfrm>
            <a:off x="1663700" y="2006600"/>
            <a:ext cx="5803900" cy="2844800"/>
          </a:xfrm>
          <a:prstGeom prst="rect">
            <a:avLst/>
          </a:prstGeom>
        </p:spPr>
      </p:pic>
      <p:sp>
        <p:nvSpPr>
          <p:cNvPr id="10" name="TextBox 9"/>
          <p:cNvSpPr txBox="1"/>
          <p:nvPr/>
        </p:nvSpPr>
        <p:spPr>
          <a:xfrm>
            <a:off x="1422825" y="5408796"/>
            <a:ext cx="6608492" cy="923330"/>
          </a:xfrm>
          <a:prstGeom prst="rect">
            <a:avLst/>
          </a:prstGeom>
          <a:noFill/>
        </p:spPr>
        <p:txBody>
          <a:bodyPr wrap="square" rtlCol="0">
            <a:spAutoFit/>
          </a:bodyPr>
          <a:lstStyle/>
          <a:p>
            <a:pPr algn="ctr"/>
            <a:r>
              <a:rPr lang="en-US" dirty="0"/>
              <a:t>AppCode detects </a:t>
            </a:r>
            <a:r>
              <a:rPr lang="en-US" dirty="0" smtClean="0"/>
              <a:t>an undeclared </a:t>
            </a:r>
            <a:r>
              <a:rPr lang="en-US" dirty="0"/>
              <a:t>symbol and based on the </a:t>
            </a:r>
          </a:p>
          <a:p>
            <a:pPr algn="ctr"/>
            <a:r>
              <a:rPr lang="en-US" dirty="0"/>
              <a:t>context recommends a code generation. </a:t>
            </a:r>
          </a:p>
          <a:p>
            <a:endParaRPr lang="en-US" dirty="0"/>
          </a:p>
        </p:txBody>
      </p:sp>
    </p:spTree>
    <p:extLst>
      <p:ext uri="{BB962C8B-B14F-4D97-AF65-F5344CB8AC3E}">
        <p14:creationId xmlns:p14="http://schemas.microsoft.com/office/powerpoint/2010/main" val="208154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With Intention</a:t>
            </a:r>
            <a:endParaRPr lang="en-US" dirty="0"/>
          </a:p>
        </p:txBody>
      </p:sp>
      <p:sp>
        <p:nvSpPr>
          <p:cNvPr id="4" name="TextBox 3"/>
          <p:cNvSpPr txBox="1"/>
          <p:nvPr/>
        </p:nvSpPr>
        <p:spPr>
          <a:xfrm>
            <a:off x="1266802" y="5467587"/>
            <a:ext cx="6660372" cy="646331"/>
          </a:xfrm>
          <a:prstGeom prst="rect">
            <a:avLst/>
          </a:prstGeom>
          <a:noFill/>
        </p:spPr>
        <p:txBody>
          <a:bodyPr wrap="none" rtlCol="0">
            <a:spAutoFit/>
          </a:bodyPr>
          <a:lstStyle/>
          <a:p>
            <a:pPr algn="ctr"/>
            <a:r>
              <a:rPr lang="en-US" dirty="0" smtClean="0"/>
              <a:t>AppCode detects the undeclared symbol and based on the </a:t>
            </a:r>
          </a:p>
          <a:p>
            <a:pPr algn="ctr"/>
            <a:r>
              <a:rPr lang="en-US" dirty="0"/>
              <a:t>c</a:t>
            </a:r>
            <a:r>
              <a:rPr lang="en-US" dirty="0" smtClean="0"/>
              <a:t>ontext recommends a code generation. </a:t>
            </a:r>
            <a:endParaRPr lang="en-US" dirty="0"/>
          </a:p>
        </p:txBody>
      </p:sp>
      <p:pic>
        <p:nvPicPr>
          <p:cNvPr id="6" name="Picture 5"/>
          <p:cNvPicPr>
            <a:picLocks noChangeAspect="1"/>
          </p:cNvPicPr>
          <p:nvPr/>
        </p:nvPicPr>
        <p:blipFill>
          <a:blip r:embed="rId2"/>
          <a:stretch>
            <a:fillRect/>
          </a:stretch>
        </p:blipFill>
        <p:spPr>
          <a:xfrm>
            <a:off x="1651000" y="1917700"/>
            <a:ext cx="5829300" cy="3022600"/>
          </a:xfrm>
          <a:prstGeom prst="rect">
            <a:avLst/>
          </a:prstGeom>
        </p:spPr>
      </p:pic>
    </p:spTree>
    <p:extLst>
      <p:ext uri="{BB962C8B-B14F-4D97-AF65-F5344CB8AC3E}">
        <p14:creationId xmlns:p14="http://schemas.microsoft.com/office/powerpoint/2010/main" val="25459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 Regarding Coding By Intention Support</a:t>
            </a:r>
            <a:endParaRPr lang="en-US" dirty="0"/>
          </a:p>
        </p:txBody>
      </p:sp>
      <p:sp>
        <p:nvSpPr>
          <p:cNvPr id="3" name="Rectangle 2"/>
          <p:cNvSpPr/>
          <p:nvPr/>
        </p:nvSpPr>
        <p:spPr>
          <a:xfrm>
            <a:off x="1081818" y="2030393"/>
            <a:ext cx="7055328" cy="3693319"/>
          </a:xfrm>
          <a:prstGeom prst="rect">
            <a:avLst/>
          </a:prstGeom>
        </p:spPr>
        <p:txBody>
          <a:bodyPr wrap="square">
            <a:spAutoFit/>
          </a:bodyPr>
          <a:lstStyle/>
          <a:p>
            <a:r>
              <a:rPr lang="en-US" dirty="0"/>
              <a:t>Creating new classes in Xcode is the worst. When I’m in the middle of writing a test, </a:t>
            </a:r>
            <a:r>
              <a:rPr lang="en-US" b="1" dirty="0"/>
              <a:t>the last thing I want to do is lose my train of </a:t>
            </a:r>
            <a:r>
              <a:rPr lang="en-US" b="1" dirty="0" smtClean="0"/>
              <a:t>thought [losing flow is expensive].</a:t>
            </a:r>
            <a:r>
              <a:rPr lang="en-US" dirty="0" smtClean="0"/>
              <a:t> </a:t>
            </a:r>
            <a:r>
              <a:rPr lang="en-US" dirty="0"/>
              <a:t>Since we practice TDD at Atomic, often times I’m writing tests using classes that don’t exist yet or are not yet imported. When I need to create that class in Xcode (to get the tests to compile) I have to find the folder I’d like to add that class to, right click, new file, </a:t>
            </a:r>
            <a:r>
              <a:rPr lang="en-US" dirty="0" err="1"/>
              <a:t>yadda</a:t>
            </a:r>
            <a:r>
              <a:rPr lang="en-US" dirty="0"/>
              <a:t> </a:t>
            </a:r>
            <a:r>
              <a:rPr lang="en-US" dirty="0" err="1"/>
              <a:t>yadda</a:t>
            </a:r>
            <a:r>
              <a:rPr lang="en-US" dirty="0"/>
              <a:t>. Then when I settle on a good method name for that new object, I have to go to the header, declare it, and then stub out the implementation. Finally, I’m ready to navigate to the top of my current file and add the #import "filename".</a:t>
            </a:r>
          </a:p>
          <a:p>
            <a:endParaRPr lang="en-US" dirty="0" smtClean="0"/>
          </a:p>
          <a:p>
            <a:r>
              <a:rPr lang="en-US" dirty="0" smtClean="0"/>
              <a:t>AppCode </a:t>
            </a:r>
            <a:r>
              <a:rPr lang="en-US" dirty="0"/>
              <a:t>takes away all of that </a:t>
            </a:r>
            <a:r>
              <a:rPr lang="en-US" dirty="0" smtClean="0"/>
              <a:t>pain…    Ryan Abel</a:t>
            </a:r>
            <a:endParaRPr lang="en-US" dirty="0"/>
          </a:p>
        </p:txBody>
      </p:sp>
    </p:spTree>
    <p:extLst>
      <p:ext uri="{BB962C8B-B14F-4D97-AF65-F5344CB8AC3E}">
        <p14:creationId xmlns:p14="http://schemas.microsoft.com/office/powerpoint/2010/main" val="286614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a:t>
            </a:r>
            <a:br>
              <a:rPr lang="en-US" dirty="0" smtClean="0"/>
            </a:br>
            <a:r>
              <a:rPr lang="en-US" dirty="0" smtClean="0"/>
              <a:t>Supported Contexts</a:t>
            </a:r>
            <a:endParaRPr lang="en-US" dirty="0"/>
          </a:p>
        </p:txBody>
      </p:sp>
      <p:pic>
        <p:nvPicPr>
          <p:cNvPr id="5" name="Picture 4"/>
          <p:cNvPicPr>
            <a:picLocks noChangeAspect="1"/>
          </p:cNvPicPr>
          <p:nvPr/>
        </p:nvPicPr>
        <p:blipFill>
          <a:blip r:embed="rId2"/>
          <a:stretch>
            <a:fillRect/>
          </a:stretch>
        </p:blipFill>
        <p:spPr>
          <a:xfrm>
            <a:off x="2990635" y="2520352"/>
            <a:ext cx="2906730" cy="3936880"/>
          </a:xfrm>
          <a:prstGeom prst="rect">
            <a:avLst/>
          </a:prstGeom>
        </p:spPr>
      </p:pic>
      <p:pic>
        <p:nvPicPr>
          <p:cNvPr id="6" name="Picture 5"/>
          <p:cNvPicPr>
            <a:picLocks noChangeAspect="1"/>
          </p:cNvPicPr>
          <p:nvPr/>
        </p:nvPicPr>
        <p:blipFill>
          <a:blip r:embed="rId3"/>
          <a:stretch>
            <a:fillRect/>
          </a:stretch>
        </p:blipFill>
        <p:spPr>
          <a:xfrm>
            <a:off x="5897365" y="1444532"/>
            <a:ext cx="3141941" cy="4668026"/>
          </a:xfrm>
          <a:prstGeom prst="rect">
            <a:avLst/>
          </a:prstGeom>
        </p:spPr>
      </p:pic>
      <p:pic>
        <p:nvPicPr>
          <p:cNvPr id="8" name="Picture 7"/>
          <p:cNvPicPr>
            <a:picLocks noChangeAspect="1"/>
          </p:cNvPicPr>
          <p:nvPr/>
        </p:nvPicPr>
        <p:blipFill>
          <a:blip r:embed="rId4"/>
          <a:stretch>
            <a:fillRect/>
          </a:stretch>
        </p:blipFill>
        <p:spPr>
          <a:xfrm>
            <a:off x="232932" y="1758680"/>
            <a:ext cx="2527300" cy="4127500"/>
          </a:xfrm>
          <a:prstGeom prst="rect">
            <a:avLst/>
          </a:prstGeom>
        </p:spPr>
      </p:pic>
    </p:spTree>
    <p:extLst>
      <p:ext uri="{BB962C8B-B14F-4D97-AF65-F5344CB8AC3E}">
        <p14:creationId xmlns:p14="http://schemas.microsoft.com/office/powerpoint/2010/main" val="142294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225</TotalTime>
  <Words>587</Words>
  <Application>Microsoft Macintosh PowerPoint</Application>
  <PresentationFormat>On-screen Show (4:3)</PresentationFormat>
  <Paragraphs>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Breeze</vt:lpstr>
      <vt:lpstr>AppCode Advantages Over Xcode   </vt:lpstr>
      <vt:lpstr>AppCode Is Not a Replacement for Xcode</vt:lpstr>
      <vt:lpstr>Refactoring - Xcode</vt:lpstr>
      <vt:lpstr>Refactoring - AppCode</vt:lpstr>
      <vt:lpstr>Refactoring Observations</vt:lpstr>
      <vt:lpstr>Code Generation</vt:lpstr>
      <vt:lpstr>Code With Intention</vt:lpstr>
      <vt:lpstr>Quote Regarding Coding By Intention Support</vt:lpstr>
      <vt:lpstr>Code Generation Supported Contexts</vt:lpstr>
      <vt:lpstr> Debugging </vt:lpstr>
      <vt:lpstr>Local History AppCode Only</vt:lpstr>
      <vt:lpstr>Third Party Integration Change Control</vt:lpstr>
      <vt:lpstr>Third Party Integration JIRA Integration</vt:lpstr>
      <vt:lpstr>Miscellaneous </vt:lpstr>
      <vt:lpstr>Productivity Quotes</vt:lpstr>
    </vt:vector>
  </TitlesOfParts>
  <Company>Funnware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AppCode Advantages Over Xcode   </dc:title>
  <dc:creator>Ray Trask</dc:creator>
  <cp:lastModifiedBy>Ray Trask</cp:lastModifiedBy>
  <cp:revision>24</cp:revision>
  <dcterms:created xsi:type="dcterms:W3CDTF">2015-06-11T15:57:52Z</dcterms:created>
  <dcterms:modified xsi:type="dcterms:W3CDTF">2015-06-11T19:43:20Z</dcterms:modified>
</cp:coreProperties>
</file>