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8" r:id="rId4"/>
    <p:sldId id="280" r:id="rId5"/>
    <p:sldId id="260" r:id="rId6"/>
    <p:sldId id="261" r:id="rId7"/>
    <p:sldId id="262" r:id="rId8"/>
    <p:sldId id="28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1" r:id="rId22"/>
    <p:sldId id="275" r:id="rId23"/>
    <p:sldId id="282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F9ABE-56D8-4F24-BC6A-0552C785169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5F5D1-5338-41B9-858D-5B0C7D4A3E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FF41-D75E-498B-B2DE-A643C2F91DA2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C14D-7610-4F9E-B2F2-E2C3A7B6B31E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4F91-65C2-4E03-AAFA-6259FA6BF8EA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72B9-134F-4570-8AE1-0BBA728006DE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6043-827B-48D5-B81A-EA91CF63ACD6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52E8-051B-4A64-B235-C07402359F40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0052-BDDF-4309-9DEF-B68E0F2CC37B}" type="datetime1">
              <a:rPr lang="en-US" smtClean="0"/>
              <a:t>6/22/2022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D3E-1CD6-4D58-8F6E-5730200B85E0}" type="datetime1">
              <a:rPr lang="en-US" smtClean="0"/>
              <a:t>6/22/2022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3502-3DA2-49E3-A2F1-3A8EEB36B9B9}" type="datetime1">
              <a:rPr lang="en-US" smtClean="0"/>
              <a:t>6/22/2022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882-2534-4CB0-A11E-3E27D152FFEF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894-9A5C-40D6-A559-FC65369F50AE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B7170-E31F-451C-ABA2-7D1AFDB7E6E6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Healthy Brain Study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wearable data requests, integration, synchronization and access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Frederik D. Weber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Rayyan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Tutunji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step 1.2: checking data and file structure integrity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e.g. if all the </a:t>
            </a:r>
            <a:r>
              <a:rPr lang="en-US" dirty="0" err="1" smtClean="0"/>
              <a:t>zmax</a:t>
            </a:r>
            <a:r>
              <a:rPr lang="en-US" dirty="0" smtClean="0"/>
              <a:t> file dates and data length make sense or need to be adjusted</a:t>
            </a:r>
            <a:br>
              <a:rPr lang="en-US" dirty="0" smtClean="0"/>
            </a:br>
            <a:r>
              <a:rPr lang="en-US" dirty="0" smtClean="0"/>
              <a:t>what files are present and which not but are expected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in </a:t>
            </a:r>
            <a:r>
              <a:rPr lang="en-US" b="1" dirty="0" smtClean="0"/>
              <a:t>testing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 data, missing </a:t>
            </a:r>
            <a:r>
              <a:rPr lang="en-US" b="1" dirty="0" err="1" smtClean="0"/>
              <a:t>activPAL</a:t>
            </a:r>
            <a:r>
              <a:rPr lang="en-US" b="1" dirty="0" smtClean="0"/>
              <a:t> and EMA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QUESTION: </a:t>
            </a:r>
            <a:r>
              <a:rPr lang="en-US" dirty="0" smtClean="0"/>
              <a:t>is there enough space to store the wearable data a second time</a:t>
            </a:r>
            <a:r>
              <a:rPr lang="en-US" dirty="0" smtClean="0"/>
              <a:t>? What about writing access? Separate file structure for writing?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 2.1: recording date &amp; time extraction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24136"/>
            <a:ext cx="8229600" cy="211683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extending wearabout.csv by info all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</a:t>
            </a:r>
            <a:r>
              <a:rPr lang="en-US" dirty="0" smtClean="0"/>
              <a:t>', '</a:t>
            </a:r>
            <a:r>
              <a:rPr lang="en-US" dirty="0" err="1" smtClean="0"/>
              <a:t>rec_stop_datetime</a:t>
            </a:r>
            <a:r>
              <a:rPr lang="en-US" dirty="0" smtClean="0"/>
              <a:t>', '</a:t>
            </a:r>
            <a:r>
              <a:rPr lang="en-US" dirty="0" err="1" smtClean="0"/>
              <a:t>rec_duration_datetime</a:t>
            </a:r>
            <a:r>
              <a:rPr lang="en-US" dirty="0" smtClean="0"/>
              <a:t>', '</a:t>
            </a:r>
            <a:r>
              <a:rPr lang="en-US" dirty="0" err="1" smtClean="0"/>
              <a:t>sampling_rate_max_Hz</a:t>
            </a:r>
            <a:r>
              <a:rPr lang="en-US" dirty="0" smtClean="0"/>
              <a:t>']</a:t>
            </a:r>
          </a:p>
          <a:p>
            <a:r>
              <a:rPr lang="en-US" b="1" dirty="0" smtClean="0"/>
              <a:t>status: done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</a:t>
            </a:r>
            <a:r>
              <a:rPr lang="en-US" b="1" dirty="0"/>
              <a:t>missing for </a:t>
            </a:r>
            <a:r>
              <a:rPr lang="en-US" b="1" dirty="0" err="1"/>
              <a:t>activPAL</a:t>
            </a:r>
            <a:r>
              <a:rPr lang="en-US" b="1" dirty="0"/>
              <a:t> and </a:t>
            </a:r>
            <a:r>
              <a:rPr lang="en-US" b="1" dirty="0" smtClean="0"/>
              <a:t>EMA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51520" y="3212976"/>
            <a:ext cx="9721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step 2.2: data quality extraction</a:t>
            </a:r>
            <a:endParaRPr lang="en-US" sz="4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4365104"/>
            <a:ext cx="82296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[... '</a:t>
            </a:r>
            <a:r>
              <a:rPr lang="en-US" dirty="0" err="1" smtClean="0"/>
              <a:t>data_quality_indicator</a:t>
            </a:r>
            <a:r>
              <a:rPr lang="en-US" dirty="0" smtClean="0"/>
              <a:t>' ] </a:t>
            </a:r>
            <a:r>
              <a:rPr lang="en-US" dirty="0" smtClean="0"/>
              <a:t>e.g.:</a:t>
            </a:r>
          </a:p>
          <a:p>
            <a:pPr lvl="1"/>
            <a:r>
              <a:rPr lang="en-US" dirty="0" smtClean="0"/>
              <a:t>Battery </a:t>
            </a:r>
            <a:r>
              <a:rPr lang="en-US" dirty="0" smtClean="0"/>
              <a:t>status at end of </a:t>
            </a:r>
            <a:r>
              <a:rPr lang="en-US" dirty="0" err="1" smtClean="0"/>
              <a:t>zmax</a:t>
            </a:r>
            <a:endParaRPr lang="en-US" dirty="0" smtClean="0"/>
          </a:p>
          <a:p>
            <a:pPr lvl="1"/>
            <a:r>
              <a:rPr lang="en-US" dirty="0" smtClean="0"/>
              <a:t>SD </a:t>
            </a:r>
            <a:r>
              <a:rPr lang="en-US" dirty="0" smtClean="0"/>
              <a:t>of </a:t>
            </a:r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Proportion of </a:t>
            </a:r>
            <a:r>
              <a:rPr lang="en-US" dirty="0" smtClean="0"/>
              <a:t>flat lines</a:t>
            </a:r>
          </a:p>
          <a:p>
            <a:pPr lvl="1"/>
            <a:r>
              <a:rPr lang="en-US" dirty="0" smtClean="0"/>
              <a:t>or number of heart beats per recording duration</a:t>
            </a:r>
          </a:p>
          <a:p>
            <a:pPr lvl="1"/>
            <a:r>
              <a:rPr lang="en-US" dirty="0" smtClean="0"/>
              <a:t>???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</a:t>
            </a:r>
            <a:r>
              <a:rPr lang="en-US" b="1" dirty="0" smtClean="0"/>
              <a:t>, missing for </a:t>
            </a:r>
            <a:r>
              <a:rPr lang="en-US" b="1" dirty="0" err="1" smtClean="0"/>
              <a:t>activPAL</a:t>
            </a:r>
            <a:r>
              <a:rPr lang="en-US" b="1" dirty="0" smtClean="0"/>
              <a:t> </a:t>
            </a:r>
            <a:r>
              <a:rPr lang="en-US" b="1" dirty="0" smtClean="0"/>
              <a:t>and EMA</a:t>
            </a:r>
            <a:endParaRPr lang="en-US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6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internal representation for computation and feature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Time series data (</a:t>
            </a:r>
            <a:r>
              <a:rPr lang="en-US" dirty="0" err="1" smtClean="0"/>
              <a:t>zmax</a:t>
            </a:r>
            <a:r>
              <a:rPr lang="en-US" dirty="0" smtClean="0"/>
              <a:t>, E4, </a:t>
            </a:r>
            <a:r>
              <a:rPr lang="en-US" dirty="0" err="1" smtClean="0"/>
              <a:t>activPAL</a:t>
            </a:r>
            <a:r>
              <a:rPr lang="en-US" dirty="0" smtClean="0"/>
              <a:t>) is put into similar </a:t>
            </a:r>
            <a:r>
              <a:rPr lang="en-US" dirty="0" smtClean="0"/>
              <a:t>data format </a:t>
            </a:r>
            <a:r>
              <a:rPr lang="en-US" dirty="0" smtClean="0"/>
              <a:t>(python </a:t>
            </a:r>
            <a:r>
              <a:rPr lang="en-US" dirty="0" err="1" smtClean="0"/>
              <a:t>mne.io.Raw</a:t>
            </a:r>
            <a:r>
              <a:rPr lang="en-US" dirty="0" smtClean="0"/>
              <a:t> format)</a:t>
            </a:r>
          </a:p>
          <a:p>
            <a:r>
              <a:rPr lang="en-US" dirty="0" smtClean="0"/>
              <a:t>EMA </a:t>
            </a:r>
            <a:r>
              <a:rPr lang="en-US" dirty="0" smtClean="0"/>
              <a:t>data </a:t>
            </a:r>
            <a:r>
              <a:rPr lang="en-US" dirty="0" smtClean="0"/>
              <a:t>is retained as original </a:t>
            </a:r>
            <a:r>
              <a:rPr lang="en-US" dirty="0" smtClean="0"/>
              <a:t>format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</a:t>
            </a:r>
            <a:r>
              <a:rPr lang="en-US" b="1" dirty="0" err="1" smtClean="0"/>
              <a:t>zmax</a:t>
            </a:r>
            <a:r>
              <a:rPr lang="en-US" b="1" dirty="0" smtClean="0"/>
              <a:t> &amp; E4 done, missing </a:t>
            </a:r>
            <a:r>
              <a:rPr lang="en-US" b="1" dirty="0" err="1" smtClean="0"/>
              <a:t>activePAL</a:t>
            </a:r>
            <a:r>
              <a:rPr lang="en-US" b="1" dirty="0" smtClean="0"/>
              <a:t> &amp; EMA data (i.e. "filtering" of spreadsheets)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SUGGESTION: restructure </a:t>
            </a:r>
            <a:r>
              <a:rPr lang="en-US" dirty="0"/>
              <a:t>EMA </a:t>
            </a:r>
            <a:r>
              <a:rPr lang="en-US" dirty="0" smtClean="0"/>
              <a:t>spreadsheet data into "long" format.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6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common feature/modalities generation (for </a:t>
            </a:r>
            <a:r>
              <a:rPr lang="en-US" dirty="0" smtClean="0"/>
              <a:t>synchronization)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signals for </a:t>
            </a:r>
            <a:r>
              <a:rPr lang="en-US" dirty="0" smtClean="0"/>
              <a:t>alignment: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continuous </a:t>
            </a:r>
            <a:r>
              <a:rPr lang="en-US" dirty="0" smtClean="0">
                <a:solidFill>
                  <a:srgbClr val="00B050"/>
                </a:solidFill>
              </a:rPr>
              <a:t>accelerometer signal (at 1 </a:t>
            </a:r>
            <a:r>
              <a:rPr lang="en-US" dirty="0" smtClean="0">
                <a:solidFill>
                  <a:srgbClr val="00B050"/>
                </a:solidFill>
              </a:rPr>
              <a:t>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continuous </a:t>
            </a:r>
            <a:r>
              <a:rPr lang="en-US" dirty="0">
                <a:solidFill>
                  <a:srgbClr val="C00000"/>
                </a:solidFill>
              </a:rPr>
              <a:t>heart rate signal (at 1 Hz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 smtClean="0"/>
              <a:t>zmax</a:t>
            </a:r>
            <a:r>
              <a:rPr lang="en-US" dirty="0" smtClean="0"/>
              <a:t> &amp; E4 share PPG</a:t>
            </a:r>
          </a:p>
          <a:p>
            <a:pPr marL="457200" lvl="1" indent="0">
              <a:buNone/>
            </a:pPr>
            <a:r>
              <a:rPr lang="en-US" dirty="0" smtClean="0"/>
              <a:t>-&gt;  heart rate estimation</a:t>
            </a:r>
          </a:p>
          <a:p>
            <a:r>
              <a:rPr lang="en-US" dirty="0" err="1" smtClean="0"/>
              <a:t>zmax</a:t>
            </a:r>
            <a:r>
              <a:rPr lang="en-US" dirty="0" smtClean="0"/>
              <a:t> &amp; E4 &amp; </a:t>
            </a:r>
            <a:r>
              <a:rPr lang="en-US" dirty="0" err="1" smtClean="0"/>
              <a:t>activPAL</a:t>
            </a:r>
            <a:r>
              <a:rPr lang="en-US" dirty="0" smtClean="0"/>
              <a:t> accelerometer</a:t>
            </a:r>
          </a:p>
          <a:p>
            <a:pPr marL="457200" lvl="1" indent="0">
              <a:buNone/>
            </a:pPr>
            <a:r>
              <a:rPr lang="en-US" dirty="0" smtClean="0"/>
              <a:t>-&gt; integrated </a:t>
            </a:r>
            <a:r>
              <a:rPr lang="en-US" dirty="0" smtClean="0"/>
              <a:t>activity of 3-axis (at 1 Hz)</a:t>
            </a:r>
            <a:endParaRPr lang="en-US" dirty="0" smtClean="0"/>
          </a:p>
          <a:p>
            <a:pPr marL="5715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needs testing, </a:t>
            </a:r>
            <a:r>
              <a:rPr lang="en-US" b="1" dirty="0"/>
              <a:t>missing </a:t>
            </a:r>
            <a:r>
              <a:rPr lang="en-US" b="1" dirty="0" err="1"/>
              <a:t>activPAL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3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5.1: aligning and synchronization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Empatica</a:t>
            </a:r>
            <a:r>
              <a:rPr lang="en-US" dirty="0" smtClean="0"/>
              <a:t> is reference time for </a:t>
            </a:r>
            <a:r>
              <a:rPr lang="en-US" dirty="0" smtClean="0"/>
              <a:t>alignment (both PPG and </a:t>
            </a:r>
            <a:r>
              <a:rPr lang="en-US" dirty="0" err="1" smtClean="0"/>
              <a:t>accel</a:t>
            </a:r>
            <a:r>
              <a:rPr lang="en-US" dirty="0" smtClean="0"/>
              <a:t>.)</a:t>
            </a:r>
          </a:p>
          <a:p>
            <a:pPr lvl="1"/>
            <a:r>
              <a:rPr lang="en-US" dirty="0" err="1" smtClean="0"/>
              <a:t>activPAL</a:t>
            </a:r>
            <a:r>
              <a:rPr lang="en-US" dirty="0" smtClean="0"/>
              <a:t> alternative referenc</a:t>
            </a:r>
            <a:r>
              <a:rPr lang="en-US" dirty="0" smtClean="0"/>
              <a:t>e if on</a:t>
            </a:r>
            <a:r>
              <a:rPr lang="en-US" dirty="0" smtClean="0"/>
              <a:t>ly </a:t>
            </a:r>
            <a:r>
              <a:rPr lang="en-US" dirty="0" smtClean="0"/>
              <a:t>accelerometer is available</a:t>
            </a:r>
          </a:p>
          <a:p>
            <a:r>
              <a:rPr lang="en-US" dirty="0" smtClean="0"/>
              <a:t>Algorithm: Cross-correlation </a:t>
            </a:r>
            <a:r>
              <a:rPr lang="en-US" dirty="0" smtClean="0"/>
              <a:t>in short segments to align data with common modalities</a:t>
            </a:r>
          </a:p>
          <a:p>
            <a:r>
              <a:rPr lang="en-US" dirty="0" smtClean="0"/>
              <a:t>handles missing boundaries/data or gaps in synch data</a:t>
            </a:r>
          </a:p>
          <a:p>
            <a:r>
              <a:rPr lang="en-US" dirty="0" smtClean="0"/>
              <a:t>indicates if the data is </a:t>
            </a:r>
            <a:r>
              <a:rPr lang="en-US" dirty="0" err="1" smtClean="0"/>
              <a:t>synchable</a:t>
            </a:r>
            <a:endParaRPr lang="en-US" dirty="0" smtClean="0"/>
          </a:p>
          <a:p>
            <a:r>
              <a:rPr lang="en-US" dirty="0" smtClean="0"/>
              <a:t>EMA data is not </a:t>
            </a:r>
            <a:r>
              <a:rPr lang="en-US" dirty="0" err="1" smtClean="0"/>
              <a:t>synchable</a:t>
            </a:r>
            <a:r>
              <a:rPr lang="en-US" dirty="0" smtClean="0"/>
              <a:t> (?)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</a:t>
            </a:r>
            <a:r>
              <a:rPr lang="en-US" b="1" dirty="0" smtClean="0"/>
              <a:t>tatus</a:t>
            </a:r>
            <a:r>
              <a:rPr lang="en-US" b="1" dirty="0" smtClean="0"/>
              <a:t>: general algorithm implemented for pairwise arbitrary signal alignment, missing alignment in a set of </a:t>
            </a:r>
            <a:r>
              <a:rPr lang="en-US" b="1" dirty="0" smtClean="0"/>
              <a:t>recordings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 smtClean="0"/>
              <a:t>QUESTION: Are there some external cues, markers as reference for start of recordings?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</a:t>
            </a:r>
            <a:r>
              <a:rPr lang="en-US" dirty="0" smtClean="0"/>
              <a:t>synching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285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6319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115522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110285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16319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115522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899592" y="2404120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959932" y="2404120"/>
            <a:ext cx="2556284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912260" y="2404120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899592" y="2556520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59932" y="2556520"/>
            <a:ext cx="255628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6912260" y="2556520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899592" y="2996952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9150" y="233958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254786" y="177281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-36512" y="285293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110285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416319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7115522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1102854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163194" y="4508212"/>
            <a:ext cx="11881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7115522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899592" y="4915108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5661738" y="4915108"/>
            <a:ext cx="85447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6912260" y="4915108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899592" y="5067508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5661738" y="5067508"/>
            <a:ext cx="854478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6912260" y="5067508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899592" y="5507940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509150" y="485057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35" name="Rechteck 34"/>
          <p:cNvSpPr/>
          <p:nvPr/>
        </p:nvSpPr>
        <p:spPr>
          <a:xfrm>
            <a:off x="254786" y="4283804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-36512" y="5363924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69" name="Rechteck 68"/>
          <p:cNvSpPr/>
          <p:nvPr/>
        </p:nvSpPr>
        <p:spPr>
          <a:xfrm>
            <a:off x="3927940" y="1268760"/>
            <a:ext cx="153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Best case</a:t>
            </a:r>
            <a:endParaRPr lang="en-US" sz="2800" dirty="0"/>
          </a:p>
        </p:txBody>
      </p:sp>
      <p:sp>
        <p:nvSpPr>
          <p:cNvPr id="70" name="Rechteck 69"/>
          <p:cNvSpPr/>
          <p:nvPr/>
        </p:nvSpPr>
        <p:spPr>
          <a:xfrm>
            <a:off x="3772116" y="3749238"/>
            <a:ext cx="1735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Often case</a:t>
            </a:r>
            <a:endParaRPr lang="en-US" sz="2800" dirty="0"/>
          </a:p>
        </p:txBody>
      </p:sp>
      <p:sp>
        <p:nvSpPr>
          <p:cNvPr id="38" name="Rechteck 37"/>
          <p:cNvSpPr/>
          <p:nvPr/>
        </p:nvSpPr>
        <p:spPr>
          <a:xfrm>
            <a:off x="2278524" y="4355812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2279736" y="4506871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1331640" y="4324454"/>
            <a:ext cx="5503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1489217" y="4526695"/>
            <a:ext cx="5503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1669400" y="4324454"/>
            <a:ext cx="5503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1669400" y="4516520"/>
            <a:ext cx="5503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895956" y="4075222"/>
            <a:ext cx="1227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c</a:t>
            </a:r>
            <a:r>
              <a:rPr lang="en-US" sz="1200" dirty="0" smtClean="0"/>
              <a:t>orrupted parts?</a:t>
            </a:r>
            <a:endParaRPr lang="en-US" sz="1200" dirty="0"/>
          </a:p>
        </p:txBody>
      </p:sp>
      <p:sp>
        <p:nvSpPr>
          <p:cNvPr id="45" name="Rechteck 44"/>
          <p:cNvSpPr/>
          <p:nvPr/>
        </p:nvSpPr>
        <p:spPr>
          <a:xfrm>
            <a:off x="2341228" y="4346346"/>
            <a:ext cx="7584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w</a:t>
            </a:r>
            <a:r>
              <a:rPr lang="en-US" sz="1200" dirty="0" smtClean="0"/>
              <a:t>arping?</a:t>
            </a:r>
            <a:endParaRPr lang="en-US" sz="1200" dirty="0"/>
          </a:p>
        </p:txBody>
      </p:sp>
      <p:sp>
        <p:nvSpPr>
          <p:cNvPr id="47" name="Rechteck 46"/>
          <p:cNvSpPr/>
          <p:nvPr/>
        </p:nvSpPr>
        <p:spPr>
          <a:xfrm>
            <a:off x="3897470" y="4920624"/>
            <a:ext cx="1538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/>
              <a:t>non-overlap/missing?</a:t>
            </a:r>
            <a:endParaRPr lang="en-US" sz="1200" dirty="0"/>
          </a:p>
        </p:txBody>
      </p:sp>
      <p:sp>
        <p:nvSpPr>
          <p:cNvPr id="48" name="Rechteck 47"/>
          <p:cNvSpPr/>
          <p:nvPr/>
        </p:nvSpPr>
        <p:spPr>
          <a:xfrm>
            <a:off x="4982784" y="4648284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</a:t>
            </a:r>
            <a:r>
              <a:rPr lang="en-US" sz="1200" dirty="0" smtClean="0"/>
              <a:t>ynch-reach?</a:t>
            </a:r>
            <a:endParaRPr lang="en-US" sz="1200" dirty="0"/>
          </a:p>
        </p:txBody>
      </p:sp>
      <p:sp>
        <p:nvSpPr>
          <p:cNvPr id="49" name="Rechteck 48"/>
          <p:cNvSpPr/>
          <p:nvPr/>
        </p:nvSpPr>
        <p:spPr>
          <a:xfrm>
            <a:off x="4125227" y="5661886"/>
            <a:ext cx="14717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/>
              <a:t>non-linear warping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SYNCH algorithm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99592" y="162880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917501" y="3060576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748162" y="1404392"/>
            <a:ext cx="645894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lign signal</a:t>
            </a:r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777352" y="22601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1497432" y="234888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217512" y="242088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915816" y="24928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3635896" y="2564904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4355976" y="2636912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5076056" y="270892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796136" y="278092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6516216" y="285293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971600" y="602769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1911571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echteck 61"/>
          <p:cNvSpPr/>
          <p:nvPr/>
        </p:nvSpPr>
        <p:spPr>
          <a:xfrm>
            <a:off x="2699792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Rechteck 63"/>
          <p:cNvSpPr/>
          <p:nvPr/>
        </p:nvSpPr>
        <p:spPr>
          <a:xfrm>
            <a:off x="4283968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Rechteck 64"/>
          <p:cNvSpPr/>
          <p:nvPr/>
        </p:nvSpPr>
        <p:spPr>
          <a:xfrm>
            <a:off x="5076056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echteck 66"/>
          <p:cNvSpPr/>
          <p:nvPr/>
        </p:nvSpPr>
        <p:spPr>
          <a:xfrm>
            <a:off x="6630544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8" name="Rechteck 67"/>
          <p:cNvSpPr/>
          <p:nvPr/>
        </p:nvSpPr>
        <p:spPr>
          <a:xfrm>
            <a:off x="7397907" y="42899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13739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98504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0437" y="6228020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offset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Gerade Verbindung 82"/>
          <p:cNvCxnSpPr/>
          <p:nvPr/>
        </p:nvCxnSpPr>
        <p:spPr>
          <a:xfrm>
            <a:off x="2699047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2618705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58640" y="34197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>
          <a:xfrm>
            <a:off x="5078350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4998008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483794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" name="Gerade Verbindung 101"/>
          <p:cNvCxnSpPr/>
          <p:nvPr/>
        </p:nvCxnSpPr>
        <p:spPr>
          <a:xfrm>
            <a:off x="7423000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7342658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718259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1403648" y="4581128"/>
            <a:ext cx="675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Linear/non-linear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prediction of lags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stretch/warp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of the </a:t>
            </a:r>
            <a:r>
              <a:rPr lang="en-US" dirty="0" smtClean="0">
                <a:solidFill>
                  <a:srgbClr val="C00000"/>
                </a:solidFill>
              </a:rPr>
              <a:t>align signal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899592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Rechteck 107"/>
          <p:cNvSpPr/>
          <p:nvPr/>
        </p:nvSpPr>
        <p:spPr>
          <a:xfrm>
            <a:off x="1764807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9" name="Rechteck 108"/>
          <p:cNvSpPr/>
          <p:nvPr/>
        </p:nvSpPr>
        <p:spPr>
          <a:xfrm>
            <a:off x="2659714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0" name="Textfeld 109"/>
          <p:cNvSpPr txBox="1"/>
          <p:nvPr/>
        </p:nvSpPr>
        <p:spPr>
          <a:xfrm>
            <a:off x="3398096" y="5085184"/>
            <a:ext cx="501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Unaligned due to inconsistent lags above tolerance</a:t>
            </a:r>
            <a:endParaRPr lang="en-US" dirty="0"/>
          </a:p>
        </p:txBody>
      </p:sp>
      <p:sp>
        <p:nvSpPr>
          <p:cNvPr id="112" name="Rechteck 111"/>
          <p:cNvSpPr/>
          <p:nvPr/>
        </p:nvSpPr>
        <p:spPr>
          <a:xfrm>
            <a:off x="1137391" y="5886830"/>
            <a:ext cx="6980595" cy="1408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stretched</a:t>
            </a:r>
            <a:r>
              <a:rPr lang="en-US" dirty="0" smtClean="0"/>
              <a:t> align signal</a:t>
            </a:r>
            <a:endParaRPr lang="en-US" dirty="0"/>
          </a:p>
        </p:txBody>
      </p:sp>
      <p:sp>
        <p:nvSpPr>
          <p:cNvPr id="115" name="Rechteck 114"/>
          <p:cNvSpPr/>
          <p:nvPr/>
        </p:nvSpPr>
        <p:spPr>
          <a:xfrm>
            <a:off x="971600" y="4437112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116" name="Textfeld 115"/>
          <p:cNvSpPr txBox="1"/>
          <p:nvPr/>
        </p:nvSpPr>
        <p:spPr>
          <a:xfrm>
            <a:off x="2944341" y="2212131"/>
            <a:ext cx="285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(In reality generated chunks overlap)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5.2: align and synch info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extending wearabout.csv by info of all four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rec_start_datetime_reference</a:t>
            </a:r>
            <a:r>
              <a:rPr lang="en-US" dirty="0" smtClean="0"/>
              <a:t>',   '</a:t>
            </a:r>
            <a:r>
              <a:rPr lang="en-US" dirty="0" err="1" smtClean="0"/>
              <a:t>rec_stop_datetime_reference</a:t>
            </a:r>
            <a:r>
              <a:rPr lang="en-US" dirty="0" smtClean="0"/>
              <a:t>', '</a:t>
            </a:r>
            <a:r>
              <a:rPr lang="en-US" dirty="0" err="1" smtClean="0"/>
              <a:t>rec_duration_datetime_reference</a:t>
            </a:r>
            <a:r>
              <a:rPr lang="en-US" dirty="0" smtClean="0"/>
              <a:t>', '</a:t>
            </a:r>
            <a:r>
              <a:rPr lang="en-US" dirty="0" err="1" smtClean="0"/>
              <a:t>sampling_rate_max_Hz_reference_adaption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</a:t>
            </a:r>
            <a:r>
              <a:rPr lang="en-US" b="1" dirty="0" smtClean="0"/>
              <a:t>not done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QUESTION: how to handle and representing non-linear warping? Will that matter?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6.1: find all relevant data given a request </a:t>
            </a:r>
            <a:r>
              <a:rPr lang="en-US" b="1" dirty="0" smtClean="0"/>
              <a:t>command line </a:t>
            </a:r>
            <a:r>
              <a:rPr lang="en-US" dirty="0" smtClean="0"/>
              <a:t>software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 smtClean="0"/>
              <a:t>Request </a:t>
            </a:r>
            <a:r>
              <a:rPr lang="en-US" sz="3800" b="1" dirty="0" smtClean="0"/>
              <a:t>via a software interface</a:t>
            </a:r>
            <a:endParaRPr lang="en-US" sz="3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de2000" panose="02000600000000000000" pitchFamily="2" charset="2"/>
              <a:ea typeface="Code2000" panose="02000600000000000000" pitchFamily="2" charset="2"/>
              <a:cs typeface="Code2000" panose="020006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start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stop</a:t>
            </a:r>
          </a:p>
          <a:p>
            <a:pPr lvl="1"/>
            <a:r>
              <a:rPr lang="en-US" dirty="0" smtClean="0"/>
              <a:t>subject ids</a:t>
            </a:r>
          </a:p>
          <a:p>
            <a:pPr lvl="1"/>
            <a:r>
              <a:rPr lang="en-US" dirty="0" smtClean="0"/>
              <a:t>visits(1|2|3|all)</a:t>
            </a:r>
          </a:p>
          <a:p>
            <a:pPr lvl="1"/>
            <a:r>
              <a:rPr lang="en-US" dirty="0" smtClean="0"/>
              <a:t>periods(pre-1|pre-2|pre-3|all)</a:t>
            </a:r>
          </a:p>
          <a:p>
            <a:pPr lvl="1"/>
            <a:r>
              <a:rPr lang="en-US" dirty="0" smtClean="0"/>
              <a:t>session(), </a:t>
            </a:r>
            <a:r>
              <a:rPr lang="en-US" dirty="0" smtClean="0"/>
              <a:t>datatype(</a:t>
            </a:r>
            <a:r>
              <a:rPr lang="en-US" dirty="0" err="1" smtClean="0"/>
              <a:t>wrb|app|all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wearables(</a:t>
            </a:r>
            <a:r>
              <a:rPr lang="en-US" dirty="0" err="1" smtClean="0"/>
              <a:t>zmx|emp|apl|ema|all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dateref</a:t>
            </a:r>
            <a:r>
              <a:rPr lang="en-US" dirty="0" smtClean="0"/>
              <a:t>(</a:t>
            </a:r>
            <a:r>
              <a:rPr lang="en-US" dirty="0" err="1" smtClean="0"/>
              <a:t>aligned|original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age(range)</a:t>
            </a:r>
          </a:p>
          <a:p>
            <a:pPr lvl="1"/>
            <a:r>
              <a:rPr lang="en-US" dirty="0" smtClean="0"/>
              <a:t>gender(</a:t>
            </a:r>
            <a:r>
              <a:rPr lang="en-US" dirty="0" err="1" smtClean="0"/>
              <a:t>m|f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…?</a:t>
            </a:r>
          </a:p>
          <a:p>
            <a:r>
              <a:rPr lang="en-US" dirty="0" smtClean="0"/>
              <a:t>done by filtering </a:t>
            </a:r>
            <a:r>
              <a:rPr lang="en-US" b="1" dirty="0" smtClean="0"/>
              <a:t>wearabout.csv </a:t>
            </a:r>
            <a:r>
              <a:rPr lang="en-US" dirty="0" smtClean="0"/>
              <a:t>and create subset of wearaboutnow.csv</a:t>
            </a:r>
          </a:p>
          <a:p>
            <a:r>
              <a:rPr lang="en-US" dirty="0" smtClean="0"/>
              <a:t>adding info to </a:t>
            </a:r>
            <a:r>
              <a:rPr lang="en-US" b="1" dirty="0" smtClean="0"/>
              <a:t>wearaboutnow.csv</a:t>
            </a:r>
            <a:r>
              <a:rPr lang="en-US" dirty="0" smtClean="0"/>
              <a:t> time offsets in seconds for each file</a:t>
            </a:r>
          </a:p>
          <a:p>
            <a:r>
              <a:rPr lang="en-US" dirty="0"/>
              <a:t>c</a:t>
            </a:r>
            <a:r>
              <a:rPr lang="en-US" dirty="0" smtClean="0"/>
              <a:t>ompiled python code via </a:t>
            </a:r>
            <a:r>
              <a:rPr lang="en-US" b="1" dirty="0" err="1" smtClean="0"/>
              <a:t>pyInstaller</a:t>
            </a:r>
            <a:r>
              <a:rPr lang="en-US" b="1" dirty="0" smtClean="0"/>
              <a:t> package</a:t>
            </a:r>
          </a:p>
          <a:p>
            <a:r>
              <a:rPr lang="en-US" dirty="0" smtClean="0"/>
              <a:t>optional if data should be aligned or if the original times are requested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1772816"/>
            <a:ext cx="8295861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admin@hbs-cluster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wearanize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request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 -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date-start='2018-09-12' … </a:t>
            </a:r>
            <a:endParaRPr lang="en-US" sz="2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6.1: find all relevant data given a request (continued)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QUESTION:  is age, gender, date of visit available in a spreadsheet?</a:t>
            </a:r>
          </a:p>
          <a:p>
            <a:pPr lvl="1"/>
            <a:r>
              <a:rPr lang="en-US" dirty="0" smtClean="0"/>
              <a:t>(date visit is available in files in the subfolder)</a:t>
            </a:r>
            <a:br>
              <a:rPr lang="en-US" dirty="0" smtClean="0"/>
            </a:br>
            <a:r>
              <a:rPr lang="en-US" dirty="0" smtClean="0"/>
              <a:t>   sub-HB0136338856769</a:t>
            </a:r>
            <a:br>
              <a:rPr lang="en-US" dirty="0" smtClean="0"/>
            </a:br>
            <a:r>
              <a:rPr lang="en-US" dirty="0" smtClean="0"/>
              <a:t>   --|date_visit1.txt</a:t>
            </a:r>
            <a:br>
              <a:rPr lang="en-US" dirty="0" smtClean="0"/>
            </a:br>
            <a:r>
              <a:rPr lang="en-US" dirty="0" smtClean="0"/>
              <a:t>   --|date_visit2.txt</a:t>
            </a:r>
            <a:br>
              <a:rPr lang="en-US" dirty="0" smtClean="0"/>
            </a:br>
            <a:r>
              <a:rPr lang="en-US" dirty="0" smtClean="0"/>
              <a:t>   --|date_visit3.txt</a:t>
            </a:r>
          </a:p>
          <a:p>
            <a:pPr lvl="1"/>
            <a:r>
              <a:rPr lang="en-US" dirty="0" smtClean="0"/>
              <a:t>Where to get reliable annotation?</a:t>
            </a:r>
          </a:p>
          <a:p>
            <a:r>
              <a:rPr lang="en-US" dirty="0" smtClean="0"/>
              <a:t>QUESTION: what are the selectable features to implement?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preprocess</a:t>
            </a:r>
            <a:r>
              <a:rPr lang="en-US" dirty="0" smtClean="0"/>
              <a:t> </a:t>
            </a:r>
            <a:r>
              <a:rPr lang="en-US" b="1" dirty="0" smtClean="0"/>
              <a:t>raw data </a:t>
            </a:r>
            <a:r>
              <a:rPr lang="en-US" dirty="0" smtClean="0"/>
              <a:t>from wearable/mobile devices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synchronize</a:t>
            </a:r>
            <a:r>
              <a:rPr lang="en-US" dirty="0" smtClean="0"/>
              <a:t> data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a </a:t>
            </a:r>
            <a:r>
              <a:rPr lang="en-US" b="1" dirty="0" smtClean="0"/>
              <a:t>software </a:t>
            </a:r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dirty="0" smtClean="0"/>
              <a:t>data access requests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python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6.2: get the relevant files and snippets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copy</a:t>
            </a:r>
            <a:r>
              <a:rPr lang="en-US" dirty="0" smtClean="0"/>
              <a:t> and load the relevant files for alignment into a </a:t>
            </a:r>
            <a:r>
              <a:rPr lang="en-US" b="1" dirty="0" smtClean="0"/>
              <a:t>temporary location </a:t>
            </a:r>
            <a:r>
              <a:rPr lang="en-US" dirty="0" smtClean="0"/>
              <a:t>together with </a:t>
            </a:r>
            <a:r>
              <a:rPr lang="en-US" dirty="0" smtClean="0"/>
              <a:t>the </a:t>
            </a:r>
            <a:r>
              <a:rPr lang="en-US" b="1" dirty="0" smtClean="0"/>
              <a:t>wearaboutnow.csv</a:t>
            </a:r>
            <a:r>
              <a:rPr lang="en-US" dirty="0" smtClean="0"/>
              <a:t> with paths relative to the temporary folder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QUESTION: what other folders and info should be found for later copying? Should they also be parsed and preprocessed? How will the researchers access this data?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QUESTION: is this enough support for researchers to work out the rest regarding the wearable and mobile app data?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6.3: visualize alignment and data availability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Quick overview of available data </a:t>
            </a:r>
          </a:p>
          <a:p>
            <a:r>
              <a:rPr lang="en-US" dirty="0" smtClean="0"/>
              <a:t>…in </a:t>
            </a:r>
            <a:r>
              <a:rPr lang="en-US" dirty="0" smtClean="0"/>
              <a:t>a </a:t>
            </a:r>
            <a:r>
              <a:rPr lang="en-US" dirty="0" smtClean="0"/>
              <a:t>text: wearaboutnow.csv</a:t>
            </a:r>
            <a:endParaRPr lang="en-US" dirty="0" smtClean="0"/>
          </a:p>
          <a:p>
            <a:r>
              <a:rPr lang="en-US" dirty="0" smtClean="0"/>
              <a:t>…and visualized: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11217" y="3281344"/>
            <a:ext cx="1188132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71557" y="3281344"/>
            <a:ext cx="1188132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123885" y="3281344"/>
            <a:ext cx="118813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111217" y="3433744"/>
            <a:ext cx="1188132" cy="14401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171557" y="3433744"/>
            <a:ext cx="11881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7123885" y="3433744"/>
            <a:ext cx="118813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07955" y="3840640"/>
            <a:ext cx="2448272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5670101" y="3840640"/>
            <a:ext cx="854478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6920623" y="3840640"/>
            <a:ext cx="2196244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907955" y="3993040"/>
            <a:ext cx="2448272" cy="1524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670101" y="3993040"/>
            <a:ext cx="854478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920623" y="3993040"/>
            <a:ext cx="2196244" cy="14401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907955" y="4433472"/>
            <a:ext cx="8208912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517513" y="377610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263149" y="320933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-28149" y="428945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935088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295951" y="472514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EMA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411760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6997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298782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3310508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44999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50810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594015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hteck 47"/>
          <p:cNvSpPr/>
          <p:nvPr/>
        </p:nvSpPr>
        <p:spPr>
          <a:xfrm>
            <a:off x="63001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/>
          <p:cNvSpPr/>
          <p:nvPr/>
        </p:nvSpPr>
        <p:spPr>
          <a:xfrm>
            <a:off x="666023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hteck 49"/>
          <p:cNvSpPr/>
          <p:nvPr/>
        </p:nvSpPr>
        <p:spPr>
          <a:xfrm>
            <a:off x="874846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Gerade Verbindung 51"/>
          <p:cNvCxnSpPr/>
          <p:nvPr/>
        </p:nvCxnSpPr>
        <p:spPr>
          <a:xfrm>
            <a:off x="1547664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644008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7524328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300469" y="3282685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7" name="Rechteck 56"/>
          <p:cNvSpPr/>
          <p:nvPr/>
        </p:nvSpPr>
        <p:spPr>
          <a:xfrm>
            <a:off x="2301683" y="3433744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Rechteck 57"/>
          <p:cNvSpPr/>
          <p:nvPr/>
        </p:nvSpPr>
        <p:spPr>
          <a:xfrm>
            <a:off x="8201939" y="3279693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8203153" y="3430752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0" name="Rechteck 59"/>
          <p:cNvSpPr/>
          <p:nvPr/>
        </p:nvSpPr>
        <p:spPr>
          <a:xfrm>
            <a:off x="7125099" y="3284984"/>
            <a:ext cx="1076840" cy="144016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7125099" y="3429000"/>
            <a:ext cx="1076840" cy="144016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724460" y="5571237"/>
            <a:ext cx="7879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QUESTION: </a:t>
            </a:r>
            <a:r>
              <a:rPr lang="en-US" sz="2800" dirty="0" smtClean="0"/>
              <a:t>data quality also visible? What other features</a:t>
            </a:r>
            <a:endParaRPr lang="en-US" sz="2800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6.4: </a:t>
            </a:r>
            <a:r>
              <a:rPr lang="en-US" dirty="0" smtClean="0"/>
              <a:t>(optional) </a:t>
            </a:r>
            <a:r>
              <a:rPr lang="en-US" dirty="0" smtClean="0"/>
              <a:t>merge </a:t>
            </a:r>
            <a:r>
              <a:rPr lang="en-US" dirty="0"/>
              <a:t>all the data in </a:t>
            </a:r>
            <a:r>
              <a:rPr lang="en-US" dirty="0" smtClean="0"/>
              <a:t>a common data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resample of the data to align with the reference time </a:t>
            </a:r>
            <a:r>
              <a:rPr lang="en-US" dirty="0" smtClean="0"/>
              <a:t>line?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/>
              <a:t>osts </a:t>
            </a:r>
            <a:r>
              <a:rPr lang="en-US" dirty="0" smtClean="0"/>
              <a:t>a lot of computation and/or extra space</a:t>
            </a:r>
            <a:br>
              <a:rPr lang="en-US" dirty="0" smtClean="0"/>
            </a:br>
            <a:r>
              <a:rPr lang="en-US" dirty="0" smtClean="0"/>
              <a:t>needed by researchers to have a common format beyond the preprocessed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e</a:t>
            </a:r>
            <a:r>
              <a:rPr lang="en-US" dirty="0" smtClean="0"/>
              <a:t>mpty periods are constant 0</a:t>
            </a:r>
          </a:p>
          <a:p>
            <a:r>
              <a:rPr lang="en-US" dirty="0"/>
              <a:t>zipped EDF (saves 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EDF Annotations like EMA timestamps/ids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status: not </a:t>
            </a:r>
            <a:r>
              <a:rPr lang="en-US" b="1" dirty="0" smtClean="0"/>
              <a:t>done</a:t>
            </a:r>
          </a:p>
          <a:p>
            <a:pPr marL="0" indent="0">
              <a:buNone/>
            </a:pPr>
            <a:r>
              <a:rPr lang="en-US" dirty="0" smtClean="0"/>
              <a:t>QUESTION: shall this be attempted? Will people use the common data format?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0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b="1" dirty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 smtClean="0">
                <a:ea typeface="Source Code Pro" panose="020B0509030403020204" pitchFamily="49" charset="0"/>
              </a:rPr>
              <a:t>two step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wearanize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init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 …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the preprocessing, done once in a while)</a:t>
            </a:r>
          </a:p>
          <a:p>
            <a:pPr lvl="1"/>
            <a:r>
              <a:rPr lang="en-US" dirty="0" smtClean="0"/>
              <a:t>Merge data and </a:t>
            </a:r>
            <a:r>
              <a:rPr lang="en-US" dirty="0"/>
              <a:t>create </a:t>
            </a:r>
            <a:r>
              <a:rPr lang="en-US" dirty="0" smtClean="0"/>
              <a:t>wearabout.csv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ecreate wearabout.csv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xtend wearabout.csv with timestamp and quality data</a:t>
            </a:r>
          </a:p>
          <a:p>
            <a:pPr lvl="1"/>
            <a:r>
              <a:rPr lang="en-US" dirty="0" smtClean="0"/>
              <a:t>Extend wearabout.csv with subject-wise synch </a:t>
            </a:r>
            <a:r>
              <a:rPr lang="en-US" dirty="0" err="1" smtClean="0"/>
              <a:t>infos</a:t>
            </a:r>
            <a:endParaRPr lang="en-US" dirty="0" smtClean="0"/>
          </a:p>
          <a:p>
            <a:r>
              <a:rPr lang="en-US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wearanize</a:t>
            </a:r>
            <a:r>
              <a:rPr lang="en-US" b="1" dirty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request</a:t>
            </a:r>
            <a:r>
              <a:rPr lang="en-US" b="1" dirty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…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after </a:t>
            </a:r>
            <a:r>
              <a:rPr lang="en-US" dirty="0" err="1" smtClean="0"/>
              <a:t>init</a:t>
            </a:r>
            <a:r>
              <a:rPr lang="en-US" dirty="0" smtClean="0"/>
              <a:t> is done</a:t>
            </a:r>
          </a:p>
          <a:p>
            <a:pPr lvl="1"/>
            <a:r>
              <a:rPr lang="en-US" dirty="0" smtClean="0"/>
              <a:t>Parse wearabout.csv to fulfil request</a:t>
            </a:r>
          </a:p>
          <a:p>
            <a:pPr lvl="1"/>
            <a:r>
              <a:rPr lang="en-US" dirty="0" smtClean="0"/>
              <a:t>Create wearaboutnow.csv </a:t>
            </a:r>
          </a:p>
          <a:p>
            <a:pPr lvl="1"/>
            <a:r>
              <a:rPr lang="en-US" dirty="0" smtClean="0"/>
              <a:t>Copy requested files and </a:t>
            </a:r>
            <a:r>
              <a:rPr lang="en-US" dirty="0"/>
              <a:t>wearaboutnow.csv</a:t>
            </a:r>
            <a:r>
              <a:rPr lang="en-US" dirty="0" smtClean="0"/>
              <a:t> to a final destination keeping folder structure (subject wise)</a:t>
            </a:r>
          </a:p>
          <a:p>
            <a:pPr lvl="1"/>
            <a:r>
              <a:rPr lang="en-US" dirty="0" smtClean="0"/>
              <a:t>Create a merged visualization</a:t>
            </a:r>
          </a:p>
          <a:p>
            <a:pPr lvl="1"/>
            <a:r>
              <a:rPr lang="en-US" dirty="0" smtClean="0"/>
              <a:t>(optional: merging  and syncing of data in one format)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QUESTION: is it sufficient to process all only once, or needs to be processed "amended as data arrives"? Other functionalities?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Zmax</a:t>
            </a:r>
            <a:r>
              <a:rPr lang="en-US" dirty="0" smtClean="0"/>
              <a:t> original file attributes not </a:t>
            </a:r>
            <a:r>
              <a:rPr lang="en-US" dirty="0" smtClean="0"/>
              <a:t>available that stores original recording time?</a:t>
            </a:r>
            <a:endParaRPr lang="en-US" dirty="0" smtClean="0"/>
          </a:p>
          <a:p>
            <a:pPr lvl="1"/>
            <a:r>
              <a:rPr lang="en-US" dirty="0" smtClean="0"/>
              <a:t>Information lost? Storing of all file attributes of the micro SD card files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EDF reader (python MNE) fixes for </a:t>
            </a:r>
            <a:r>
              <a:rPr lang="en-US" dirty="0" err="1" smtClean="0"/>
              <a:t>zmax</a:t>
            </a:r>
            <a:r>
              <a:rPr lang="en-US" dirty="0" smtClean="0"/>
              <a:t> data to merge with main branch</a:t>
            </a:r>
          </a:p>
          <a:p>
            <a:r>
              <a:rPr lang="en-US" dirty="0" smtClean="0"/>
              <a:t>Feature extraction and what to select from the </a:t>
            </a:r>
            <a:r>
              <a:rPr lang="en-US" dirty="0" err="1" smtClean="0"/>
              <a:t>activPAL</a:t>
            </a:r>
            <a:r>
              <a:rPr lang="en-US" dirty="0" smtClean="0"/>
              <a:t> data to export</a:t>
            </a:r>
          </a:p>
          <a:p>
            <a:r>
              <a:rPr lang="en-US" dirty="0" smtClean="0"/>
              <a:t>Documentation of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dirty="0" smtClean="0"/>
              <a:t> commands and code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Extendibility (more devices or data later?)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pic>
        <p:nvPicPr>
          <p:cNvPr id="5" name="Picture 2" descr="borat in swimming suit| Enjoy free shipping | jcmhch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7485" y="3104353"/>
            <a:ext cx="2424675" cy="36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</a:t>
            </a:r>
            <a:endParaRPr lang="en-US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796136" y="3104353"/>
            <a:ext cx="2664295" cy="756695"/>
          </a:xfrm>
          <a:prstGeom prst="wedgeRoundRectCallout">
            <a:avLst>
              <a:gd name="adj1" fmla="val -84595"/>
              <a:gd name="adj2" fmla="val 7018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Its </a:t>
            </a:r>
            <a:r>
              <a:rPr lang="en-US" sz="2400" dirty="0" err="1" smtClean="0">
                <a:solidFill>
                  <a:schemeClr val="tx1"/>
                </a:solidFill>
              </a:rPr>
              <a:t>weara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nize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Wearable devices and </a:t>
            </a:r>
            <a:r>
              <a:rPr lang="en-US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b="1" dirty="0" err="1" smtClean="0"/>
              <a:t>zmax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(3-Dimensional, -2 to 2 g, 256 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256 Hz)</a:t>
            </a:r>
          </a:p>
          <a:p>
            <a:pPr lvl="1"/>
            <a:r>
              <a:rPr lang="en-US" dirty="0" smtClean="0"/>
              <a:t>EEG/EOG (2 channels, forehead)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battery</a:t>
            </a:r>
          </a:p>
          <a:p>
            <a:r>
              <a:rPr lang="en-US" dirty="0" err="1" smtClean="0"/>
              <a:t>Empatica</a:t>
            </a:r>
            <a:r>
              <a:rPr lang="en-US" dirty="0" smtClean="0"/>
              <a:t> </a:t>
            </a:r>
            <a:r>
              <a:rPr lang="en-US" b="1" dirty="0" smtClean="0"/>
              <a:t>E4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(3-Dimensional, -2 to 2 g, 32 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64 Hz)</a:t>
            </a:r>
          </a:p>
          <a:p>
            <a:pPr lvl="1"/>
            <a:r>
              <a:rPr lang="en-US" dirty="0" err="1" smtClean="0"/>
              <a:t>Electordermal</a:t>
            </a:r>
            <a:r>
              <a:rPr lang="en-US" dirty="0" smtClean="0"/>
              <a:t> activity (EDA, 4 Hz)</a:t>
            </a:r>
          </a:p>
          <a:p>
            <a:pPr lvl="1"/>
            <a:r>
              <a:rPr lang="en-US" dirty="0" smtClean="0"/>
              <a:t>Temperature skin (4 Hz)</a:t>
            </a:r>
          </a:p>
          <a:p>
            <a:r>
              <a:rPr lang="en-US" b="1" dirty="0" err="1" smtClean="0"/>
              <a:t>activPAL</a:t>
            </a:r>
            <a:endParaRPr lang="en-US" b="1" dirty="0" smtClean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ccelerometer (3-Dimensional, -2 to 2 g, 20 Hz)</a:t>
            </a:r>
            <a:endParaRPr lang="en-US" dirty="0" smtClean="0"/>
          </a:p>
          <a:p>
            <a:r>
              <a:rPr lang="en-US" b="1" dirty="0" smtClean="0"/>
              <a:t>EMA</a:t>
            </a:r>
            <a:r>
              <a:rPr lang="en-US" dirty="0" smtClean="0"/>
              <a:t> mobile </a:t>
            </a:r>
            <a:r>
              <a:rPr lang="en-US" dirty="0" smtClean="0"/>
              <a:t>survey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Timestamps (</a:t>
            </a:r>
            <a:r>
              <a:rPr lang="en-US" dirty="0" err="1" smtClean="0"/>
              <a:t>start_beep</a:t>
            </a:r>
            <a:r>
              <a:rPr lang="en-US" dirty="0" smtClean="0"/>
              <a:t>, </a:t>
            </a:r>
            <a:r>
              <a:rPr lang="en-US" dirty="0" err="1" smtClean="0"/>
              <a:t>end_beep</a:t>
            </a:r>
            <a:r>
              <a:rPr lang="en-US" dirty="0" smtClean="0"/>
              <a:t>)  with questionnaire answers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(a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wearanize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plan)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0:    parsing the file structure and finding the relevant wearable files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1.1: reading, preprocessing, concatenation and data export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1.2: checking data and file structure integrity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2.1: recording date and time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2.2: data quality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3:    internal representation for computation and feature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4:    common feature/modalities generation (for </a:t>
            </a:r>
            <a:r>
              <a:rPr lang="en-US" dirty="0" smtClean="0">
                <a:solidFill>
                  <a:srgbClr val="FFC000"/>
                </a:solidFill>
              </a:rPr>
              <a:t>synchronization)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5.1: aligning and synchronization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5.2: align and synch info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6.1: find all relevant data given a request command line software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6.2: get the relevant files and snippets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6.3: visualize alignment and data availability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6.4: </a:t>
            </a:r>
            <a:r>
              <a:rPr lang="en-US" dirty="0" smtClean="0">
                <a:solidFill>
                  <a:srgbClr val="C00000"/>
                </a:solidFill>
              </a:rPr>
              <a:t>(optional) </a:t>
            </a:r>
            <a:r>
              <a:rPr lang="en-US" dirty="0" smtClean="0">
                <a:solidFill>
                  <a:srgbClr val="C00000"/>
                </a:solidFill>
              </a:rPr>
              <a:t>merge </a:t>
            </a:r>
            <a:r>
              <a:rPr lang="en-US" dirty="0">
                <a:solidFill>
                  <a:srgbClr val="C00000"/>
                </a:solidFill>
              </a:rPr>
              <a:t>all the data in </a:t>
            </a:r>
            <a:r>
              <a:rPr lang="en-US" dirty="0" smtClean="0">
                <a:solidFill>
                  <a:srgbClr val="C00000"/>
                </a:solidFill>
              </a:rPr>
              <a:t>a common data </a:t>
            </a:r>
            <a:r>
              <a:rPr lang="en-US" dirty="0" smtClean="0">
                <a:solidFill>
                  <a:srgbClr val="C00000"/>
                </a:solidFill>
              </a:rPr>
              <a:t>format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0: parsing the file </a:t>
            </a:r>
            <a:r>
              <a:rPr lang="en-US" dirty="0" smtClean="0"/>
              <a:t>structure </a:t>
            </a:r>
            <a:r>
              <a:rPr lang="en-US" dirty="0" smtClean="0"/>
              <a:t>and finding the relevant wearable files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in an wearabout.csv:</a:t>
            </a:r>
            <a:br>
              <a:rPr lang="en-US" dirty="0" smtClean="0"/>
            </a:br>
            <a:r>
              <a:rPr lang="en-US" sz="2000" dirty="0" smtClean="0"/>
              <a:t>['</a:t>
            </a:r>
            <a:r>
              <a:rPr lang="en-US" sz="2000" dirty="0" err="1" smtClean="0"/>
              <a:t>subject_id</a:t>
            </a:r>
            <a:r>
              <a:rPr lang="en-US" sz="2000" dirty="0" smtClean="0"/>
              <a:t>', '</a:t>
            </a:r>
            <a:r>
              <a:rPr lang="en-US" sz="2000" dirty="0" err="1" smtClean="0"/>
              <a:t>filepath</a:t>
            </a:r>
            <a:r>
              <a:rPr lang="en-US" sz="2000" dirty="0" smtClean="0"/>
              <a:t>', 'period', 'datatype', '</a:t>
            </a:r>
            <a:r>
              <a:rPr lang="en-US" sz="2000" dirty="0" err="1" smtClean="0"/>
              <a:t>device_wearable</a:t>
            </a:r>
            <a:r>
              <a:rPr lang="en-US" sz="2000" dirty="0" smtClean="0"/>
              <a:t>', 'session']</a:t>
            </a:r>
            <a:endParaRPr lang="en-US" sz="2000" dirty="0"/>
          </a:p>
          <a:p>
            <a:pPr marL="0" indent="0">
              <a:buNone/>
            </a:pPr>
            <a:r>
              <a:rPr lang="en-US" b="1" dirty="0" smtClean="0"/>
              <a:t>status: </a:t>
            </a:r>
            <a:r>
              <a:rPr lang="en-US" b="1" dirty="0" smtClean="0"/>
              <a:t>done, needs testing on all data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QUESTION: read-only access to full data?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HB root folder structure for wearables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sub-HB0136338856769</a:t>
            </a:r>
            <a:br>
              <a:rPr lang="en-US" dirty="0" smtClean="0"/>
            </a:br>
            <a:r>
              <a:rPr lang="en-US" dirty="0" smtClean="0"/>
              <a:t>--|date_visit1.txt</a:t>
            </a:r>
            <a:br>
              <a:rPr lang="en-US" dirty="0" smtClean="0"/>
            </a:br>
            <a:r>
              <a:rPr lang="en-US" dirty="0" smtClean="0"/>
              <a:t>--|date_visit2.txt</a:t>
            </a:r>
            <a:br>
              <a:rPr lang="en-US" dirty="0" smtClean="0"/>
            </a:br>
            <a:r>
              <a:rPr lang="en-US" dirty="0" smtClean="0"/>
              <a:t>--|date_visit3.txt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crf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--|lab-1</a:t>
            </a:r>
            <a:br>
              <a:rPr lang="en-US" dirty="0" smtClean="0"/>
            </a:br>
            <a:r>
              <a:rPr lang="en-US" dirty="0" smtClean="0"/>
              <a:t>--|lab-2</a:t>
            </a:r>
            <a:br>
              <a:rPr lang="en-US" dirty="0" smtClean="0"/>
            </a:br>
            <a:r>
              <a:rPr lang="en-US" dirty="0" smtClean="0"/>
              <a:t>--|lab-3</a:t>
            </a:r>
            <a:br>
              <a:rPr lang="en-US" dirty="0" smtClean="0"/>
            </a:br>
            <a:r>
              <a:rPr lang="en-US" b="1" dirty="0" smtClean="0"/>
              <a:t>--|pre-1</a:t>
            </a:r>
            <a:br>
              <a:rPr lang="en-US" b="1" dirty="0" smtClean="0"/>
            </a:br>
            <a:r>
              <a:rPr lang="en-US" b="1" dirty="0" smtClean="0"/>
              <a:t>--|--|app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--|--|--|sub-HBEMA5183016_pre-1_app-ema.csv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--|--|</a:t>
            </a:r>
            <a:r>
              <a:rPr lang="en-US" b="1" dirty="0" err="1" smtClean="0"/>
              <a:t>wrb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--|--|--|sub-HB1AP1618436_pre-1_wrb_apl.datx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--|--|--|sub-HB1AP1618436_pre-1_wrb_apl.pml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--|--|--|sub-HB1AP1618436_pre-1_wrb_apl_combined_pd_data.csv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--|--|--|sub-HB1AP1618436_pre-1_wrb_apl_combined_wk_data.csv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--|--|--|sub-HB1AP1618436_pre-1_wrb_apl_logdata.csv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--|--|--|sub-HB1AP1618436_pre-1_wrb_apl_slnwlist.csv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--|--|--|sub-HB1AP1618436_pre-1_wrb_apl_sumdata.csv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--|--|--|sub-HB1AP1618436_pre-1_wrb_apl_tagged_events.csv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--|--|--|sub-HB1AP1618436_pre-1_wrb_apl_valid_periods.csv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--|--|--|sub-HB1AP1618436_pre-1_wrb_apl-evs.csv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--|--|--|sub-HB1EM6570669_pre-1_wrb_emp_01.zip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--|--|--|sub-HB1EM6570669_pre-1_wrb_emp_02.zip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--|--|--|sub-HB1EM6570669_pre-1_wrb_emp_03.zip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--|--|--|sub-HB1EM6570669_pre-1_wrb_emp_04.zip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--|--|--|sub-HB1EM6570669_pre-1_wrb_emp_05.zip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--|--|--|sub-HB1EM6570669_pre-1_wrb_emp_06.zip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--|--|--|sub-HB1EM6570669_pre-1_wrb_emp_full.zip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--|--|--|sub-HB1EM8057291_pre-1_wrb_emp.zip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--|--|--|sub-HB1EM8057291_pre-1_wrb_emp_01.zip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--|--|--|sub-HB1EM8057291_pre-1_wrb_emp_02.zip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--|--|--|sub-HB1EM8057291_pre-1_wrb_emp_03.zip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--|--|--|sub-HB1EM8057291_pre-1_wrb_emp_04.zip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--|--|--|sub-HB1EM8057291_pre-1_wrb_emp_05.zip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--|--|--|sub-HB1EM8057291_pre-1_wrb_emp_06.zip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--|--|--|sub-HB1ZM3321037_pre-1_wrb_zmx_1.zip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--|--|--|sub-HB1ZM3321037_pre-1_wrb_zmx_1_merged.zip</a:t>
            </a: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--|--|--|sub-HB1ZM3321037_pre-1_wrb_zmx_2.zip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--|--|--|sub-HB1ZM3321037_pre-1_wrb_zmx_3 - empty.zip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--|--|--|sub-HB1ZM3321037_pre-1_wrb_zmx_4.zip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--|--|--|sub-HB1ZM3321037_pre-1_wrb_zmx_5.zip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--|--|--|sub-HB1ZM3321037_pre-1_wrb_zmx_6.zip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--|--|--|sub-HB1ZM3321037_pre-1_wrb_zmx_7.zip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--|--|--|sub-HB1ZM3321037_pre-1_wrb_zmx_raw.zip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--|pre-2</a:t>
            </a:r>
            <a:br>
              <a:rPr lang="en-US" b="1" dirty="0" smtClean="0"/>
            </a:br>
            <a:r>
              <a:rPr lang="en-US" b="1" dirty="0" smtClean="0"/>
              <a:t>--|pre-3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--|pst-1</a:t>
            </a:r>
            <a:br>
              <a:rPr lang="en-US" dirty="0" smtClean="0"/>
            </a:br>
            <a:r>
              <a:rPr lang="en-US" dirty="0" smtClean="0"/>
              <a:t>--|pst-2</a:t>
            </a:r>
            <a:br>
              <a:rPr lang="en-US" dirty="0" smtClean="0"/>
            </a:br>
            <a:r>
              <a:rPr lang="en-US" dirty="0" smtClean="0"/>
              <a:t>--|pst-3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qst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sub-HB0139930729424</a:t>
            </a:r>
            <a:br>
              <a:rPr lang="en-US" dirty="0" smtClean="0"/>
            </a:br>
            <a:r>
              <a:rPr lang="en-US" dirty="0" smtClean="0"/>
              <a:t>sub-HB0037923118974</a:t>
            </a:r>
            <a:br>
              <a:rPr lang="en-US" dirty="0" smtClean="0"/>
            </a:br>
            <a:r>
              <a:rPr lang="en-US" dirty="0" smtClean="0"/>
              <a:t>sub-HB0063396839740</a:t>
            </a:r>
            <a:br>
              <a:rPr lang="en-US" dirty="0" smtClean="0"/>
            </a:br>
            <a:r>
              <a:rPr lang="en-US" dirty="0" smtClean="0"/>
              <a:t>sub-HB0070445226012</a:t>
            </a:r>
            <a:br>
              <a:rPr lang="en-US" dirty="0" smtClean="0"/>
            </a:br>
            <a:r>
              <a:rPr lang="en-US" dirty="0" smtClean="0"/>
              <a:t>sub-HB0087095682539</a:t>
            </a:r>
            <a:br>
              <a:rPr lang="en-US" dirty="0" smtClean="0"/>
            </a:br>
            <a:r>
              <a:rPr lang="en-US" dirty="0" smtClean="0"/>
              <a:t>sub-HB0096744832326</a:t>
            </a:r>
            <a:br>
              <a:rPr lang="en-US" dirty="0" smtClean="0"/>
            </a:br>
            <a:r>
              <a:rPr lang="en-US" dirty="0" smtClean="0"/>
              <a:t>sub-HB0108728545230</a:t>
            </a:r>
            <a:br>
              <a:rPr lang="en-US" dirty="0" smtClean="0"/>
            </a:br>
            <a:r>
              <a:rPr lang="en-US" dirty="0" smtClean="0"/>
              <a:t>sub-HB0109563627639</a:t>
            </a:r>
            <a:br>
              <a:rPr lang="en-US" dirty="0" smtClean="0"/>
            </a:br>
            <a:r>
              <a:rPr lang="en-US" dirty="0" smtClean="0"/>
              <a:t>sub-HB0116859417067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1.1: reading, preprocessing, concatenation and data export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dirty="0" err="1" smtClean="0"/>
              <a:t>zmax</a:t>
            </a:r>
            <a:r>
              <a:rPr lang="en-US" dirty="0" smtClean="0"/>
              <a:t> -&gt; merging of channels in one file per session, saving as a zipped and compressed EDF</a:t>
            </a:r>
          </a:p>
          <a:p>
            <a:r>
              <a:rPr lang="en-US" dirty="0" err="1" smtClean="0"/>
              <a:t>Empatica</a:t>
            </a:r>
            <a:r>
              <a:rPr lang="en-US" dirty="0" smtClean="0"/>
              <a:t> E4 -&gt; merging all in one file per session to have data of multiple files in a timestamped csv</a:t>
            </a:r>
          </a:p>
          <a:p>
            <a:r>
              <a:rPr lang="en-US" dirty="0" smtClean="0"/>
              <a:t>recreating wearabout.csv </a:t>
            </a:r>
            <a:r>
              <a:rPr lang="en-US" dirty="0" smtClean="0"/>
              <a:t>(with </a:t>
            </a:r>
            <a:r>
              <a:rPr lang="en-US" dirty="0" smtClean="0"/>
              <a:t>reprocessing the new </a:t>
            </a:r>
            <a:r>
              <a:rPr lang="en-US" dirty="0" smtClean="0"/>
              <a:t>exported files)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status: </a:t>
            </a:r>
            <a:r>
              <a:rPr lang="en-US" b="1" dirty="0" err="1" smtClean="0"/>
              <a:t>zmax</a:t>
            </a:r>
            <a:r>
              <a:rPr lang="en-US" b="1" dirty="0" smtClean="0"/>
              <a:t> &amp; E4  </a:t>
            </a:r>
            <a:r>
              <a:rPr lang="en-US" b="1" dirty="0" smtClean="0"/>
              <a:t>and writing to zipped files done, </a:t>
            </a:r>
            <a:r>
              <a:rPr lang="en-US" b="1" dirty="0" err="1" smtClean="0"/>
              <a:t>activPAL</a:t>
            </a:r>
            <a:r>
              <a:rPr lang="en-US" b="1" dirty="0" smtClean="0"/>
              <a:t> </a:t>
            </a:r>
            <a:r>
              <a:rPr lang="en-US" b="1" dirty="0" smtClean="0"/>
              <a:t>&amp; </a:t>
            </a:r>
            <a:r>
              <a:rPr lang="en-US" b="1" dirty="0" smtClean="0"/>
              <a:t>EMA in </a:t>
            </a:r>
            <a:r>
              <a:rPr lang="en-US" b="1" dirty="0" smtClean="0"/>
              <a:t>progress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11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Microsoft Office PowerPoint</Application>
  <PresentationFormat>Bildschirmpräsentation (4:3)</PresentationFormat>
  <Paragraphs>254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</vt:lpstr>
      <vt:lpstr>Healthy Brain Study  wearable data requests, integration, synchronization and access </vt:lpstr>
      <vt:lpstr>Goals</vt:lpstr>
      <vt:lpstr>Codename</vt:lpstr>
      <vt:lpstr>Codename</vt:lpstr>
      <vt:lpstr>Wearable devices and data </vt:lpstr>
      <vt:lpstr>Steps (a wearanize plan)</vt:lpstr>
      <vt:lpstr>step 0: parsing the file structure and finding the relevant wearable files</vt:lpstr>
      <vt:lpstr>HB root folder structure for wearables</vt:lpstr>
      <vt:lpstr>step 1.1: reading, preprocessing, concatenation and data export</vt:lpstr>
      <vt:lpstr>step 1.2: checking data and file structure integrity</vt:lpstr>
      <vt:lpstr>step 2.1: recording date &amp; time extraction </vt:lpstr>
      <vt:lpstr>step 3: internal representation for computation and feature generation</vt:lpstr>
      <vt:lpstr>step 4: common feature/modalities generation (for synchronization)</vt:lpstr>
      <vt:lpstr>step 5.1: aligning and synchronization</vt:lpstr>
      <vt:lpstr>Aligning and synching</vt:lpstr>
      <vt:lpstr>Simplified SYNCH algorithm</vt:lpstr>
      <vt:lpstr>step 5.2: align and synch info generation</vt:lpstr>
      <vt:lpstr>step 6.1: find all relevant data given a request command line software </vt:lpstr>
      <vt:lpstr>step 6.1: find all relevant data given a request (continued)</vt:lpstr>
      <vt:lpstr>step 6.2: get the relevant files and snippets</vt:lpstr>
      <vt:lpstr>6.3: visualize alignment and data availability</vt:lpstr>
      <vt:lpstr>step 6.4: (optional) merge all the data in a common data format</vt:lpstr>
      <vt:lpstr>wearanize  two step commands</vt:lpstr>
      <vt:lpstr>Remaining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Brain Study  wearable data requests, integration, synchronization and access</dc:title>
  <dc:creator>Frederik D. Weber</dc:creator>
  <cp:lastModifiedBy>Frederik D. Weber</cp:lastModifiedBy>
  <cp:revision>46</cp:revision>
  <dcterms:created xsi:type="dcterms:W3CDTF">2022-06-20T15:54:36Z</dcterms:created>
  <dcterms:modified xsi:type="dcterms:W3CDTF">2022-06-22T21:19:02Z</dcterms:modified>
</cp:coreProperties>
</file>