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5" r:id="rId22"/>
    <p:sldId id="277" r:id="rId23"/>
    <p:sldId id="276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Healthy Brain Study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wearable data requests, integration, synchronization and access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Frederik D. Weber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Rayyan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Tutunji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2.1: recording date &amp; time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21168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extending wearabout.csv by info all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</a:t>
            </a:r>
            <a:r>
              <a:rPr lang="en-US" dirty="0" smtClean="0"/>
              <a:t>', '</a:t>
            </a:r>
            <a:r>
              <a:rPr lang="en-US" dirty="0" err="1" smtClean="0"/>
              <a:t>rec_stop_datetime</a:t>
            </a:r>
            <a:r>
              <a:rPr lang="en-US" dirty="0" smtClean="0"/>
              <a:t>', '</a:t>
            </a:r>
            <a:r>
              <a:rPr lang="en-US" dirty="0" err="1" smtClean="0"/>
              <a:t>rec_duration_datetime</a:t>
            </a:r>
            <a:r>
              <a:rPr lang="en-US" dirty="0" smtClean="0"/>
              <a:t>', '</a:t>
            </a:r>
            <a:r>
              <a:rPr lang="en-US" dirty="0" err="1" smtClean="0"/>
              <a:t>sampling_rate_max_Hz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status: done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</a:p>
          <a:p>
            <a:endParaRPr lang="en-US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1520" y="3212976"/>
            <a:ext cx="972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step 2.2: data quality extraction</a:t>
            </a:r>
            <a:endParaRPr lang="en-US" sz="4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4365104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[... '</a:t>
            </a:r>
            <a:r>
              <a:rPr lang="en-US" dirty="0" err="1" smtClean="0"/>
              <a:t>data_quality_indicator</a:t>
            </a:r>
            <a:r>
              <a:rPr lang="en-US" dirty="0" smtClean="0"/>
              <a:t>' ] (e.g. Battery status at end of </a:t>
            </a:r>
            <a:r>
              <a:rPr lang="en-US" dirty="0" err="1" smtClean="0"/>
              <a:t>zmax</a:t>
            </a:r>
            <a:r>
              <a:rPr lang="en-US" dirty="0" smtClean="0"/>
              <a:t>, SD of signals or flat lines, or beat signals present per recording length)</a:t>
            </a:r>
          </a:p>
          <a:p>
            <a:pPr marL="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46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internal representation for computation and feature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 (</a:t>
            </a:r>
            <a:r>
              <a:rPr lang="en-US" dirty="0" err="1" smtClean="0"/>
              <a:t>zmax</a:t>
            </a:r>
            <a:r>
              <a:rPr lang="en-US" dirty="0" smtClean="0"/>
              <a:t>, E4, </a:t>
            </a:r>
            <a:r>
              <a:rPr lang="en-US" dirty="0" err="1" smtClean="0"/>
              <a:t>activPAL</a:t>
            </a:r>
            <a:r>
              <a:rPr lang="en-US" dirty="0" smtClean="0"/>
              <a:t>) is put into similar </a:t>
            </a:r>
            <a:r>
              <a:rPr lang="en-US" dirty="0" err="1" smtClean="0"/>
              <a:t>dataformat</a:t>
            </a:r>
            <a:r>
              <a:rPr lang="en-US" dirty="0" smtClean="0"/>
              <a:t> (python </a:t>
            </a:r>
            <a:r>
              <a:rPr lang="en-US" dirty="0" err="1" smtClean="0"/>
              <a:t>mne.io.Raw</a:t>
            </a:r>
            <a:r>
              <a:rPr lang="en-US" dirty="0" smtClean="0"/>
              <a:t> format)</a:t>
            </a:r>
          </a:p>
          <a:p>
            <a:r>
              <a:rPr lang="en-US" dirty="0" smtClean="0"/>
              <a:t>EMA </a:t>
            </a:r>
            <a:r>
              <a:rPr lang="en-US" dirty="0" smtClean="0"/>
              <a:t>data </a:t>
            </a:r>
            <a:r>
              <a:rPr lang="en-US" dirty="0" smtClean="0"/>
              <a:t>is retained as original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done, missing </a:t>
            </a:r>
            <a:r>
              <a:rPr lang="en-US" b="1" dirty="0" err="1" smtClean="0"/>
              <a:t>activePAL</a:t>
            </a:r>
            <a:r>
              <a:rPr lang="en-US" b="1" dirty="0" smtClean="0"/>
              <a:t> &amp; EMA data (i.e. filtering of </a:t>
            </a:r>
            <a:r>
              <a:rPr lang="en-US" b="1" dirty="0" err="1" smtClean="0"/>
              <a:t>spreasheets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common feature/modalities generation (for synch by overlap)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signals for alignment:</a:t>
            </a:r>
            <a:br>
              <a:rPr lang="en-US" dirty="0" smtClean="0"/>
            </a:br>
            <a:r>
              <a:rPr lang="en-US" dirty="0" smtClean="0"/>
              <a:t>   continuous heart rate signal (at 1 Hz)</a:t>
            </a:r>
            <a:br>
              <a:rPr lang="en-US" dirty="0" smtClean="0"/>
            </a:br>
            <a:r>
              <a:rPr lang="en-US" dirty="0" smtClean="0"/>
              <a:t>   continuous accelerometer signal (at 1 Hz)</a:t>
            </a:r>
            <a:endParaRPr lang="en-US" dirty="0"/>
          </a:p>
          <a:p>
            <a:r>
              <a:rPr lang="en-US" dirty="0" err="1" smtClean="0"/>
              <a:t>zmax</a:t>
            </a:r>
            <a:r>
              <a:rPr lang="en-US" dirty="0" smtClean="0"/>
              <a:t> &amp; E4 share PPG</a:t>
            </a:r>
          </a:p>
          <a:p>
            <a:pPr marL="457200" lvl="1" indent="0">
              <a:buNone/>
            </a:pPr>
            <a:r>
              <a:rPr lang="en-US" dirty="0" smtClean="0"/>
              <a:t>-&gt;  heart rate estimation</a:t>
            </a:r>
          </a:p>
          <a:p>
            <a:r>
              <a:rPr lang="en-US" dirty="0" err="1" smtClean="0"/>
              <a:t>zmax</a:t>
            </a:r>
            <a:r>
              <a:rPr lang="en-US" dirty="0" smtClean="0"/>
              <a:t> &amp; E4 &amp; </a:t>
            </a:r>
            <a:r>
              <a:rPr lang="en-US" dirty="0" err="1" smtClean="0"/>
              <a:t>activPAL</a:t>
            </a:r>
            <a:r>
              <a:rPr lang="en-US" dirty="0" smtClean="0"/>
              <a:t> accelerometer</a:t>
            </a:r>
          </a:p>
          <a:p>
            <a:pPr marL="457200" lvl="1" indent="0">
              <a:buNone/>
            </a:pPr>
            <a:r>
              <a:rPr lang="en-US" dirty="0" smtClean="0"/>
              <a:t>-&gt; integrated activity</a:t>
            </a:r>
          </a:p>
          <a:p>
            <a:pPr marL="5715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needs testing, </a:t>
            </a:r>
            <a:r>
              <a:rPr lang="en-US" b="1" dirty="0" err="1" smtClean="0"/>
              <a:t>activPAL</a:t>
            </a:r>
            <a:r>
              <a:rPr lang="en-US" b="1" dirty="0" smtClean="0"/>
              <a:t> 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23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5.1: aligning and synchronization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Empatica</a:t>
            </a:r>
            <a:r>
              <a:rPr lang="en-US" dirty="0" smtClean="0"/>
              <a:t> is reference time for alignment, </a:t>
            </a:r>
            <a:r>
              <a:rPr lang="en-US" dirty="0" err="1" smtClean="0"/>
              <a:t>activPAL</a:t>
            </a:r>
            <a:r>
              <a:rPr lang="en-US" dirty="0" smtClean="0"/>
              <a:t> if only accelerometer is available</a:t>
            </a:r>
          </a:p>
          <a:p>
            <a:r>
              <a:rPr lang="en-US" dirty="0" smtClean="0"/>
              <a:t>Cross-correlation in short segments to align data with common modalities</a:t>
            </a:r>
          </a:p>
          <a:p>
            <a:r>
              <a:rPr lang="en-US" dirty="0" smtClean="0"/>
              <a:t>handles missing boundaries/data or gaps in synch data</a:t>
            </a:r>
          </a:p>
          <a:p>
            <a:r>
              <a:rPr lang="en-US" dirty="0" smtClean="0"/>
              <a:t>indicates if the data is </a:t>
            </a:r>
            <a:r>
              <a:rPr lang="en-US" dirty="0" err="1" smtClean="0"/>
              <a:t>synchable</a:t>
            </a:r>
            <a:endParaRPr lang="en-US" dirty="0" smtClean="0"/>
          </a:p>
          <a:p>
            <a:r>
              <a:rPr lang="en-US" dirty="0" smtClean="0"/>
              <a:t>EMA data is not </a:t>
            </a:r>
            <a:r>
              <a:rPr lang="en-US" dirty="0" err="1" smtClean="0"/>
              <a:t>synchable</a:t>
            </a:r>
            <a:r>
              <a:rPr lang="en-US" dirty="0" smtClean="0"/>
              <a:t> (?)</a:t>
            </a:r>
            <a:endParaRPr lang="en-US" dirty="0" smtClean="0"/>
          </a:p>
          <a:p>
            <a:r>
              <a:rPr lang="en-US" b="1" dirty="0" smtClean="0"/>
              <a:t>Status: general algorithm implemented for pairwise arbitrary signal alignment, missing alignment in a set of </a:t>
            </a:r>
            <a:r>
              <a:rPr lang="en-US" b="1" dirty="0" smtClean="0"/>
              <a:t>recordings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Are there some external cues, markers as reference for start of recordings?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1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Synching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285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6319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115522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10285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6319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115522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9592" y="2404120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59932" y="2404120"/>
            <a:ext cx="2556284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12260" y="2404120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99592" y="2556520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59932" y="2556520"/>
            <a:ext cx="255628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912260" y="2556520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899592" y="2996952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9150" y="233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54786" y="177281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-36512" y="285293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10285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16319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115522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10285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63194" y="4508212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7115522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99592" y="4915108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5661738" y="4915108"/>
            <a:ext cx="85447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912260" y="4915108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899592" y="5067508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661738" y="5067508"/>
            <a:ext cx="854478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912260" y="5067508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899592" y="5507940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09150" y="485057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254786" y="4283804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-36512" y="5363924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3927940" y="1268760"/>
            <a:ext cx="153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Best case</a:t>
            </a:r>
            <a:endParaRPr lang="en-US" sz="2800" dirty="0"/>
          </a:p>
        </p:txBody>
      </p:sp>
      <p:sp>
        <p:nvSpPr>
          <p:cNvPr id="70" name="Rechteck 69"/>
          <p:cNvSpPr/>
          <p:nvPr/>
        </p:nvSpPr>
        <p:spPr>
          <a:xfrm>
            <a:off x="3772116" y="3749238"/>
            <a:ext cx="1735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Often case</a:t>
            </a:r>
            <a:endParaRPr lang="en-US" sz="2800" dirty="0"/>
          </a:p>
        </p:txBody>
      </p:sp>
      <p:sp>
        <p:nvSpPr>
          <p:cNvPr id="73" name="Rechteck 72"/>
          <p:cNvSpPr/>
          <p:nvPr/>
        </p:nvSpPr>
        <p:spPr>
          <a:xfrm>
            <a:off x="4592487" y="4731556"/>
            <a:ext cx="35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1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SYNCH algorithm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99592" y="162880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917501" y="3060576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748162" y="1404392"/>
            <a:ext cx="645894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777352" y="22601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497432" y="234888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217512" y="242088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915816" y="24928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3635896" y="2564904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4355976" y="2636912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5076056" y="270892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796136" y="278092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516216" y="285293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971600" y="602769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1911571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hteck 61"/>
          <p:cNvSpPr/>
          <p:nvPr/>
        </p:nvSpPr>
        <p:spPr>
          <a:xfrm>
            <a:off x="2699792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4283968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Rechteck 64"/>
          <p:cNvSpPr/>
          <p:nvPr/>
        </p:nvSpPr>
        <p:spPr>
          <a:xfrm>
            <a:off x="5076056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6630544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7397907" y="42899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13739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8504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0437" y="622802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offset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Gerade Verbindung 82"/>
          <p:cNvCxnSpPr/>
          <p:nvPr/>
        </p:nvCxnSpPr>
        <p:spPr>
          <a:xfrm>
            <a:off x="2699047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18705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58640" y="34197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>
          <a:xfrm>
            <a:off x="5078350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998008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83794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Gerade Verbindung 101"/>
          <p:cNvCxnSpPr/>
          <p:nvPr/>
        </p:nvCxnSpPr>
        <p:spPr>
          <a:xfrm>
            <a:off x="7423000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7342658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718259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770549" y="4581128"/>
            <a:ext cx="506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Linear prediction of lags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stretch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en-US" dirty="0" smtClean="0">
                <a:solidFill>
                  <a:srgbClr val="C00000"/>
                </a:solidFill>
              </a:rPr>
              <a:t>align signal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99592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>
            <a:off x="1764807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>
            <a:off x="2659714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0" name="Textfeld 109"/>
          <p:cNvSpPr txBox="1"/>
          <p:nvPr/>
        </p:nvSpPr>
        <p:spPr>
          <a:xfrm>
            <a:off x="3398096" y="508518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Unaligned due to inconsistent lags above tolerance</a:t>
            </a:r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>
            <a:off x="1137391" y="5886830"/>
            <a:ext cx="6980595" cy="140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stretched</a:t>
            </a:r>
            <a:r>
              <a:rPr lang="en-US" dirty="0" smtClean="0"/>
              <a:t> align signal</a:t>
            </a:r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>
            <a:off x="971600" y="4437112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116" name="Textfeld 115"/>
          <p:cNvSpPr txBox="1"/>
          <p:nvPr/>
        </p:nvSpPr>
        <p:spPr>
          <a:xfrm>
            <a:off x="2944341" y="2212131"/>
            <a:ext cx="285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(In reality generated chunks overlap)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6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5.2: align and synch info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wearabout.csv by info of all four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rec_start_datetime_reference</a:t>
            </a:r>
            <a:r>
              <a:rPr lang="en-US" dirty="0" smtClean="0"/>
              <a:t>',   '</a:t>
            </a:r>
            <a:r>
              <a:rPr lang="en-US" dirty="0" err="1" smtClean="0"/>
              <a:t>rec_stop_datetime_reference</a:t>
            </a:r>
            <a:r>
              <a:rPr lang="en-US" dirty="0" smtClean="0"/>
              <a:t>', '</a:t>
            </a:r>
            <a:r>
              <a:rPr lang="en-US" dirty="0" err="1" smtClean="0"/>
              <a:t>rec_duration_datetime_reference</a:t>
            </a:r>
            <a:r>
              <a:rPr lang="en-US" dirty="0" smtClean="0"/>
              <a:t>', '</a:t>
            </a:r>
            <a:r>
              <a:rPr lang="en-US" dirty="0" err="1" smtClean="0"/>
              <a:t>sampling_rate_max_Hz_reference_adaption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not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05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command line 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Request via</a:t>
            </a:r>
            <a:endParaRPr lang="en-US" sz="3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2000" panose="02000600000000000000" pitchFamily="2" charset="2"/>
              <a:ea typeface="Code2000" panose="02000600000000000000" pitchFamily="2" charset="2"/>
              <a:cs typeface="Code2000" panose="020006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start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stop</a:t>
            </a:r>
          </a:p>
          <a:p>
            <a:pPr lvl="1"/>
            <a:r>
              <a:rPr lang="en-US" dirty="0" smtClean="0"/>
              <a:t>subject ids</a:t>
            </a:r>
          </a:p>
          <a:p>
            <a:pPr lvl="1"/>
            <a:r>
              <a:rPr lang="en-US" dirty="0" smtClean="0"/>
              <a:t>visits(1|2|3|all)</a:t>
            </a:r>
          </a:p>
          <a:p>
            <a:pPr lvl="1"/>
            <a:r>
              <a:rPr lang="en-US" dirty="0" smtClean="0"/>
              <a:t>periods(pre-1|pre-2|pre-3|all)</a:t>
            </a:r>
          </a:p>
          <a:p>
            <a:pPr lvl="1"/>
            <a:r>
              <a:rPr lang="en-US" dirty="0" smtClean="0"/>
              <a:t>session(), </a:t>
            </a:r>
            <a:r>
              <a:rPr lang="en-US" dirty="0" smtClean="0"/>
              <a:t>datatype(</a:t>
            </a:r>
            <a:r>
              <a:rPr lang="en-US" dirty="0" err="1" smtClean="0"/>
              <a:t>wrb|app|all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wearables(</a:t>
            </a:r>
            <a:r>
              <a:rPr lang="en-US" dirty="0" err="1" smtClean="0"/>
              <a:t>zmx|emp|apl|ema|all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dateref</a:t>
            </a:r>
            <a:r>
              <a:rPr lang="en-US" dirty="0" smtClean="0"/>
              <a:t>(</a:t>
            </a:r>
            <a:r>
              <a:rPr lang="en-US" dirty="0" err="1" smtClean="0"/>
              <a:t>aligned|original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age(range)</a:t>
            </a:r>
          </a:p>
          <a:p>
            <a:pPr lvl="1"/>
            <a:r>
              <a:rPr lang="en-US" dirty="0" smtClean="0"/>
              <a:t>gender(</a:t>
            </a:r>
            <a:r>
              <a:rPr lang="en-US" dirty="0" err="1" smtClean="0"/>
              <a:t>m|f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…?</a:t>
            </a:r>
          </a:p>
          <a:p>
            <a:r>
              <a:rPr lang="en-US" dirty="0" smtClean="0"/>
              <a:t>done by filtering wearabout.csv and create subset of wearaboutnow.csv</a:t>
            </a:r>
          </a:p>
          <a:p>
            <a:r>
              <a:rPr lang="en-US" dirty="0" smtClean="0"/>
              <a:t>adding info to wearaboutnow.csv time offsets in seconds for each file</a:t>
            </a:r>
          </a:p>
          <a:p>
            <a:r>
              <a:rPr lang="en-US" dirty="0"/>
              <a:t>c</a:t>
            </a:r>
            <a:r>
              <a:rPr lang="en-US" dirty="0" smtClean="0"/>
              <a:t>ompiled python code via </a:t>
            </a:r>
            <a:r>
              <a:rPr lang="en-US" b="1" dirty="0" err="1" smtClean="0"/>
              <a:t>pyInstaller</a:t>
            </a:r>
            <a:r>
              <a:rPr lang="en-US" b="1" dirty="0" smtClean="0"/>
              <a:t> package</a:t>
            </a:r>
          </a:p>
          <a:p>
            <a:r>
              <a:rPr lang="en-US" dirty="0" smtClean="0"/>
              <a:t>optional if data should be aligned or if the original times are requested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772816"/>
            <a:ext cx="829586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admin@hbs-cluster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wearanize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request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-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date-start='2018-09-12' 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09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(continued)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QUESTION:  is age, gender, date of visit available in a spreadsheet?</a:t>
            </a:r>
          </a:p>
          <a:p>
            <a:pPr lvl="1"/>
            <a:r>
              <a:rPr lang="en-US" dirty="0" smtClean="0"/>
              <a:t>(date visit is available in files in the subfolder)</a:t>
            </a:r>
            <a:br>
              <a:rPr lang="en-US" dirty="0" smtClean="0"/>
            </a:br>
            <a:r>
              <a:rPr lang="en-US" dirty="0" smtClean="0"/>
              <a:t>   sub-HB0136338856769</a:t>
            </a:r>
            <a:br>
              <a:rPr lang="en-US" dirty="0" smtClean="0"/>
            </a:br>
            <a:r>
              <a:rPr lang="en-US" dirty="0" smtClean="0"/>
              <a:t>   --|date_visit1.txt</a:t>
            </a:r>
            <a:br>
              <a:rPr lang="en-US" dirty="0" smtClean="0"/>
            </a:br>
            <a:r>
              <a:rPr lang="en-US" dirty="0" smtClean="0"/>
              <a:t>   --|date_visit2.txt</a:t>
            </a:r>
            <a:br>
              <a:rPr lang="en-US" dirty="0" smtClean="0"/>
            </a:br>
            <a:r>
              <a:rPr lang="en-US" dirty="0" smtClean="0"/>
              <a:t>   --|date_visit3.txt</a:t>
            </a:r>
          </a:p>
          <a:p>
            <a:pPr lvl="1"/>
            <a:r>
              <a:rPr lang="en-US" dirty="0" smtClean="0"/>
              <a:t>Where to get reliable annotation?</a:t>
            </a:r>
          </a:p>
          <a:p>
            <a:r>
              <a:rPr lang="en-US" dirty="0" smtClean="0"/>
              <a:t>QUESTION: what are the selectable features to implement?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6.2: get the relevant files and snippets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copy and load the relevant files for alignment into a temporary location with the wearaboutnow.csv with paths relative to the temporary folder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 what other folders and info should be found for later copying? Should they also be parsed and preprocessed? How will the researchers access this data?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QUESTION: is this enough support for researchers to work out the rest regarding the wearable and mobile app data?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preprocess</a:t>
            </a:r>
            <a:r>
              <a:rPr lang="en-US" dirty="0" smtClean="0"/>
              <a:t> </a:t>
            </a:r>
            <a:r>
              <a:rPr lang="en-US" b="1" dirty="0" smtClean="0"/>
              <a:t>raw data </a:t>
            </a:r>
            <a:r>
              <a:rPr lang="en-US" dirty="0" smtClean="0"/>
              <a:t>from wearable/mobile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synchronize</a:t>
            </a:r>
            <a:r>
              <a:rPr lang="en-US" dirty="0" smtClean="0"/>
              <a:t>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</a:t>
            </a:r>
            <a:r>
              <a:rPr lang="en-US" b="1" dirty="0" smtClean="0"/>
              <a:t>software </a:t>
            </a:r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dirty="0" smtClean="0"/>
              <a:t>data access requests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6.3: visualize alignment and data availability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Quick overview of available data </a:t>
            </a:r>
          </a:p>
          <a:p>
            <a:r>
              <a:rPr lang="en-US" dirty="0" smtClean="0"/>
              <a:t>in a text (wearaboutnow.csv )</a:t>
            </a:r>
          </a:p>
          <a:p>
            <a:r>
              <a:rPr lang="en-US" dirty="0" smtClean="0"/>
              <a:t>…and visualized: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1121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7155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123885" y="32813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111217" y="3433744"/>
            <a:ext cx="1188132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171557" y="3433744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123885" y="34337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07955" y="3840640"/>
            <a:ext cx="244827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5670101" y="3840640"/>
            <a:ext cx="854478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920623" y="3840640"/>
            <a:ext cx="2196244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907955" y="3993040"/>
            <a:ext cx="2448272" cy="1524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670101" y="3993040"/>
            <a:ext cx="854478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920623" y="3993040"/>
            <a:ext cx="2196244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907955" y="4433472"/>
            <a:ext cx="820891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17513" y="377610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63149" y="320933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-28149" y="428945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93508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295951" y="472514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EMA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411760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6997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298782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331050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44999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50810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594015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/>
          <p:cNvSpPr/>
          <p:nvPr/>
        </p:nvSpPr>
        <p:spPr>
          <a:xfrm>
            <a:off x="63001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66023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/>
          <p:cNvSpPr/>
          <p:nvPr/>
        </p:nvSpPr>
        <p:spPr>
          <a:xfrm>
            <a:off x="874846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Gerade Verbindung 51"/>
          <p:cNvCxnSpPr/>
          <p:nvPr/>
        </p:nvCxnSpPr>
        <p:spPr>
          <a:xfrm>
            <a:off x="1547664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64400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752432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300469" y="3282685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7" name="Rechteck 56"/>
          <p:cNvSpPr/>
          <p:nvPr/>
        </p:nvSpPr>
        <p:spPr>
          <a:xfrm>
            <a:off x="2301683" y="3433744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hteck 57"/>
          <p:cNvSpPr/>
          <p:nvPr/>
        </p:nvSpPr>
        <p:spPr>
          <a:xfrm>
            <a:off x="8201939" y="3279693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8203153" y="3430752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Rechteck 59"/>
          <p:cNvSpPr/>
          <p:nvPr/>
        </p:nvSpPr>
        <p:spPr>
          <a:xfrm>
            <a:off x="7125099" y="3286736"/>
            <a:ext cx="1076840" cy="144016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7125099" y="3439136"/>
            <a:ext cx="1076840" cy="14401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6.4: optional, merge in a common data format all the data 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resample of the data to align with the reference time line?</a:t>
            </a:r>
            <a:br>
              <a:rPr lang="en-US" dirty="0" smtClean="0"/>
            </a:br>
            <a:r>
              <a:rPr lang="en-US" dirty="0" smtClean="0"/>
              <a:t>costs a lot of computation and/or extra space</a:t>
            </a:r>
            <a:br>
              <a:rPr lang="en-US" dirty="0" smtClean="0"/>
            </a:br>
            <a:r>
              <a:rPr lang="en-US" dirty="0" smtClean="0"/>
              <a:t>needed by researchers to have a common format beyond the preprocessed?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</p:spTree>
    <p:extLst>
      <p:ext uri="{BB962C8B-B14F-4D97-AF65-F5344CB8AC3E}">
        <p14:creationId xmlns:p14="http://schemas.microsoft.com/office/powerpoint/2010/main" val="173800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Zmax</a:t>
            </a:r>
            <a:r>
              <a:rPr lang="en-US" dirty="0" smtClean="0"/>
              <a:t> original file attributes not available</a:t>
            </a:r>
          </a:p>
          <a:p>
            <a:pPr lvl="1"/>
            <a:r>
              <a:rPr lang="en-US" dirty="0" smtClean="0"/>
              <a:t>Information lost? Storing of all file attributes of the micro SD card files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EDF reader (python MNE) fixes for </a:t>
            </a:r>
            <a:r>
              <a:rPr lang="en-US" dirty="0" err="1" smtClean="0"/>
              <a:t>zmax</a:t>
            </a:r>
            <a:r>
              <a:rPr lang="en-US" dirty="0" smtClean="0"/>
              <a:t> data to merge with main branch</a:t>
            </a:r>
          </a:p>
          <a:p>
            <a:r>
              <a:rPr lang="en-US" dirty="0" smtClean="0"/>
              <a:t>Feature extraction and what to select from the </a:t>
            </a:r>
            <a:r>
              <a:rPr lang="en-US" dirty="0" err="1" smtClean="0"/>
              <a:t>activPAL</a:t>
            </a:r>
            <a:r>
              <a:rPr lang="en-US" dirty="0" smtClean="0"/>
              <a:t> data to export</a:t>
            </a:r>
          </a:p>
          <a:p>
            <a:r>
              <a:rPr lang="en-US" dirty="0" smtClean="0"/>
              <a:t>Documentation of commands and code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err="1" smtClean="0"/>
              <a:t>Extendability</a:t>
            </a:r>
            <a:r>
              <a:rPr lang="en-US" dirty="0" smtClean="0"/>
              <a:t> (more devices later?)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HB root folder structure for wearables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sub-HB0136338856769</a:t>
            </a:r>
            <a:br>
              <a:rPr lang="en-US" dirty="0" smtClean="0"/>
            </a:br>
            <a:r>
              <a:rPr lang="en-US" dirty="0" smtClean="0"/>
              <a:t>--|date_visit1.txt</a:t>
            </a:r>
            <a:br>
              <a:rPr lang="en-US" dirty="0" smtClean="0"/>
            </a:br>
            <a:r>
              <a:rPr lang="en-US" dirty="0" smtClean="0"/>
              <a:t>--|date_visit2.txt</a:t>
            </a:r>
            <a:br>
              <a:rPr lang="en-US" dirty="0" smtClean="0"/>
            </a:br>
            <a:r>
              <a:rPr lang="en-US" dirty="0" smtClean="0"/>
              <a:t>--|date_visit3.txt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crf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--|lab-1</a:t>
            </a:r>
            <a:br>
              <a:rPr lang="en-US" dirty="0" smtClean="0"/>
            </a:br>
            <a:r>
              <a:rPr lang="en-US" dirty="0" smtClean="0"/>
              <a:t>--|lab-2</a:t>
            </a:r>
            <a:br>
              <a:rPr lang="en-US" dirty="0" smtClean="0"/>
            </a:br>
            <a:r>
              <a:rPr lang="en-US" dirty="0" smtClean="0"/>
              <a:t>--|lab-3</a:t>
            </a:r>
            <a:br>
              <a:rPr lang="en-US" dirty="0" smtClean="0"/>
            </a:br>
            <a:r>
              <a:rPr lang="en-US" b="1" dirty="0" smtClean="0"/>
              <a:t>--|pre-1</a:t>
            </a:r>
            <a:br>
              <a:rPr lang="en-US" b="1" dirty="0" smtClean="0"/>
            </a:br>
            <a:r>
              <a:rPr lang="en-US" b="1" dirty="0" smtClean="0"/>
              <a:t>--|--|app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--|--|--|sub-HBEMA5183016_pre-1_app-ema.csv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--|--|</a:t>
            </a:r>
            <a:r>
              <a:rPr lang="en-US" b="1" dirty="0" err="1" smtClean="0"/>
              <a:t>wrb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--|--|--|sub-HB1AP1618436_pre-1_wrb_apl.datx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--|--|--|sub-HB1AP1618436_pre-1_wrb_apl.pml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--|--|--|sub-HB1AP1618436_pre-1_wrb_apl_combined_pd_data.csv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--|--|--|sub-HB1AP1618436_pre-1_wrb_apl_combined_wk_data.csv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--|--|--|sub-HB1AP1618436_pre-1_wrb_apl_logdata.csv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--|--|--|sub-HB1AP1618436_pre-1_wrb_apl_slnwlist.csv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--|--|--|sub-HB1AP1618436_pre-1_wrb_apl_sumdata.csv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--|--|--|sub-HB1AP1618436_pre-1_wrb_apl_tagged_events.csv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--|--|--|sub-HB1AP1618436_pre-1_wrb_apl_valid_periods.csv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--|--|--|sub-HB1AP1618436_pre-1_wrb_apl-evs.csv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--|--|--|sub-HB1EM6570669_pre-1_wrb_emp_01.zip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--|--|--|sub-HB1EM6570669_pre-1_wrb_emp_02.zip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--|--|--|sub-HB1EM6570669_pre-1_wrb_emp_03.zip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--|--|--|sub-HB1EM6570669_pre-1_wrb_emp_04.zip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--|--|--|sub-HB1EM6570669_pre-1_wrb_emp_05.zip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--|--|--|sub-HB1EM6570669_pre-1_wrb_emp_06.zip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--|--|--|sub-HB1EM6570669_pre-1_wrb_emp_full.zip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--|--|--|sub-HB1EM8057291_pre-1_wrb_emp.zip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--|--|--|sub-HB1EM8057291_pre-1_wrb_emp_01.zip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--|--|--|sub-HB1EM8057291_pre-1_wrb_emp_03.zip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--|--|--|sub-HB1ZM3321037_pre-1_wrb_zmx_1.zip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--|--|--|sub-HB1ZM3321037_pre-1_wrb_zmx_1_merged.zip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--|--|--|sub-HB1ZM3321037_pre-1_wrb_zmx_3 - empty.zip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--|--|--|sub-HB1ZM3321037_pre-1_wrb_zmx_7.zip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--|--|--|sub-HB1ZM3321037_pre-1_wrb_zmx_raw.zip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--|pre-2</a:t>
            </a:r>
            <a:br>
              <a:rPr lang="en-US" b="1" dirty="0" smtClean="0"/>
            </a:br>
            <a:r>
              <a:rPr lang="en-US" b="1" dirty="0" smtClean="0"/>
              <a:t>--|pre-3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--|pst-1</a:t>
            </a:r>
            <a:br>
              <a:rPr lang="en-US" dirty="0" smtClean="0"/>
            </a:br>
            <a:r>
              <a:rPr lang="en-US" dirty="0" smtClean="0"/>
              <a:t>--|pst-2</a:t>
            </a:r>
            <a:br>
              <a:rPr lang="en-US" dirty="0" smtClean="0"/>
            </a:br>
            <a:r>
              <a:rPr lang="en-US" dirty="0" smtClean="0"/>
              <a:t>--|pst-3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qst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sub-HB0139930729424</a:t>
            </a:r>
            <a:br>
              <a:rPr lang="en-US" dirty="0" smtClean="0"/>
            </a:br>
            <a:r>
              <a:rPr lang="en-US" dirty="0" smtClean="0"/>
              <a:t>sub-HB0037923118974</a:t>
            </a:r>
            <a:br>
              <a:rPr lang="en-US" dirty="0" smtClean="0"/>
            </a:br>
            <a:r>
              <a:rPr lang="en-US" dirty="0" smtClean="0"/>
              <a:t>sub-HB0063396839740</a:t>
            </a:r>
            <a:br>
              <a:rPr lang="en-US" dirty="0" smtClean="0"/>
            </a:br>
            <a:r>
              <a:rPr lang="en-US" dirty="0" smtClean="0"/>
              <a:t>sub-HB0070445226012</a:t>
            </a:r>
            <a:br>
              <a:rPr lang="en-US" dirty="0" smtClean="0"/>
            </a:br>
            <a:r>
              <a:rPr lang="en-US" dirty="0" smtClean="0"/>
              <a:t>sub-HB0087095682539</a:t>
            </a:r>
            <a:br>
              <a:rPr lang="en-US" dirty="0" smtClean="0"/>
            </a:br>
            <a:r>
              <a:rPr lang="en-US" dirty="0" smtClean="0"/>
              <a:t>sub-HB0096744832326</a:t>
            </a:r>
            <a:br>
              <a:rPr lang="en-US" dirty="0" smtClean="0"/>
            </a:br>
            <a:r>
              <a:rPr lang="en-US" dirty="0" smtClean="0"/>
              <a:t>sub-HB0108728545230</a:t>
            </a:r>
            <a:br>
              <a:rPr lang="en-US" dirty="0" smtClean="0"/>
            </a:br>
            <a:r>
              <a:rPr lang="en-US" dirty="0" smtClean="0"/>
              <a:t>sub-HB0109563627639</a:t>
            </a:r>
            <a:br>
              <a:rPr lang="en-US" dirty="0" smtClean="0"/>
            </a:br>
            <a:r>
              <a:rPr lang="en-US" dirty="0" smtClean="0"/>
              <a:t>sub-HB0116859417067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83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 smtClean="0">
                <a:ea typeface="Source Code Pro" panose="020B0509030403020204" pitchFamily="49" charset="0"/>
              </a:rPr>
              <a:t>two step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'</a:t>
            </a:r>
            <a:r>
              <a:rPr lang="en-US" dirty="0" err="1" smtClean="0"/>
              <a:t>init</a:t>
            </a:r>
            <a:r>
              <a:rPr lang="en-US" dirty="0" smtClean="0"/>
              <a:t>' (the preprocessing done once in a while)</a:t>
            </a:r>
          </a:p>
          <a:p>
            <a:pPr lvl="1"/>
            <a:r>
              <a:rPr lang="en-US" dirty="0" smtClean="0"/>
              <a:t>Merge data and </a:t>
            </a:r>
            <a:r>
              <a:rPr lang="en-US" dirty="0"/>
              <a:t>create </a:t>
            </a:r>
            <a:r>
              <a:rPr lang="en-US" dirty="0" smtClean="0"/>
              <a:t>wearabout.csv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ecreate wearabout.csv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xtend wearabout.csv with timestamp and quality data</a:t>
            </a:r>
          </a:p>
          <a:p>
            <a:pPr lvl="1"/>
            <a:r>
              <a:rPr lang="en-US" dirty="0" smtClean="0"/>
              <a:t>Extend wearabout.csv with subject-wise synch </a:t>
            </a:r>
            <a:r>
              <a:rPr lang="en-US" dirty="0" err="1" smtClean="0"/>
              <a:t>infos</a:t>
            </a:r>
            <a:endParaRPr lang="en-US" dirty="0" smtClean="0"/>
          </a:p>
          <a:p>
            <a:r>
              <a:rPr lang="en-US" dirty="0" smtClean="0"/>
              <a:t>'request' (after the </a:t>
            </a:r>
            <a:r>
              <a:rPr lang="en-US" dirty="0" err="1" smtClean="0"/>
              <a:t>init</a:t>
            </a:r>
            <a:r>
              <a:rPr lang="en-US" dirty="0" smtClean="0"/>
              <a:t> step is done)</a:t>
            </a:r>
          </a:p>
          <a:p>
            <a:pPr lvl="1"/>
            <a:r>
              <a:rPr lang="en-US" dirty="0" smtClean="0"/>
              <a:t>Parse wearabout.csv to fulfil request</a:t>
            </a:r>
          </a:p>
          <a:p>
            <a:pPr lvl="1"/>
            <a:r>
              <a:rPr lang="en-US" dirty="0" smtClean="0"/>
              <a:t>Create wearaboutnow.csv </a:t>
            </a:r>
          </a:p>
          <a:p>
            <a:pPr lvl="1"/>
            <a:r>
              <a:rPr lang="en-US" dirty="0" smtClean="0"/>
              <a:t>Copy requested files and </a:t>
            </a:r>
            <a:r>
              <a:rPr lang="en-US" dirty="0"/>
              <a:t>wearaboutnow.csv</a:t>
            </a:r>
            <a:r>
              <a:rPr lang="en-US" dirty="0" smtClean="0"/>
              <a:t> to a final destination keeping folder structure (subject wise)</a:t>
            </a:r>
          </a:p>
          <a:p>
            <a:pPr lvl="1"/>
            <a:r>
              <a:rPr lang="en-US" dirty="0" smtClean="0"/>
              <a:t>Create a merged visualization</a:t>
            </a:r>
          </a:p>
          <a:p>
            <a:pPr lvl="1"/>
            <a:r>
              <a:rPr lang="en-US" dirty="0" smtClean="0"/>
              <a:t>(optional: merging  and syncing of data in one format)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is it sufficient to process all only once, or needs to be processed 'amended as data arrives'?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pic>
        <p:nvPicPr>
          <p:cNvPr id="5" name="Picture 2" descr="borat in swimming suit| Enjoy free shipping | jcmhch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7485" y="3104353"/>
            <a:ext cx="2424675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796136" y="3104353"/>
            <a:ext cx="2664295" cy="756695"/>
          </a:xfrm>
          <a:prstGeom prst="wedgeRoundRectCallout">
            <a:avLst>
              <a:gd name="adj1" fmla="val -84595"/>
              <a:gd name="adj2" fmla="val 701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Its </a:t>
            </a:r>
            <a:r>
              <a:rPr lang="en-US" sz="2400" dirty="0" err="1" smtClean="0">
                <a:solidFill>
                  <a:schemeClr val="tx1"/>
                </a:solidFill>
              </a:rPr>
              <a:t>weara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nize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Wearable devices and data: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b="1" dirty="0" err="1" smtClean="0"/>
              <a:t>zmax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256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256 Hz)</a:t>
            </a:r>
          </a:p>
          <a:p>
            <a:pPr lvl="1"/>
            <a:r>
              <a:rPr lang="en-US" dirty="0" smtClean="0"/>
              <a:t>EEG/EOG (2 channels, forehead)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battery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</a:t>
            </a:r>
            <a:r>
              <a:rPr lang="en-US" b="1" dirty="0" smtClean="0"/>
              <a:t>E4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32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64 Hz)</a:t>
            </a:r>
          </a:p>
          <a:p>
            <a:pPr lvl="1"/>
            <a:r>
              <a:rPr lang="en-US" dirty="0" err="1" smtClean="0"/>
              <a:t>Electordermal</a:t>
            </a:r>
            <a:r>
              <a:rPr lang="en-US" dirty="0" smtClean="0"/>
              <a:t> activity (EDA, 4 Hz)</a:t>
            </a:r>
          </a:p>
          <a:p>
            <a:pPr lvl="1"/>
            <a:r>
              <a:rPr lang="en-US" dirty="0" smtClean="0"/>
              <a:t>Temperature skin (4 Hz)</a:t>
            </a:r>
          </a:p>
          <a:p>
            <a:r>
              <a:rPr lang="en-US" b="1" dirty="0" err="1" smtClean="0"/>
              <a:t>activPAL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ccelerometer (3-Dimensional, -2 to 2 g, 20 Hz)</a:t>
            </a:r>
            <a:endParaRPr lang="en-US" dirty="0" smtClean="0"/>
          </a:p>
          <a:p>
            <a:r>
              <a:rPr lang="en-US" b="1" dirty="0" smtClean="0"/>
              <a:t>EMA</a:t>
            </a:r>
            <a:r>
              <a:rPr lang="en-US" dirty="0" smtClean="0"/>
              <a:t> mobile </a:t>
            </a:r>
            <a:r>
              <a:rPr lang="en-US" dirty="0" smtClean="0"/>
              <a:t>survey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Timestamped (</a:t>
            </a:r>
            <a:r>
              <a:rPr lang="en-US" dirty="0" err="1" smtClean="0"/>
              <a:t>start_beep</a:t>
            </a:r>
            <a:r>
              <a:rPr lang="en-US" dirty="0" smtClean="0"/>
              <a:t>, </a:t>
            </a:r>
            <a:r>
              <a:rPr lang="en-US" dirty="0" err="1" smtClean="0"/>
              <a:t>end_beep</a:t>
            </a:r>
            <a:r>
              <a:rPr lang="en-US" dirty="0" smtClean="0"/>
              <a:t>)  with questionnaire answers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wearanize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plan)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0:    parsing the file structure and finding the relevant wearable files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1.1: reading, preprocessing, concatenation and data export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1.2: checking data and file structure integrity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2.1: recording date and time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2.2: data quality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3:    internal representation for computation and feature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4:    common feature/modalities generation (for synch by overlap)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5.1: aligning and synchronization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5.2: align and synch info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6.1: find all relevant data given a request command line software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6.2: get the relevant files and snippets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6.3: visualize alignment and data availability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6.4: optional, merge in a common data format all the data  </a:t>
            </a:r>
          </a:p>
        </p:txBody>
      </p:sp>
    </p:spTree>
    <p:extLst>
      <p:ext uri="{BB962C8B-B14F-4D97-AF65-F5344CB8AC3E}">
        <p14:creationId xmlns:p14="http://schemas.microsoft.com/office/powerpoint/2010/main" val="4789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0: parsing the file </a:t>
            </a:r>
            <a:r>
              <a:rPr lang="en-US" dirty="0" err="1" smtClean="0"/>
              <a:t>stucture</a:t>
            </a:r>
            <a:r>
              <a:rPr lang="en-US" dirty="0" smtClean="0"/>
              <a:t> and finding the relevant wearable files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in an wearabout.csv:</a:t>
            </a:r>
            <a:br>
              <a:rPr lang="en-US" dirty="0" smtClean="0"/>
            </a:br>
            <a:r>
              <a:rPr lang="en-US" dirty="0" smtClean="0"/>
              <a:t>['</a:t>
            </a:r>
            <a:r>
              <a:rPr lang="en-US" dirty="0" err="1" smtClean="0"/>
              <a:t>subject_id</a:t>
            </a:r>
            <a:r>
              <a:rPr lang="en-US" dirty="0" smtClean="0"/>
              <a:t>', '</a:t>
            </a:r>
            <a:r>
              <a:rPr lang="en-US" dirty="0" err="1" smtClean="0"/>
              <a:t>filepath</a:t>
            </a:r>
            <a:r>
              <a:rPr lang="en-US" dirty="0" smtClean="0"/>
              <a:t>', 'period', 'datatype', '</a:t>
            </a:r>
            <a:r>
              <a:rPr lang="en-US" dirty="0" err="1" smtClean="0"/>
              <a:t>device_wearable</a:t>
            </a:r>
            <a:r>
              <a:rPr lang="en-US" dirty="0" smtClean="0"/>
              <a:t>', 'session']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status: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2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1.1: reading, preprocessing, concatenation and data export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dirty="0" err="1" smtClean="0"/>
              <a:t>zmax</a:t>
            </a:r>
            <a:r>
              <a:rPr lang="en-US" dirty="0" smtClean="0"/>
              <a:t> -&gt; merging of channels in one file per session, saving as a zipped and compressed EDF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E4 -&gt; merging all in one file per session to have data of multiple files in a timestamped csv</a:t>
            </a:r>
          </a:p>
          <a:p>
            <a:r>
              <a:rPr lang="en-US" dirty="0" smtClean="0"/>
              <a:t>recreating wearabout.csv without reprocessing the new files</a:t>
            </a:r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 done, </a:t>
            </a:r>
            <a:r>
              <a:rPr lang="en-US" b="1" dirty="0" err="1" smtClean="0"/>
              <a:t>activPAL</a:t>
            </a:r>
            <a:r>
              <a:rPr lang="en-US" b="1" dirty="0" smtClean="0"/>
              <a:t> &amp; </a:t>
            </a:r>
            <a:r>
              <a:rPr lang="en-US" b="1" dirty="0" smtClean="0"/>
              <a:t>EMA in </a:t>
            </a:r>
            <a:r>
              <a:rPr lang="en-US" b="1" dirty="0" smtClean="0"/>
              <a:t>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42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step 1.2: checking data and file structure integrity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e.g. if all the </a:t>
            </a:r>
            <a:r>
              <a:rPr lang="en-US" dirty="0" err="1" smtClean="0"/>
              <a:t>zmax</a:t>
            </a:r>
            <a:r>
              <a:rPr lang="en-US" dirty="0" smtClean="0"/>
              <a:t> file dates and data length make sense or need to be adjusted</a:t>
            </a:r>
            <a:br>
              <a:rPr lang="en-US" dirty="0" smtClean="0"/>
            </a:br>
            <a:r>
              <a:rPr lang="en-US" dirty="0" smtClean="0"/>
              <a:t>what files are present and which not but are expected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in testing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 is there enough space to store the wearable data a second time?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331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Microsoft Office PowerPoint</Application>
  <PresentationFormat>Bildschirmpräsentation (4:3)</PresentationFormat>
  <Paragraphs>208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Healthy Brain Study  wearable data requests, integration, synchronization and access </vt:lpstr>
      <vt:lpstr>Original Goals</vt:lpstr>
      <vt:lpstr>Codename software:</vt:lpstr>
      <vt:lpstr>Codename software:</vt:lpstr>
      <vt:lpstr>Wearable devices and data: </vt:lpstr>
      <vt:lpstr>Steps (a wearanize plan)</vt:lpstr>
      <vt:lpstr>step 0: parsing the file stucture and finding the relevant wearable files</vt:lpstr>
      <vt:lpstr>step 1.1: reading, preprocessing, concatenation and data export</vt:lpstr>
      <vt:lpstr>step 1.2: checking data and file structure integrity</vt:lpstr>
      <vt:lpstr>step 2.1: recording date &amp; time extraction </vt:lpstr>
      <vt:lpstr>step 3: internal representation for computation and feature generation</vt:lpstr>
      <vt:lpstr>step 4: common feature/modalities generation (for synch by overlap)</vt:lpstr>
      <vt:lpstr>step 5.1: aligning and synchronization</vt:lpstr>
      <vt:lpstr>Aligning and Synching</vt:lpstr>
      <vt:lpstr>Simplified SYNCH algorithm</vt:lpstr>
      <vt:lpstr>step 5.2: align and synch info generation</vt:lpstr>
      <vt:lpstr>step 6.1: find all relevant data given a request command line software </vt:lpstr>
      <vt:lpstr>step 6.1: find all relevant data given a request (continued)</vt:lpstr>
      <vt:lpstr>step 6.2: get the relevant files and snippets</vt:lpstr>
      <vt:lpstr>6.3: visualize alignment and data availability</vt:lpstr>
      <vt:lpstr>step 6.4: optional, merge in a common data format all the data  </vt:lpstr>
      <vt:lpstr>Remaining issues</vt:lpstr>
      <vt:lpstr>HB root folder structure for wearables</vt:lpstr>
      <vt:lpstr>wearanize  two step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Brain Study  wearable data requests, integration, synchronization and access</dc:title>
  <dc:creator>Frederik D. Weber</dc:creator>
  <cp:lastModifiedBy>Frederik D. Weber</cp:lastModifiedBy>
  <cp:revision>36</cp:revision>
  <dcterms:created xsi:type="dcterms:W3CDTF">2022-06-20T15:54:36Z</dcterms:created>
  <dcterms:modified xsi:type="dcterms:W3CDTF">2022-06-22T15:26:06Z</dcterms:modified>
</cp:coreProperties>
</file>