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8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0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1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2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0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3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3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5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4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D8AFB-B093-4E86-BFF0-AEF9377C7DAC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14E0B-7F34-4052-BD6F-AF78CDE8A0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Healthy Brain Study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wearable data requests, integration, synchronization and access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Frederik D. Weber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Rayyan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Tutunji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49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step 2.1: recording date &amp; time extraction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24136"/>
            <a:ext cx="8229600" cy="211683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extending wearabout.csv by info all devices:</a:t>
            </a:r>
            <a:br>
              <a:rPr lang="en-US" dirty="0" smtClean="0"/>
            </a:br>
            <a:r>
              <a:rPr lang="en-US" dirty="0" smtClean="0"/>
              <a:t>[... '</a:t>
            </a:r>
            <a:r>
              <a:rPr lang="en-US" dirty="0" err="1" smtClean="0"/>
              <a:t>rec_start_datetime</a:t>
            </a:r>
            <a:r>
              <a:rPr lang="en-US" dirty="0" smtClean="0"/>
              <a:t>', '</a:t>
            </a:r>
            <a:r>
              <a:rPr lang="en-US" dirty="0" err="1" smtClean="0"/>
              <a:t>rec_stop_datetime</a:t>
            </a:r>
            <a:r>
              <a:rPr lang="en-US" dirty="0" smtClean="0"/>
              <a:t>', '</a:t>
            </a:r>
            <a:r>
              <a:rPr lang="en-US" dirty="0" err="1" smtClean="0"/>
              <a:t>rec_duration_datetime</a:t>
            </a:r>
            <a:r>
              <a:rPr lang="en-US" dirty="0" smtClean="0"/>
              <a:t>', '</a:t>
            </a:r>
            <a:r>
              <a:rPr lang="en-US" dirty="0" err="1" smtClean="0"/>
              <a:t>sampling_rate_max_Hz</a:t>
            </a:r>
            <a:r>
              <a:rPr lang="en-US" dirty="0" smtClean="0"/>
              <a:t>']</a:t>
            </a:r>
          </a:p>
          <a:p>
            <a:r>
              <a:rPr lang="en-US" b="1" dirty="0" smtClean="0"/>
              <a:t>status: done for </a:t>
            </a:r>
            <a:r>
              <a:rPr lang="en-US" b="1" dirty="0" err="1" smtClean="0"/>
              <a:t>zmax</a:t>
            </a:r>
            <a:r>
              <a:rPr lang="en-US" b="1" dirty="0" smtClean="0"/>
              <a:t> and E4, </a:t>
            </a:r>
            <a:r>
              <a:rPr lang="en-US" b="1" dirty="0" err="1" smtClean="0"/>
              <a:t>activPAL</a:t>
            </a:r>
            <a:r>
              <a:rPr lang="en-US" b="1" dirty="0" smtClean="0"/>
              <a:t> missing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251520" y="3212976"/>
            <a:ext cx="97210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step 2.2: data quality extraction</a:t>
            </a:r>
            <a:endParaRPr lang="en-US" sz="40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67544" y="4365104"/>
            <a:ext cx="8229600" cy="21168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[... '</a:t>
            </a:r>
            <a:r>
              <a:rPr lang="en-US" dirty="0" err="1" smtClean="0"/>
              <a:t>data_quality_indicator</a:t>
            </a:r>
            <a:r>
              <a:rPr lang="en-US" dirty="0" smtClean="0"/>
              <a:t>' ] (e.g. Battery status at end of </a:t>
            </a:r>
            <a:r>
              <a:rPr lang="en-US" dirty="0" err="1" smtClean="0"/>
              <a:t>zmax</a:t>
            </a:r>
            <a:r>
              <a:rPr lang="en-US" dirty="0" smtClean="0"/>
              <a:t>, SD of signals or flat lines, or beat signals present per recording length)</a:t>
            </a:r>
          </a:p>
          <a:p>
            <a:pPr marL="0" indent="0">
              <a:buNone/>
            </a:pPr>
            <a:r>
              <a:rPr lang="en-US" b="1" dirty="0" smtClean="0"/>
              <a:t>status: in progress for </a:t>
            </a:r>
            <a:r>
              <a:rPr lang="en-US" b="1" dirty="0" err="1" smtClean="0"/>
              <a:t>zmax</a:t>
            </a:r>
            <a:r>
              <a:rPr lang="en-US" b="1" dirty="0" smtClean="0"/>
              <a:t> and E4, </a:t>
            </a:r>
            <a:r>
              <a:rPr lang="en-US" b="1" dirty="0" err="1" smtClean="0"/>
              <a:t>activPAL</a:t>
            </a:r>
            <a:r>
              <a:rPr lang="en-US" b="1" dirty="0" smtClean="0"/>
              <a:t> missing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546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3: internal representation for computation and feature generation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series data (</a:t>
            </a:r>
            <a:r>
              <a:rPr lang="en-US" dirty="0" err="1" smtClean="0"/>
              <a:t>zmax</a:t>
            </a:r>
            <a:r>
              <a:rPr lang="en-US" dirty="0" smtClean="0"/>
              <a:t>, E4, </a:t>
            </a:r>
            <a:r>
              <a:rPr lang="en-US" dirty="0" err="1" smtClean="0"/>
              <a:t>activPAL</a:t>
            </a:r>
            <a:r>
              <a:rPr lang="en-US" dirty="0" smtClean="0"/>
              <a:t>) is put into similar </a:t>
            </a:r>
            <a:r>
              <a:rPr lang="en-US" dirty="0" err="1" smtClean="0"/>
              <a:t>dataformat</a:t>
            </a:r>
            <a:r>
              <a:rPr lang="en-US" dirty="0" smtClean="0"/>
              <a:t> (python </a:t>
            </a:r>
            <a:r>
              <a:rPr lang="en-US" dirty="0" err="1" smtClean="0"/>
              <a:t>mne.io.Raw</a:t>
            </a:r>
            <a:r>
              <a:rPr lang="en-US" dirty="0" smtClean="0"/>
              <a:t> format)</a:t>
            </a:r>
          </a:p>
          <a:p>
            <a:r>
              <a:rPr lang="en-US" dirty="0" smtClean="0"/>
              <a:t>App data is retained as original format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62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4: common feature/modalities generation (for synch by overlap)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signals for alignment:</a:t>
            </a:r>
            <a:br>
              <a:rPr lang="en-US" dirty="0" smtClean="0"/>
            </a:br>
            <a:r>
              <a:rPr lang="en-US" dirty="0" smtClean="0"/>
              <a:t>   continuous heart rate signal (at 1 Hz)</a:t>
            </a:r>
            <a:br>
              <a:rPr lang="en-US" dirty="0" smtClean="0"/>
            </a:br>
            <a:r>
              <a:rPr lang="en-US" dirty="0" smtClean="0"/>
              <a:t>   continuous accelerometer signal (at 1 Hz)</a:t>
            </a:r>
            <a:endParaRPr lang="en-US" dirty="0"/>
          </a:p>
          <a:p>
            <a:r>
              <a:rPr lang="en-US" dirty="0" err="1" smtClean="0"/>
              <a:t>zmax</a:t>
            </a:r>
            <a:r>
              <a:rPr lang="en-US" dirty="0" smtClean="0"/>
              <a:t> &amp; E4 share PPG</a:t>
            </a:r>
          </a:p>
          <a:p>
            <a:pPr marL="457200" lvl="1" indent="0">
              <a:buNone/>
            </a:pPr>
            <a:r>
              <a:rPr lang="en-US" dirty="0" smtClean="0"/>
              <a:t>-&gt;  heart rate estimation</a:t>
            </a:r>
          </a:p>
          <a:p>
            <a:r>
              <a:rPr lang="en-US" dirty="0" err="1" smtClean="0"/>
              <a:t>zmax</a:t>
            </a:r>
            <a:r>
              <a:rPr lang="en-US" dirty="0" smtClean="0"/>
              <a:t> &amp; E4 &amp; </a:t>
            </a:r>
            <a:r>
              <a:rPr lang="en-US" dirty="0" err="1" smtClean="0"/>
              <a:t>activPAL</a:t>
            </a:r>
            <a:r>
              <a:rPr lang="en-US" dirty="0" smtClean="0"/>
              <a:t> accelerometer</a:t>
            </a:r>
          </a:p>
          <a:p>
            <a:pPr marL="457200" lvl="1" indent="0">
              <a:buNone/>
            </a:pPr>
            <a:r>
              <a:rPr lang="en-US" dirty="0" smtClean="0"/>
              <a:t>-&gt; integrated activity</a:t>
            </a:r>
          </a:p>
          <a:p>
            <a:pPr marL="57150" indent="0">
              <a:buNone/>
            </a:pPr>
            <a:r>
              <a:rPr lang="en-US" b="1" dirty="0" smtClean="0"/>
              <a:t>status: in progress for </a:t>
            </a:r>
            <a:r>
              <a:rPr lang="en-US" b="1" dirty="0" err="1" smtClean="0"/>
              <a:t>zmax</a:t>
            </a:r>
            <a:r>
              <a:rPr lang="en-US" b="1" dirty="0" smtClean="0"/>
              <a:t> and E4, needs testing, </a:t>
            </a:r>
            <a:r>
              <a:rPr lang="en-US" b="1" dirty="0" err="1" smtClean="0"/>
              <a:t>activPAL</a:t>
            </a:r>
            <a:r>
              <a:rPr lang="en-US" b="1" dirty="0" smtClean="0"/>
              <a:t>  missing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623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5.1: aligning and synchronization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Empathica</a:t>
            </a:r>
            <a:r>
              <a:rPr lang="en-US" dirty="0" smtClean="0"/>
              <a:t> is reference time for alignment</a:t>
            </a:r>
          </a:p>
          <a:p>
            <a:r>
              <a:rPr lang="en-US" dirty="0" smtClean="0"/>
              <a:t>Cross-correlation in short segments to align data with common modalities</a:t>
            </a:r>
          </a:p>
          <a:p>
            <a:r>
              <a:rPr lang="en-US" dirty="0" smtClean="0"/>
              <a:t>handles missing boundaries/data or gaps in synch data</a:t>
            </a:r>
          </a:p>
          <a:p>
            <a:r>
              <a:rPr lang="en-US" dirty="0" smtClean="0"/>
              <a:t>indicates if the data is </a:t>
            </a:r>
            <a:r>
              <a:rPr lang="en-US" dirty="0" err="1" smtClean="0"/>
              <a:t>synchable</a:t>
            </a:r>
            <a:endParaRPr lang="en-US" dirty="0" smtClean="0"/>
          </a:p>
          <a:p>
            <a:r>
              <a:rPr lang="en-US" b="1" dirty="0" smtClean="0"/>
              <a:t>Status: general algorithm implemented for pairwise arbitrary signal alignment, missing alignment in a set of recordings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521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and Synching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102854" y="1844824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163194" y="1844824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7115522" y="1844824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1102854" y="1997224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4163194" y="1997224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7115522" y="1997224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899592" y="2404120"/>
            <a:ext cx="2448272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3959932" y="2404120"/>
            <a:ext cx="2556284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6912260" y="2404120"/>
            <a:ext cx="2196244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899592" y="2556520"/>
            <a:ext cx="2448272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3959932" y="2556520"/>
            <a:ext cx="2556284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6912260" y="2556520"/>
            <a:ext cx="2196244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899592" y="2996952"/>
            <a:ext cx="8208912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509150" y="2339588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19" name="Rechteck 18"/>
          <p:cNvSpPr/>
          <p:nvPr/>
        </p:nvSpPr>
        <p:spPr>
          <a:xfrm>
            <a:off x="254786" y="1772816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zmax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-36512" y="2852936"/>
            <a:ext cx="959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activPAL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1102854" y="4355812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4163194" y="4355812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/>
          <p:cNvSpPr/>
          <p:nvPr/>
        </p:nvSpPr>
        <p:spPr>
          <a:xfrm>
            <a:off x="7115522" y="4355812"/>
            <a:ext cx="1188132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/>
          <p:cNvSpPr/>
          <p:nvPr/>
        </p:nvSpPr>
        <p:spPr>
          <a:xfrm>
            <a:off x="1102854" y="4508212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4163194" y="4508212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>
            <a:off x="7115522" y="4508212"/>
            <a:ext cx="118813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899592" y="4915108"/>
            <a:ext cx="2448272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/>
          <p:cNvSpPr/>
          <p:nvPr/>
        </p:nvSpPr>
        <p:spPr>
          <a:xfrm>
            <a:off x="5661738" y="4915108"/>
            <a:ext cx="85447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/>
          <p:cNvSpPr/>
          <p:nvPr/>
        </p:nvSpPr>
        <p:spPr>
          <a:xfrm>
            <a:off x="6912260" y="4915108"/>
            <a:ext cx="2196244" cy="1440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/>
          <p:cNvSpPr/>
          <p:nvPr/>
        </p:nvSpPr>
        <p:spPr>
          <a:xfrm>
            <a:off x="899592" y="5067508"/>
            <a:ext cx="2448272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5661738" y="5067508"/>
            <a:ext cx="854478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6912260" y="5067508"/>
            <a:ext cx="2196244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/>
          <p:cNvSpPr/>
          <p:nvPr/>
        </p:nvSpPr>
        <p:spPr>
          <a:xfrm>
            <a:off x="899592" y="5507940"/>
            <a:ext cx="8208912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/>
          <p:cNvSpPr/>
          <p:nvPr/>
        </p:nvSpPr>
        <p:spPr>
          <a:xfrm>
            <a:off x="509150" y="4850576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35" name="Rechteck 34"/>
          <p:cNvSpPr/>
          <p:nvPr/>
        </p:nvSpPr>
        <p:spPr>
          <a:xfrm>
            <a:off x="254786" y="4283804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zmax</a:t>
            </a:r>
            <a:endParaRPr lang="en-US" dirty="0"/>
          </a:p>
        </p:txBody>
      </p:sp>
      <p:sp>
        <p:nvSpPr>
          <p:cNvPr id="36" name="Rechteck 35"/>
          <p:cNvSpPr/>
          <p:nvPr/>
        </p:nvSpPr>
        <p:spPr>
          <a:xfrm>
            <a:off x="-36512" y="5363924"/>
            <a:ext cx="959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err="1" smtClean="0"/>
              <a:t>activPAL</a:t>
            </a:r>
            <a:endParaRPr lang="en-US" dirty="0"/>
          </a:p>
        </p:txBody>
      </p:sp>
      <p:sp>
        <p:nvSpPr>
          <p:cNvPr id="69" name="Rechteck 68"/>
          <p:cNvSpPr/>
          <p:nvPr/>
        </p:nvSpPr>
        <p:spPr>
          <a:xfrm>
            <a:off x="3927940" y="1268760"/>
            <a:ext cx="1537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 smtClean="0"/>
              <a:t>Best case</a:t>
            </a:r>
            <a:endParaRPr lang="en-US" sz="2800" dirty="0"/>
          </a:p>
        </p:txBody>
      </p:sp>
      <p:sp>
        <p:nvSpPr>
          <p:cNvPr id="70" name="Rechteck 69"/>
          <p:cNvSpPr/>
          <p:nvPr/>
        </p:nvSpPr>
        <p:spPr>
          <a:xfrm>
            <a:off x="3772116" y="3749238"/>
            <a:ext cx="1735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 smtClean="0"/>
              <a:t>Often case</a:t>
            </a:r>
            <a:endParaRPr lang="en-US" sz="2800" dirty="0"/>
          </a:p>
        </p:txBody>
      </p:sp>
      <p:sp>
        <p:nvSpPr>
          <p:cNvPr id="73" name="Rechteck 72"/>
          <p:cNvSpPr/>
          <p:nvPr/>
        </p:nvSpPr>
        <p:spPr>
          <a:xfrm>
            <a:off x="4592487" y="4731556"/>
            <a:ext cx="3513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6015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Simplified SYNCH algorithm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899592" y="1628800"/>
            <a:ext cx="727280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eference signal</a:t>
            </a:r>
            <a:endParaRPr lang="en-US" dirty="0"/>
          </a:p>
        </p:txBody>
      </p:sp>
      <p:sp>
        <p:nvSpPr>
          <p:cNvPr id="37" name="Rechteck 36"/>
          <p:cNvSpPr/>
          <p:nvPr/>
        </p:nvSpPr>
        <p:spPr>
          <a:xfrm>
            <a:off x="917501" y="3060576"/>
            <a:ext cx="727280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eference signal</a:t>
            </a:r>
            <a:endParaRPr lang="en-US" dirty="0"/>
          </a:p>
        </p:txBody>
      </p:sp>
      <p:sp>
        <p:nvSpPr>
          <p:cNvPr id="38" name="Rechteck 37"/>
          <p:cNvSpPr/>
          <p:nvPr/>
        </p:nvSpPr>
        <p:spPr>
          <a:xfrm>
            <a:off x="748162" y="1404392"/>
            <a:ext cx="6458944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lign signal</a:t>
            </a:r>
            <a:endParaRPr lang="en-US" dirty="0"/>
          </a:p>
        </p:txBody>
      </p:sp>
      <p:sp>
        <p:nvSpPr>
          <p:cNvPr id="39" name="Rechteck 38"/>
          <p:cNvSpPr/>
          <p:nvPr/>
        </p:nvSpPr>
        <p:spPr>
          <a:xfrm>
            <a:off x="777352" y="2260140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Rechteck 39"/>
          <p:cNvSpPr/>
          <p:nvPr/>
        </p:nvSpPr>
        <p:spPr>
          <a:xfrm>
            <a:off x="1497432" y="2348880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Rechteck 40"/>
          <p:cNvSpPr/>
          <p:nvPr/>
        </p:nvSpPr>
        <p:spPr>
          <a:xfrm>
            <a:off x="2217512" y="2420888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2" name="Rechteck 41"/>
          <p:cNvSpPr/>
          <p:nvPr/>
        </p:nvSpPr>
        <p:spPr>
          <a:xfrm>
            <a:off x="2915816" y="24928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Rechteck 42"/>
          <p:cNvSpPr/>
          <p:nvPr/>
        </p:nvSpPr>
        <p:spPr>
          <a:xfrm>
            <a:off x="3635896" y="2564904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4" name="Rechteck 43"/>
          <p:cNvSpPr/>
          <p:nvPr/>
        </p:nvSpPr>
        <p:spPr>
          <a:xfrm>
            <a:off x="4355976" y="2636912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5" name="Rechteck 44"/>
          <p:cNvSpPr/>
          <p:nvPr/>
        </p:nvSpPr>
        <p:spPr>
          <a:xfrm>
            <a:off x="5076056" y="2708920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6" name="Rechteck 45"/>
          <p:cNvSpPr/>
          <p:nvPr/>
        </p:nvSpPr>
        <p:spPr>
          <a:xfrm>
            <a:off x="5796136" y="2780928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7" name="Rechteck 46"/>
          <p:cNvSpPr/>
          <p:nvPr/>
        </p:nvSpPr>
        <p:spPr>
          <a:xfrm>
            <a:off x="6516216" y="285293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9" name="Rechteck 58"/>
          <p:cNvSpPr/>
          <p:nvPr/>
        </p:nvSpPr>
        <p:spPr>
          <a:xfrm>
            <a:off x="971600" y="6027690"/>
            <a:ext cx="727280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eference signal</a:t>
            </a:r>
            <a:endParaRPr lang="en-US" dirty="0"/>
          </a:p>
        </p:txBody>
      </p:sp>
      <p:sp>
        <p:nvSpPr>
          <p:cNvPr id="61" name="Rechteck 60"/>
          <p:cNvSpPr/>
          <p:nvPr/>
        </p:nvSpPr>
        <p:spPr>
          <a:xfrm>
            <a:off x="1911571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Rechteck 61"/>
          <p:cNvSpPr/>
          <p:nvPr/>
        </p:nvSpPr>
        <p:spPr>
          <a:xfrm>
            <a:off x="2699792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4" name="Rechteck 63"/>
          <p:cNvSpPr/>
          <p:nvPr/>
        </p:nvSpPr>
        <p:spPr>
          <a:xfrm>
            <a:off x="4283968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5" name="Rechteck 64"/>
          <p:cNvSpPr/>
          <p:nvPr/>
        </p:nvSpPr>
        <p:spPr>
          <a:xfrm>
            <a:off x="5076056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7" name="Rechteck 66"/>
          <p:cNvSpPr/>
          <p:nvPr/>
        </p:nvSpPr>
        <p:spPr>
          <a:xfrm>
            <a:off x="6630544" y="4293096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8" name="Rechteck 67"/>
          <p:cNvSpPr/>
          <p:nvPr/>
        </p:nvSpPr>
        <p:spPr>
          <a:xfrm>
            <a:off x="7397907" y="4289940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137392" y="6024534"/>
            <a:ext cx="0" cy="289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985042" y="6024534"/>
            <a:ext cx="0" cy="289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680437" y="6228020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offset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3" name="Gerade Verbindung 82"/>
          <p:cNvCxnSpPr/>
          <p:nvPr/>
        </p:nvCxnSpPr>
        <p:spPr>
          <a:xfrm>
            <a:off x="2699047" y="3737454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2618705" y="3737454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2458640" y="341970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lag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4" name="Gerade Verbindung 93"/>
          <p:cNvCxnSpPr/>
          <p:nvPr/>
        </p:nvCxnSpPr>
        <p:spPr>
          <a:xfrm>
            <a:off x="5078350" y="3723401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4998008" y="3723401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4837943" y="342923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lag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2" name="Gerade Verbindung 101"/>
          <p:cNvCxnSpPr/>
          <p:nvPr/>
        </p:nvCxnSpPr>
        <p:spPr>
          <a:xfrm>
            <a:off x="7423000" y="3756504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7342658" y="3756504"/>
            <a:ext cx="0" cy="5792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7182593" y="342923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lag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1770549" y="4581128"/>
            <a:ext cx="506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Linear prediction of lags =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stretch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of the </a:t>
            </a:r>
            <a:r>
              <a:rPr lang="en-US" dirty="0" smtClean="0">
                <a:solidFill>
                  <a:srgbClr val="C00000"/>
                </a:solidFill>
              </a:rPr>
              <a:t>align signal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899592" y="5205597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8" name="Rechteck 107"/>
          <p:cNvSpPr/>
          <p:nvPr/>
        </p:nvSpPr>
        <p:spPr>
          <a:xfrm>
            <a:off x="1764807" y="5205597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9" name="Rechteck 108"/>
          <p:cNvSpPr/>
          <p:nvPr/>
        </p:nvSpPr>
        <p:spPr>
          <a:xfrm>
            <a:off x="2659714" y="5205597"/>
            <a:ext cx="720080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0" name="Textfeld 109"/>
          <p:cNvSpPr txBox="1"/>
          <p:nvPr/>
        </p:nvSpPr>
        <p:spPr>
          <a:xfrm>
            <a:off x="3398096" y="5085184"/>
            <a:ext cx="501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Unaligned due to inconsistent lags above tolerance</a:t>
            </a:r>
            <a:endParaRPr lang="en-US" dirty="0"/>
          </a:p>
        </p:txBody>
      </p:sp>
      <p:sp>
        <p:nvSpPr>
          <p:cNvPr id="112" name="Rechteck 111"/>
          <p:cNvSpPr/>
          <p:nvPr/>
        </p:nvSpPr>
        <p:spPr>
          <a:xfrm>
            <a:off x="1137391" y="5886830"/>
            <a:ext cx="6980595" cy="1408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stretched</a:t>
            </a:r>
            <a:r>
              <a:rPr lang="en-US" dirty="0" smtClean="0"/>
              <a:t> a</a:t>
            </a:r>
            <a:r>
              <a:rPr lang="en-US" dirty="0" smtClean="0"/>
              <a:t>lign signal</a:t>
            </a:r>
            <a:endParaRPr lang="en-US" dirty="0"/>
          </a:p>
        </p:txBody>
      </p:sp>
      <p:sp>
        <p:nvSpPr>
          <p:cNvPr id="115" name="Rechteck 114"/>
          <p:cNvSpPr/>
          <p:nvPr/>
        </p:nvSpPr>
        <p:spPr>
          <a:xfrm>
            <a:off x="971600" y="4437112"/>
            <a:ext cx="7272808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eference signal</a:t>
            </a:r>
            <a:endParaRPr lang="en-US" dirty="0"/>
          </a:p>
        </p:txBody>
      </p:sp>
      <p:sp>
        <p:nvSpPr>
          <p:cNvPr id="116" name="Textfeld 115"/>
          <p:cNvSpPr txBox="1"/>
          <p:nvPr/>
        </p:nvSpPr>
        <p:spPr>
          <a:xfrm>
            <a:off x="2944341" y="2212131"/>
            <a:ext cx="285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(In reality generated chunks overlap)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565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5.2: align and synch info generation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extending wearabout.csv by info of all four devices:</a:t>
            </a:r>
            <a:br>
              <a:rPr lang="en-US" dirty="0" smtClean="0"/>
            </a:br>
            <a:r>
              <a:rPr lang="en-US" dirty="0" smtClean="0"/>
              <a:t>[... '</a:t>
            </a:r>
            <a:r>
              <a:rPr lang="en-US" dirty="0" err="1" smtClean="0"/>
              <a:t>rec_start_datetime_reference</a:t>
            </a:r>
            <a:r>
              <a:rPr lang="en-US" dirty="0" smtClean="0"/>
              <a:t>',   '</a:t>
            </a:r>
            <a:r>
              <a:rPr lang="en-US" dirty="0" err="1" smtClean="0"/>
              <a:t>rec_stop_datetime_reference</a:t>
            </a:r>
            <a:r>
              <a:rPr lang="en-US" dirty="0" smtClean="0"/>
              <a:t>', '</a:t>
            </a:r>
            <a:r>
              <a:rPr lang="en-US" dirty="0" err="1" smtClean="0"/>
              <a:t>rec_duration_datetime_reference</a:t>
            </a:r>
            <a:r>
              <a:rPr lang="en-US" dirty="0" smtClean="0"/>
              <a:t>', '</a:t>
            </a:r>
            <a:r>
              <a:rPr lang="en-US" dirty="0" err="1" smtClean="0"/>
              <a:t>sampling_rate_max_Hz_reference_adaption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tatus: not done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4050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</a:t>
            </a:r>
            <a:r>
              <a:rPr lang="en-US" dirty="0" smtClean="0"/>
              <a:t>6.1: find all relevant data given a request command line software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en-US" sz="3800" b="1" dirty="0" smtClean="0"/>
              <a:t>Request via</a:t>
            </a:r>
            <a:endParaRPr lang="en-US" sz="3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de2000" panose="02000600000000000000" pitchFamily="2" charset="2"/>
              <a:ea typeface="Code2000" panose="02000600000000000000" pitchFamily="2" charset="2"/>
              <a:cs typeface="Code2000" panose="02000600000000000000" pitchFamily="2" charset="2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datetime</a:t>
            </a:r>
            <a:r>
              <a:rPr lang="en-US" dirty="0" smtClean="0"/>
              <a:t> start</a:t>
            </a:r>
          </a:p>
          <a:p>
            <a:pPr lvl="1"/>
            <a:r>
              <a:rPr lang="en-US" dirty="0" err="1" smtClean="0"/>
              <a:t>datetime</a:t>
            </a:r>
            <a:r>
              <a:rPr lang="en-US" dirty="0" smtClean="0"/>
              <a:t> stop</a:t>
            </a:r>
          </a:p>
          <a:p>
            <a:pPr lvl="1"/>
            <a:r>
              <a:rPr lang="en-US" dirty="0" smtClean="0"/>
              <a:t>subject ids</a:t>
            </a:r>
          </a:p>
          <a:p>
            <a:pPr lvl="1"/>
            <a:r>
              <a:rPr lang="en-US" dirty="0" smtClean="0"/>
              <a:t>visits(1|2|3|all)</a:t>
            </a:r>
          </a:p>
          <a:p>
            <a:pPr lvl="1"/>
            <a:r>
              <a:rPr lang="en-US" dirty="0" smtClean="0"/>
              <a:t>periods(pre-1|pre-2|pre-3|all)</a:t>
            </a:r>
          </a:p>
          <a:p>
            <a:pPr lvl="1"/>
            <a:r>
              <a:rPr lang="en-US" dirty="0" smtClean="0"/>
              <a:t>session(), datatype(</a:t>
            </a:r>
            <a:r>
              <a:rPr lang="en-US" dirty="0" err="1" smtClean="0"/>
              <a:t>wrb|app|all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wearables(</a:t>
            </a:r>
            <a:r>
              <a:rPr lang="en-US" dirty="0" err="1" smtClean="0"/>
              <a:t>zmx|emp|apl|app|all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dateref</a:t>
            </a:r>
            <a:r>
              <a:rPr lang="en-US" dirty="0" smtClean="0"/>
              <a:t>(</a:t>
            </a:r>
            <a:r>
              <a:rPr lang="en-US" dirty="0" err="1" smtClean="0"/>
              <a:t>aligned|original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age(range)</a:t>
            </a:r>
          </a:p>
          <a:p>
            <a:pPr lvl="1"/>
            <a:r>
              <a:rPr lang="en-US" dirty="0" smtClean="0"/>
              <a:t>gender(</a:t>
            </a:r>
            <a:r>
              <a:rPr lang="en-US" dirty="0" err="1" smtClean="0"/>
              <a:t>m|f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…?</a:t>
            </a:r>
          </a:p>
          <a:p>
            <a:r>
              <a:rPr lang="en-US" dirty="0" smtClean="0"/>
              <a:t>done by filtering wearabout.csv and create subset of wearaboutnow.csv</a:t>
            </a:r>
          </a:p>
          <a:p>
            <a:r>
              <a:rPr lang="en-US" dirty="0" smtClean="0"/>
              <a:t>adding info to wearaboutnow.csv time offsets in seconds for each file</a:t>
            </a:r>
          </a:p>
          <a:p>
            <a:r>
              <a:rPr lang="en-US" dirty="0"/>
              <a:t>c</a:t>
            </a:r>
            <a:r>
              <a:rPr lang="en-US" dirty="0" smtClean="0"/>
              <a:t>ompiled python code via </a:t>
            </a:r>
            <a:r>
              <a:rPr lang="en-US" b="1" dirty="0" err="1" smtClean="0"/>
              <a:t>pyInstaller</a:t>
            </a:r>
            <a:r>
              <a:rPr lang="en-US" b="1" dirty="0" smtClean="0"/>
              <a:t> package</a:t>
            </a:r>
          </a:p>
          <a:p>
            <a:r>
              <a:rPr lang="en-US" dirty="0" smtClean="0"/>
              <a:t>optional if data should be aligned or if the original times are requested</a:t>
            </a:r>
          </a:p>
          <a:p>
            <a:pPr marL="0" indent="0">
              <a:buNone/>
            </a:pPr>
            <a:r>
              <a:rPr lang="en-US" b="1" dirty="0" smtClean="0"/>
              <a:t>status: not done</a:t>
            </a:r>
          </a:p>
        </p:txBody>
      </p:sp>
      <p:sp>
        <p:nvSpPr>
          <p:cNvPr id="4" name="Rechteck 3"/>
          <p:cNvSpPr/>
          <p:nvPr/>
        </p:nvSpPr>
        <p:spPr>
          <a:xfrm>
            <a:off x="899592" y="1772816"/>
            <a:ext cx="7292381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admin@hbs-cluster</a:t>
            </a:r>
            <a:r>
              <a:rPr lang="en-US" sz="2000" dirty="0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: </a:t>
            </a:r>
            <a:r>
              <a:rPr lang="en-US" sz="2000" dirty="0" err="1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wearanize</a:t>
            </a:r>
            <a:r>
              <a:rPr lang="en-US" sz="2000" dirty="0" smtClean="0">
                <a:solidFill>
                  <a:schemeClr val="bg1"/>
                </a:solidFill>
                <a:latin typeface="Code2000" panose="02000600000000000000" pitchFamily="2" charset="2"/>
                <a:ea typeface="Code2000" panose="02000600000000000000" pitchFamily="2" charset="2"/>
                <a:cs typeface="Code2000" panose="02000600000000000000" pitchFamily="2" charset="2"/>
              </a:rPr>
              <a:t> -date-start='2018-09-12' …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5098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6.1: find all relevant data given a request (continued)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QUESTION:  is age, gender, date of visit available in a spreadsheet?</a:t>
            </a:r>
          </a:p>
          <a:p>
            <a:pPr lvl="1"/>
            <a:r>
              <a:rPr lang="en-US" dirty="0" smtClean="0"/>
              <a:t>(date visit is available in files in the subfolder)</a:t>
            </a:r>
            <a:br>
              <a:rPr lang="en-US" dirty="0" smtClean="0"/>
            </a:br>
            <a:r>
              <a:rPr lang="en-US" dirty="0" smtClean="0"/>
              <a:t>   sub-HB0136338856769</a:t>
            </a:r>
            <a:br>
              <a:rPr lang="en-US" dirty="0" smtClean="0"/>
            </a:br>
            <a:r>
              <a:rPr lang="en-US" dirty="0" smtClean="0"/>
              <a:t>   --|date_visit1.txt</a:t>
            </a:r>
            <a:br>
              <a:rPr lang="en-US" dirty="0" smtClean="0"/>
            </a:br>
            <a:r>
              <a:rPr lang="en-US" dirty="0" smtClean="0"/>
              <a:t>   --|date_visit2.txt</a:t>
            </a:r>
            <a:br>
              <a:rPr lang="en-US" dirty="0" smtClean="0"/>
            </a:br>
            <a:r>
              <a:rPr lang="en-US" dirty="0" smtClean="0"/>
              <a:t>   --|date_visit3.txt</a:t>
            </a:r>
          </a:p>
          <a:p>
            <a:pPr lvl="1"/>
            <a:r>
              <a:rPr lang="en-US" dirty="0" smtClean="0"/>
              <a:t>Where to get reliable annotation?</a:t>
            </a:r>
          </a:p>
          <a:p>
            <a:r>
              <a:rPr lang="en-US" dirty="0" smtClean="0"/>
              <a:t>QUESTION: what are the selectable features to implement?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77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6.2: get the relevant files and snippets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copy and load the relevant files for alignment into a temporary location with the wearaboutnow.csv with paths relative to the temporary folder</a:t>
            </a:r>
          </a:p>
          <a:p>
            <a:pPr marL="0" indent="0">
              <a:buNone/>
            </a:pPr>
            <a:r>
              <a:rPr lang="en-US" b="1" dirty="0" smtClean="0"/>
              <a:t>status: not done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QUESTION: what other folders and info should be found for later copying? Should they also be parsed and preprocessed? How will the researchers access this data?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QUESTION: is this enough support for researchers to work out the rest regarding the wearable and mobile app data?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8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Goals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preprocess</a:t>
            </a:r>
            <a:r>
              <a:rPr lang="en-US" dirty="0" smtClean="0"/>
              <a:t> raw data from wearable/mobile devices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synchronize</a:t>
            </a:r>
            <a:r>
              <a:rPr lang="en-US" dirty="0" smtClean="0"/>
              <a:t> data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 a software for </a:t>
            </a:r>
            <a:r>
              <a:rPr lang="en-US" dirty="0" smtClean="0"/>
              <a:t>data access requests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6.3: optional, merge in a common data format all the data 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resample of the data to align with the reference time line?</a:t>
            </a:r>
            <a:br>
              <a:rPr lang="en-US" dirty="0" smtClean="0"/>
            </a:br>
            <a:r>
              <a:rPr lang="en-US" dirty="0" smtClean="0"/>
              <a:t>costs a lot of computation and/or extra space</a:t>
            </a:r>
            <a:br>
              <a:rPr lang="en-US" dirty="0" smtClean="0"/>
            </a:br>
            <a:r>
              <a:rPr lang="en-US" dirty="0" smtClean="0"/>
              <a:t>needed by researchers to have a common format beyond the preprocessed?</a:t>
            </a:r>
          </a:p>
          <a:p>
            <a:pPr marL="0" indent="0">
              <a:buNone/>
            </a:pPr>
            <a:r>
              <a:rPr lang="en-US" b="1" dirty="0" smtClean="0"/>
              <a:t>status: not done</a:t>
            </a:r>
          </a:p>
        </p:txBody>
      </p:sp>
    </p:spTree>
    <p:extLst>
      <p:ext uri="{BB962C8B-B14F-4D97-AF65-F5344CB8AC3E}">
        <p14:creationId xmlns:p14="http://schemas.microsoft.com/office/powerpoint/2010/main" val="1738001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issues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Zmax</a:t>
            </a:r>
            <a:r>
              <a:rPr lang="en-US" dirty="0" smtClean="0"/>
              <a:t> original file attributes not available</a:t>
            </a:r>
          </a:p>
          <a:p>
            <a:pPr lvl="1"/>
            <a:r>
              <a:rPr lang="en-US" dirty="0" smtClean="0"/>
              <a:t>Information lost? Storing of all file attributes of the micro SD card files?</a:t>
            </a:r>
          </a:p>
        </p:txBody>
      </p:sp>
    </p:spTree>
    <p:extLst>
      <p:ext uri="{BB962C8B-B14F-4D97-AF65-F5344CB8AC3E}">
        <p14:creationId xmlns:p14="http://schemas.microsoft.com/office/powerpoint/2010/main" val="3048206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HB root folder structure for wearables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sub-HB0136338856769</a:t>
            </a:r>
            <a:br>
              <a:rPr lang="en-US" dirty="0" smtClean="0"/>
            </a:br>
            <a:r>
              <a:rPr lang="en-US" dirty="0" smtClean="0"/>
              <a:t>--|date_visit1.txt</a:t>
            </a:r>
            <a:br>
              <a:rPr lang="en-US" dirty="0" smtClean="0"/>
            </a:br>
            <a:r>
              <a:rPr lang="en-US" dirty="0" smtClean="0"/>
              <a:t>--|date_visit2.txt</a:t>
            </a:r>
            <a:br>
              <a:rPr lang="en-US" dirty="0" smtClean="0"/>
            </a:br>
            <a:r>
              <a:rPr lang="en-US" dirty="0" smtClean="0"/>
              <a:t>--|date_visit3.txt</a:t>
            </a:r>
            <a:br>
              <a:rPr lang="en-US" dirty="0" smtClean="0"/>
            </a:br>
            <a:r>
              <a:rPr lang="en-US" dirty="0" smtClean="0"/>
              <a:t>--|</a:t>
            </a:r>
            <a:r>
              <a:rPr lang="en-US" dirty="0" err="1" smtClean="0"/>
              <a:t>crf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--|lab-1</a:t>
            </a:r>
            <a:br>
              <a:rPr lang="en-US" dirty="0" smtClean="0"/>
            </a:br>
            <a:r>
              <a:rPr lang="en-US" dirty="0" smtClean="0"/>
              <a:t>--|lab-2</a:t>
            </a:r>
            <a:br>
              <a:rPr lang="en-US" dirty="0" smtClean="0"/>
            </a:br>
            <a:r>
              <a:rPr lang="en-US" dirty="0" smtClean="0"/>
              <a:t>--|lab-3</a:t>
            </a:r>
            <a:br>
              <a:rPr lang="en-US" dirty="0" smtClean="0"/>
            </a:br>
            <a:r>
              <a:rPr lang="en-US" dirty="0" smtClean="0"/>
              <a:t>--|pre-1</a:t>
            </a:r>
            <a:br>
              <a:rPr lang="en-US" dirty="0" smtClean="0"/>
            </a:br>
            <a:r>
              <a:rPr lang="en-US" dirty="0" smtClean="0"/>
              <a:t>--|--|app</a:t>
            </a:r>
            <a:br>
              <a:rPr lang="en-US" dirty="0" smtClean="0"/>
            </a:br>
            <a:r>
              <a:rPr lang="en-US" dirty="0" smtClean="0"/>
              <a:t>--|--|--|sub-HBEMA5183016_pre-1_app-ema.csv</a:t>
            </a:r>
            <a:br>
              <a:rPr lang="en-US" dirty="0" smtClean="0"/>
            </a:br>
            <a:r>
              <a:rPr lang="en-US" dirty="0" smtClean="0"/>
              <a:t>--|--|</a:t>
            </a:r>
            <a:r>
              <a:rPr lang="en-US" dirty="0" err="1" smtClean="0"/>
              <a:t>wrb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--|--|--|sub-HB1AP1618436_pre-1_wrb_apl.datx</a:t>
            </a:r>
            <a:br>
              <a:rPr lang="en-US" dirty="0" smtClean="0"/>
            </a:br>
            <a:r>
              <a:rPr lang="en-US" dirty="0" smtClean="0"/>
              <a:t>--|--|--|sub-HB1AP1618436_pre-1_wrb_apl.pml</a:t>
            </a:r>
            <a:br>
              <a:rPr lang="en-US" dirty="0" smtClean="0"/>
            </a:br>
            <a:r>
              <a:rPr lang="en-US" dirty="0" smtClean="0"/>
              <a:t>--|--|--|sub-HB1AP1618436_pre-1_wrb_apl_combined_pd_data.csv</a:t>
            </a:r>
            <a:br>
              <a:rPr lang="en-US" dirty="0" smtClean="0"/>
            </a:br>
            <a:r>
              <a:rPr lang="en-US" dirty="0" smtClean="0"/>
              <a:t>--|--|--|sub-HB1AP1618436_pre-1_wrb_apl_combined_wk_data.csv</a:t>
            </a:r>
            <a:br>
              <a:rPr lang="en-US" dirty="0" smtClean="0"/>
            </a:br>
            <a:r>
              <a:rPr lang="en-US" dirty="0" smtClean="0"/>
              <a:t>--|--|--|sub-HB1AP1618436_pre-1_wrb_apl_logdata.csv</a:t>
            </a:r>
            <a:br>
              <a:rPr lang="en-US" dirty="0" smtClean="0"/>
            </a:br>
            <a:r>
              <a:rPr lang="en-US" dirty="0" smtClean="0"/>
              <a:t>--|--|--|sub-HB1AP1618436_pre-1_wrb_apl_slnwlist.csv</a:t>
            </a:r>
            <a:br>
              <a:rPr lang="en-US" dirty="0" smtClean="0"/>
            </a:br>
            <a:r>
              <a:rPr lang="en-US" dirty="0" smtClean="0"/>
              <a:t>--|--|--|sub-HB1AP1618436_pre-1_wrb_apl_sumdata.csv</a:t>
            </a:r>
            <a:br>
              <a:rPr lang="en-US" dirty="0" smtClean="0"/>
            </a:br>
            <a:r>
              <a:rPr lang="en-US" dirty="0" smtClean="0"/>
              <a:t>--|--|--|sub-HB1AP1618436_pre-1_wrb_apl_tagged_events.csv</a:t>
            </a:r>
            <a:br>
              <a:rPr lang="en-US" dirty="0" smtClean="0"/>
            </a:br>
            <a:r>
              <a:rPr lang="en-US" dirty="0" smtClean="0"/>
              <a:t>--|--|--|sub-HB1AP1618436_pre-1_wrb_apl_valid_periods.csv</a:t>
            </a:r>
            <a:br>
              <a:rPr lang="en-US" dirty="0" smtClean="0"/>
            </a:br>
            <a:r>
              <a:rPr lang="en-US" dirty="0" smtClean="0"/>
              <a:t>--|--|--|sub-HB1AP1618436_pre-1_wrb_apl-evs.csv</a:t>
            </a:r>
            <a:br>
              <a:rPr lang="en-US" dirty="0" smtClean="0"/>
            </a:br>
            <a:r>
              <a:rPr lang="en-US" dirty="0" smtClean="0"/>
              <a:t>--|--|--|sub-HB1EM6570669_pre-1_wrb_emp_01.zip</a:t>
            </a:r>
            <a:br>
              <a:rPr lang="en-US" dirty="0" smtClean="0"/>
            </a:br>
            <a:r>
              <a:rPr lang="en-US" dirty="0" smtClean="0"/>
              <a:t>--|--|--|sub-HB1EM6570669_pre-1_wrb_emp_02.zip</a:t>
            </a:r>
            <a:br>
              <a:rPr lang="en-US" dirty="0" smtClean="0"/>
            </a:br>
            <a:r>
              <a:rPr lang="en-US" dirty="0" smtClean="0"/>
              <a:t>--|--|--|sub-HB1EM6570669_pre-1_wrb_emp_03.zip</a:t>
            </a:r>
            <a:br>
              <a:rPr lang="en-US" dirty="0" smtClean="0"/>
            </a:br>
            <a:r>
              <a:rPr lang="en-US" dirty="0" smtClean="0"/>
              <a:t>--|--|--|sub-HB1EM6570669_pre-1_wrb_emp_04.zip</a:t>
            </a:r>
            <a:br>
              <a:rPr lang="en-US" dirty="0" smtClean="0"/>
            </a:br>
            <a:r>
              <a:rPr lang="en-US" dirty="0" smtClean="0"/>
              <a:t>--|--|--|sub-HB1EM6570669_pre-1_wrb_emp_05.zip</a:t>
            </a:r>
            <a:br>
              <a:rPr lang="en-US" dirty="0" smtClean="0"/>
            </a:br>
            <a:r>
              <a:rPr lang="en-US" dirty="0" smtClean="0"/>
              <a:t>--|--|--|sub-HB1EM6570669_pre-1_wrb_emp_06.zip</a:t>
            </a:r>
            <a:br>
              <a:rPr lang="en-US" dirty="0" smtClean="0"/>
            </a:br>
            <a:r>
              <a:rPr lang="en-US" dirty="0" smtClean="0"/>
              <a:t>--|--|--|sub-HB1EM6570669_pre-1_wrb_emp_full.zip</a:t>
            </a:r>
            <a:br>
              <a:rPr lang="en-US" dirty="0" smtClean="0"/>
            </a:br>
            <a:r>
              <a:rPr lang="en-US" dirty="0" smtClean="0"/>
              <a:t>--|--|--|sub-HB1EM8057291_pre-1_wrb_emp.zip</a:t>
            </a:r>
            <a:br>
              <a:rPr lang="en-US" dirty="0" smtClean="0"/>
            </a:br>
            <a:r>
              <a:rPr lang="en-US" dirty="0" smtClean="0"/>
              <a:t>--|--|--|sub-HB1EM8057291_pre-1_wrb_emp_01.zip</a:t>
            </a:r>
            <a:br>
              <a:rPr lang="en-US" dirty="0" smtClean="0"/>
            </a:br>
            <a:r>
              <a:rPr lang="en-US" dirty="0" smtClean="0"/>
              <a:t>--|--|--|sub-HB1EM8057291_pre-1_wrb_emp_02.zip</a:t>
            </a:r>
            <a:br>
              <a:rPr lang="en-US" dirty="0" smtClean="0"/>
            </a:br>
            <a:r>
              <a:rPr lang="en-US" dirty="0" smtClean="0"/>
              <a:t>--|--|--|sub-HB1EM8057291_pre-1_wrb_emp_03.zip</a:t>
            </a:r>
            <a:br>
              <a:rPr lang="en-US" dirty="0" smtClean="0"/>
            </a:br>
            <a:r>
              <a:rPr lang="en-US" dirty="0" smtClean="0"/>
              <a:t>--|--|--|sub-HB1EM8057291_pre-1_wrb_emp_04.zip</a:t>
            </a:r>
            <a:br>
              <a:rPr lang="en-US" dirty="0" smtClean="0"/>
            </a:br>
            <a:r>
              <a:rPr lang="en-US" dirty="0" smtClean="0"/>
              <a:t>--|--|--|sub-HB1EM8057291_pre-1_wrb_emp_05.zip</a:t>
            </a:r>
            <a:br>
              <a:rPr lang="en-US" dirty="0" smtClean="0"/>
            </a:br>
            <a:r>
              <a:rPr lang="en-US" dirty="0" smtClean="0"/>
              <a:t>--|--|--|sub-HB1EM8057291_pre-1_wrb_emp_06.zip</a:t>
            </a:r>
            <a:br>
              <a:rPr lang="en-US" dirty="0" smtClean="0"/>
            </a:br>
            <a:r>
              <a:rPr lang="en-US" dirty="0" smtClean="0"/>
              <a:t>--|--|--|sub-HB1ZM3321037_pre-1_wrb_zmx_1.zip</a:t>
            </a:r>
            <a:br>
              <a:rPr lang="en-US" dirty="0" smtClean="0"/>
            </a:br>
            <a:r>
              <a:rPr lang="en-US" dirty="0" smtClean="0"/>
              <a:t>--|--|--|sub-HB1ZM3321037_pre-1_wrb_zmx_2.zip</a:t>
            </a:r>
            <a:br>
              <a:rPr lang="en-US" dirty="0" smtClean="0"/>
            </a:br>
            <a:r>
              <a:rPr lang="en-US" dirty="0" smtClean="0"/>
              <a:t>--|--|--|sub-HB1ZM3321037_pre-1_wrb_zmx_3.zip</a:t>
            </a:r>
            <a:br>
              <a:rPr lang="en-US" dirty="0" smtClean="0"/>
            </a:br>
            <a:r>
              <a:rPr lang="en-US" dirty="0" smtClean="0"/>
              <a:t>--|--|--|sub-HB1ZM3321037_pre-1_wrb_zmx_4.zip</a:t>
            </a:r>
            <a:br>
              <a:rPr lang="en-US" dirty="0" smtClean="0"/>
            </a:br>
            <a:r>
              <a:rPr lang="en-US" dirty="0" smtClean="0"/>
              <a:t>--|--|--|sub-HB1ZM3321037_pre-1_wrb_zmx_5.zip</a:t>
            </a:r>
            <a:br>
              <a:rPr lang="en-US" dirty="0" smtClean="0"/>
            </a:br>
            <a:r>
              <a:rPr lang="en-US" dirty="0" smtClean="0"/>
              <a:t>--|--|--|sub-HB1ZM3321037_pre-1_wrb_zmx_6.zip</a:t>
            </a:r>
            <a:br>
              <a:rPr lang="en-US" dirty="0" smtClean="0"/>
            </a:br>
            <a:r>
              <a:rPr lang="en-US" dirty="0" smtClean="0"/>
              <a:t>--|--|--|sub-HB1ZM3321037_pre-1_wrb_zmx_7.zip</a:t>
            </a:r>
            <a:br>
              <a:rPr lang="en-US" dirty="0" smtClean="0"/>
            </a:br>
            <a:r>
              <a:rPr lang="en-US" dirty="0" smtClean="0"/>
              <a:t>--|--|--|sub-HB1ZM3321037_pre-1_wrb_zmx_raw.zip</a:t>
            </a:r>
            <a:br>
              <a:rPr lang="en-US" dirty="0" smtClean="0"/>
            </a:br>
            <a:r>
              <a:rPr lang="en-US" dirty="0" smtClean="0"/>
              <a:t>--|pre-2</a:t>
            </a:r>
            <a:br>
              <a:rPr lang="en-US" dirty="0" smtClean="0"/>
            </a:br>
            <a:r>
              <a:rPr lang="en-US" dirty="0" smtClean="0"/>
              <a:t>--|pre-3</a:t>
            </a:r>
            <a:br>
              <a:rPr lang="en-US" dirty="0" smtClean="0"/>
            </a:br>
            <a:r>
              <a:rPr lang="en-US" dirty="0" smtClean="0"/>
              <a:t>--|pst-1</a:t>
            </a:r>
            <a:br>
              <a:rPr lang="en-US" dirty="0" smtClean="0"/>
            </a:br>
            <a:r>
              <a:rPr lang="en-US" dirty="0" smtClean="0"/>
              <a:t>--|pst-2</a:t>
            </a:r>
            <a:br>
              <a:rPr lang="en-US" dirty="0" smtClean="0"/>
            </a:br>
            <a:r>
              <a:rPr lang="en-US" dirty="0" smtClean="0"/>
              <a:t>--|pst-3</a:t>
            </a:r>
            <a:br>
              <a:rPr lang="en-US" dirty="0" smtClean="0"/>
            </a:br>
            <a:r>
              <a:rPr lang="en-US" dirty="0" smtClean="0"/>
              <a:t>--|</a:t>
            </a:r>
            <a:r>
              <a:rPr lang="en-US" dirty="0" err="1" smtClean="0"/>
              <a:t>qst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sub-HB0139930729424</a:t>
            </a:r>
            <a:br>
              <a:rPr lang="en-US" dirty="0" smtClean="0"/>
            </a:br>
            <a:r>
              <a:rPr lang="en-US" dirty="0" smtClean="0"/>
              <a:t>sub-HB0037923118974</a:t>
            </a:r>
            <a:br>
              <a:rPr lang="en-US" dirty="0" smtClean="0"/>
            </a:br>
            <a:r>
              <a:rPr lang="en-US" dirty="0" smtClean="0"/>
              <a:t>sub-HB0063396839740</a:t>
            </a:r>
            <a:br>
              <a:rPr lang="en-US" dirty="0" smtClean="0"/>
            </a:br>
            <a:r>
              <a:rPr lang="en-US" dirty="0" smtClean="0"/>
              <a:t>sub-HB0070445226012</a:t>
            </a:r>
            <a:br>
              <a:rPr lang="en-US" dirty="0" smtClean="0"/>
            </a:br>
            <a:r>
              <a:rPr lang="en-US" dirty="0" smtClean="0"/>
              <a:t>sub-HB0087095682539</a:t>
            </a:r>
            <a:br>
              <a:rPr lang="en-US" dirty="0" smtClean="0"/>
            </a:br>
            <a:r>
              <a:rPr lang="en-US" dirty="0" smtClean="0"/>
              <a:t>sub-HB0096744832326</a:t>
            </a:r>
            <a:br>
              <a:rPr lang="en-US" dirty="0" smtClean="0"/>
            </a:br>
            <a:r>
              <a:rPr lang="en-US" dirty="0" smtClean="0"/>
              <a:t>sub-HB0108728545230</a:t>
            </a:r>
            <a:br>
              <a:rPr lang="en-US" dirty="0" smtClean="0"/>
            </a:br>
            <a:r>
              <a:rPr lang="en-US" dirty="0" smtClean="0"/>
              <a:t>sub-HB0109563627639</a:t>
            </a:r>
            <a:br>
              <a:rPr lang="en-US" dirty="0" smtClean="0"/>
            </a:br>
            <a:r>
              <a:rPr lang="en-US" dirty="0" smtClean="0"/>
              <a:t>sub-HB0116859417067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8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83568" y="1555571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wearanize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"</a:t>
            </a:r>
            <a:r>
              <a:rPr lang="en-US" sz="4000" b="1" dirty="0" smtClean="0"/>
              <a:t>weara</a:t>
            </a:r>
            <a:r>
              <a:rPr lang="en-US" sz="4000" dirty="0" smtClean="0"/>
              <a:t>ble data -&gt; synchro</a:t>
            </a:r>
            <a:r>
              <a:rPr lang="en-US" sz="4000" b="1" dirty="0" smtClean="0"/>
              <a:t>nize</a:t>
            </a:r>
            <a:r>
              <a:rPr lang="en-US" sz="4000" dirty="0" smtClean="0"/>
              <a:t>"</a:t>
            </a:r>
            <a:endParaRPr lang="en-US" sz="400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Codename software: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8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83568" y="1555571"/>
            <a:ext cx="77768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92D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wearanize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"</a:t>
            </a:r>
            <a:r>
              <a:rPr lang="en-US" sz="4000" b="1" dirty="0" smtClean="0"/>
              <a:t>weara</a:t>
            </a:r>
            <a:r>
              <a:rPr lang="en-US" sz="4000" dirty="0" smtClean="0"/>
              <a:t>ble data -&gt; synchro</a:t>
            </a:r>
            <a:r>
              <a:rPr lang="en-US" sz="4000" b="1" dirty="0" smtClean="0"/>
              <a:t>nize</a:t>
            </a:r>
            <a:r>
              <a:rPr lang="en-US" sz="4000" dirty="0" smtClean="0"/>
              <a:t>"</a:t>
            </a:r>
            <a:endParaRPr lang="en-US" sz="4000" dirty="0"/>
          </a:p>
        </p:txBody>
      </p:sp>
      <p:pic>
        <p:nvPicPr>
          <p:cNvPr id="5" name="Picture 2" descr="borat in swimming suit| Enjoy free shipping | jcmhch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87485" y="3104353"/>
            <a:ext cx="2424675" cy="36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Codename software:</a:t>
            </a:r>
            <a:endParaRPr lang="en-US" dirty="0"/>
          </a:p>
        </p:txBody>
      </p:sp>
      <p:sp>
        <p:nvSpPr>
          <p:cNvPr id="2" name="Abgerundete rechteckige Legende 1"/>
          <p:cNvSpPr/>
          <p:nvPr/>
        </p:nvSpPr>
        <p:spPr>
          <a:xfrm>
            <a:off x="5796136" y="3104353"/>
            <a:ext cx="2664295" cy="756695"/>
          </a:xfrm>
          <a:prstGeom prst="wedgeRoundRectCallout">
            <a:avLst>
              <a:gd name="adj1" fmla="val -84595"/>
              <a:gd name="adj2" fmla="val 7018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Its </a:t>
            </a:r>
            <a:r>
              <a:rPr lang="en-US" sz="2400" dirty="0" err="1" smtClean="0">
                <a:solidFill>
                  <a:schemeClr val="tx1"/>
                </a:solidFill>
              </a:rPr>
              <a:t>weara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nize</a:t>
            </a:r>
            <a:r>
              <a:rPr lang="en-US" sz="2400" dirty="0" smtClean="0">
                <a:solidFill>
                  <a:schemeClr val="tx1"/>
                </a:solidFill>
              </a:rPr>
              <a:t>!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84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Wearable devices and data: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Hypnodyne</a:t>
            </a:r>
            <a:r>
              <a:rPr lang="en-US" dirty="0" smtClean="0"/>
              <a:t> </a:t>
            </a:r>
            <a:r>
              <a:rPr lang="en-US" b="1" dirty="0" err="1" smtClean="0"/>
              <a:t>zmax</a:t>
            </a:r>
            <a:endParaRPr lang="en-US" b="1" dirty="0" smtClean="0"/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Accelerometer (3-Dimensional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, -2 to 2 g, 256 Hz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Heart (</a:t>
            </a:r>
            <a:r>
              <a:rPr lang="en-US" dirty="0" err="1" smtClean="0">
                <a:solidFill>
                  <a:srgbClr val="C00000"/>
                </a:solidFill>
              </a:rPr>
              <a:t>Photoplethysmography</a:t>
            </a:r>
            <a:r>
              <a:rPr lang="en-US" dirty="0" smtClean="0">
                <a:solidFill>
                  <a:srgbClr val="C00000"/>
                </a:solidFill>
              </a:rPr>
              <a:t> or blood volume pulse BVP, 256 Hz)</a:t>
            </a:r>
          </a:p>
          <a:p>
            <a:pPr lvl="1"/>
            <a:r>
              <a:rPr lang="en-US" dirty="0" smtClean="0"/>
              <a:t>EEG/EOG (2 channels, forehead)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battery</a:t>
            </a:r>
          </a:p>
          <a:p>
            <a:r>
              <a:rPr lang="en-US" dirty="0" err="1" smtClean="0"/>
              <a:t>Empathica</a:t>
            </a:r>
            <a:r>
              <a:rPr lang="en-US" dirty="0" smtClean="0"/>
              <a:t> </a:t>
            </a:r>
            <a:r>
              <a:rPr lang="en-US" b="1" dirty="0" smtClean="0"/>
              <a:t>E4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Accelerometer (3-Dimensional, -2 to 2 g, 32 Hz)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Heart (</a:t>
            </a:r>
            <a:r>
              <a:rPr lang="en-US" dirty="0" err="1" smtClean="0">
                <a:solidFill>
                  <a:srgbClr val="C00000"/>
                </a:solidFill>
              </a:rPr>
              <a:t>Photoplethysmography</a:t>
            </a:r>
            <a:r>
              <a:rPr lang="en-US" dirty="0" smtClean="0">
                <a:solidFill>
                  <a:srgbClr val="C00000"/>
                </a:solidFill>
              </a:rPr>
              <a:t> or blood volume pulse BVP, 64 Hz)</a:t>
            </a:r>
          </a:p>
          <a:p>
            <a:pPr lvl="1"/>
            <a:r>
              <a:rPr lang="en-US" dirty="0" err="1" smtClean="0"/>
              <a:t>Electordermal</a:t>
            </a:r>
            <a:r>
              <a:rPr lang="en-US" dirty="0" smtClean="0"/>
              <a:t> activity (EDA, 4 Hz)</a:t>
            </a:r>
          </a:p>
          <a:p>
            <a:pPr lvl="1"/>
            <a:r>
              <a:rPr lang="en-US" dirty="0" smtClean="0"/>
              <a:t>Temperature skin (4 Hz)</a:t>
            </a:r>
          </a:p>
          <a:p>
            <a:r>
              <a:rPr lang="en-US" b="1" dirty="0" err="1" smtClean="0"/>
              <a:t>activPAL</a:t>
            </a:r>
            <a:endParaRPr lang="en-US" b="1" dirty="0" smtClean="0"/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ccelerometer (3-Dimensional, -2 to 2 g, 20 Hz)</a:t>
            </a:r>
            <a:endParaRPr lang="en-US" dirty="0" smtClean="0"/>
          </a:p>
          <a:p>
            <a:r>
              <a:rPr lang="en-US" dirty="0" smtClean="0"/>
              <a:t>mobile survey </a:t>
            </a:r>
            <a:r>
              <a:rPr lang="en-US" b="1" dirty="0" smtClean="0"/>
              <a:t>app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5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Steps 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(a </a:t>
            </a:r>
            <a:r>
              <a:rPr lang="en-US" sz="2800" dirty="0" err="1" smtClean="0">
                <a:solidFill>
                  <a:schemeClr val="bg1">
                    <a:lumMod val="65000"/>
                  </a:schemeClr>
                </a:solidFill>
              </a:rPr>
              <a:t>wearanize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 plan)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B050"/>
                </a:solidFill>
              </a:rPr>
              <a:t>0:    parsing the file structure and finding the relevant wearable files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1.1: reading, preprocessing, concatenation and data export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B050"/>
                </a:solidFill>
              </a:rPr>
              <a:t>1.2: checking data and file structure integrity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2.1: recording date and time extraction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2.2: data quality extraction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3:    internal representation for computation and feature generation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4:    common feature/modalities generation (for synch by overlap)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5.1: aligning and synchronization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5.2: align and synch info generation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6.1: find all relevant data given a request command line software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6.2: get the relevant files and snippets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C00000"/>
                </a:solidFill>
              </a:rPr>
              <a:t>6.3: optional, merge in a common data format all the data  </a:t>
            </a:r>
          </a:p>
        </p:txBody>
      </p:sp>
    </p:spTree>
    <p:extLst>
      <p:ext uri="{BB962C8B-B14F-4D97-AF65-F5344CB8AC3E}">
        <p14:creationId xmlns:p14="http://schemas.microsoft.com/office/powerpoint/2010/main" val="47891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0: parsing the file </a:t>
            </a:r>
            <a:r>
              <a:rPr lang="en-US" dirty="0" err="1" smtClean="0"/>
              <a:t>stucture</a:t>
            </a:r>
            <a:r>
              <a:rPr lang="en-US" dirty="0" smtClean="0"/>
              <a:t> and finding the relevant wearable files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in an wearabout.csv:</a:t>
            </a:r>
            <a:br>
              <a:rPr lang="en-US" dirty="0" smtClean="0"/>
            </a:br>
            <a:r>
              <a:rPr lang="en-US" dirty="0" smtClean="0"/>
              <a:t>['</a:t>
            </a:r>
            <a:r>
              <a:rPr lang="en-US" dirty="0" err="1" smtClean="0"/>
              <a:t>subject_id</a:t>
            </a:r>
            <a:r>
              <a:rPr lang="en-US" dirty="0" smtClean="0"/>
              <a:t>', '</a:t>
            </a:r>
            <a:r>
              <a:rPr lang="en-US" dirty="0" err="1" smtClean="0"/>
              <a:t>filepath</a:t>
            </a:r>
            <a:r>
              <a:rPr lang="en-US" dirty="0" smtClean="0"/>
              <a:t>', 'period', 'datatype', '</a:t>
            </a:r>
            <a:r>
              <a:rPr lang="en-US" dirty="0" err="1" smtClean="0"/>
              <a:t>device_wearable</a:t>
            </a:r>
            <a:r>
              <a:rPr lang="en-US" dirty="0" smtClean="0"/>
              <a:t>', 'session']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status: done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323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1.1: reading, preprocessing, concatenation and data export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Hypnodyne</a:t>
            </a:r>
            <a:r>
              <a:rPr lang="en-US" dirty="0" smtClean="0"/>
              <a:t> </a:t>
            </a:r>
            <a:r>
              <a:rPr lang="en-US" dirty="0" err="1" smtClean="0"/>
              <a:t>zmax</a:t>
            </a:r>
            <a:r>
              <a:rPr lang="en-US" dirty="0" smtClean="0"/>
              <a:t> -&gt; merging of channels in one file per session, saving as a zipped and compressed EDF</a:t>
            </a:r>
          </a:p>
          <a:p>
            <a:r>
              <a:rPr lang="en-US" dirty="0" err="1" smtClean="0"/>
              <a:t>Empathica</a:t>
            </a:r>
            <a:r>
              <a:rPr lang="en-US" dirty="0" smtClean="0"/>
              <a:t> E4 -&gt; merging all in one file per session to have data of multiple files in a timestamped csv</a:t>
            </a:r>
          </a:p>
          <a:p>
            <a:r>
              <a:rPr lang="en-US" dirty="0" smtClean="0"/>
              <a:t>recreating wearabout.csv without reprocessing the new files</a:t>
            </a:r>
          </a:p>
          <a:p>
            <a:pPr marL="0" indent="0">
              <a:buNone/>
            </a:pPr>
            <a:r>
              <a:rPr lang="en-US" b="1" dirty="0" smtClean="0"/>
              <a:t>status: </a:t>
            </a:r>
            <a:r>
              <a:rPr lang="en-US" b="1" dirty="0" err="1" smtClean="0"/>
              <a:t>zmax</a:t>
            </a:r>
            <a:r>
              <a:rPr lang="en-US" b="1" dirty="0" smtClean="0"/>
              <a:t> &amp; E4  done, </a:t>
            </a:r>
            <a:r>
              <a:rPr lang="en-US" b="1" dirty="0" err="1" smtClean="0"/>
              <a:t>activPAL</a:t>
            </a:r>
            <a:r>
              <a:rPr lang="en-US" b="1" dirty="0" smtClean="0"/>
              <a:t> &amp; app in progress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420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step 1.2: checking data and file structure integrity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e.g. if all the </a:t>
            </a:r>
            <a:r>
              <a:rPr lang="en-US" dirty="0" err="1" smtClean="0"/>
              <a:t>zmax</a:t>
            </a:r>
            <a:r>
              <a:rPr lang="en-US" dirty="0" smtClean="0"/>
              <a:t> file dates and data length make sense or need to be adjusted</a:t>
            </a:r>
            <a:br>
              <a:rPr lang="en-US" dirty="0" smtClean="0"/>
            </a:br>
            <a:r>
              <a:rPr lang="en-US" dirty="0" smtClean="0"/>
              <a:t>what files are present and which not but are expected</a:t>
            </a:r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b="1" dirty="0" smtClean="0"/>
              <a:t>tatus: in testing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QUESTION is there enough space to store the wearable data a second time?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3313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Microsoft Office PowerPoint</Application>
  <PresentationFormat>Bildschirmpräsentation (4:3)</PresentationFormat>
  <Paragraphs>160</Paragraphs>
  <Slides>22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Larissa</vt:lpstr>
      <vt:lpstr>Healthy Brain Study  wearable data requests, integration, synchronization and access </vt:lpstr>
      <vt:lpstr>Original Goals</vt:lpstr>
      <vt:lpstr>Codename software:</vt:lpstr>
      <vt:lpstr>Codename software:</vt:lpstr>
      <vt:lpstr>Wearable devices and data: </vt:lpstr>
      <vt:lpstr>Steps (a wearanize plan)</vt:lpstr>
      <vt:lpstr>step 0: parsing the file stucture and finding the relevant wearable files</vt:lpstr>
      <vt:lpstr>step 1.1: reading, preprocessing, concatenation and data export </vt:lpstr>
      <vt:lpstr>step 1.2: checking data and file structure integrity </vt:lpstr>
      <vt:lpstr>step 2.1: recording date &amp; time extraction </vt:lpstr>
      <vt:lpstr>step 3: internal representation for computation and feature generation</vt:lpstr>
      <vt:lpstr>step 4: common feature/modalities generation (for synch by overlap) </vt:lpstr>
      <vt:lpstr>step 5.1: aligning and synchronization</vt:lpstr>
      <vt:lpstr>Aligning and Synching</vt:lpstr>
      <vt:lpstr>Simplified SYNCH algorithm</vt:lpstr>
      <vt:lpstr>step 5.2: align and synch info generation</vt:lpstr>
      <vt:lpstr>step 6.1: find all relevant data given a request command line software </vt:lpstr>
      <vt:lpstr>step 6.1: find all relevant data given a request (continued)</vt:lpstr>
      <vt:lpstr>step 6.2: get the relevant files and snippets</vt:lpstr>
      <vt:lpstr>step 6.3: optional, merge in a common data format all the data  </vt:lpstr>
      <vt:lpstr>Remaining issues</vt:lpstr>
      <vt:lpstr>HB root folder structure for wearables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Brain Study  wearable data requests, integration, synchronization and access</dc:title>
  <dc:creator>Frederik D. Weber</dc:creator>
  <cp:lastModifiedBy>Frederik D. Weber</cp:lastModifiedBy>
  <cp:revision>22</cp:revision>
  <dcterms:created xsi:type="dcterms:W3CDTF">2022-06-20T15:54:36Z</dcterms:created>
  <dcterms:modified xsi:type="dcterms:W3CDTF">2022-06-20T18:10:50Z</dcterms:modified>
</cp:coreProperties>
</file>