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83" r:id="rId3"/>
    <p:sldId id="258" r:id="rId4"/>
    <p:sldId id="285" r:id="rId5"/>
    <p:sldId id="259" r:id="rId6"/>
    <p:sldId id="260" r:id="rId7"/>
    <p:sldId id="286" r:id="rId8"/>
    <p:sldId id="261" r:id="rId9"/>
    <p:sldId id="289" r:id="rId10"/>
    <p:sldId id="262" r:id="rId11"/>
    <p:sldId id="277" r:id="rId12"/>
    <p:sldId id="278" r:id="rId13"/>
    <p:sldId id="279" r:id="rId14"/>
    <p:sldId id="264" r:id="rId15"/>
    <p:sldId id="265" r:id="rId16"/>
    <p:sldId id="266" r:id="rId17"/>
    <p:sldId id="268" r:id="rId18"/>
    <p:sldId id="267" r:id="rId19"/>
    <p:sldId id="269" r:id="rId20"/>
    <p:sldId id="280" r:id="rId21"/>
    <p:sldId id="281" r:id="rId22"/>
    <p:sldId id="282" r:id="rId23"/>
    <p:sldId id="272" r:id="rId24"/>
    <p:sldId id="287" r:id="rId25"/>
    <p:sldId id="288" r:id="rId26"/>
    <p:sldId id="271" r:id="rId27"/>
    <p:sldId id="273" r:id="rId28"/>
    <p:sldId id="291" r:id="rId29"/>
    <p:sldId id="290" r:id="rId30"/>
    <p:sldId id="292" r:id="rId31"/>
    <p:sldId id="293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BC65A-E3F7-4B13-B9AA-9E9624EA45CD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0BA9A-8C34-4E95-B6CE-ABC1C2EC365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467968-5DFB-4666-BA1E-5729241A218D}" type="datetimeFigureOut">
              <a:rPr lang="pt-BR" smtClean="0"/>
              <a:pPr/>
              <a:t>08/12/2010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vn-jeanbruno.googlecode.com/svn/trun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2276872"/>
            <a:ext cx="6552728" cy="1470025"/>
          </a:xfrm>
        </p:spPr>
        <p:txBody>
          <a:bodyPr/>
          <a:lstStyle/>
          <a:p>
            <a:r>
              <a:rPr lang="pt-BR" dirty="0" smtClean="0">
                <a:latin typeface="Agency FB" pitchFamily="34" charset="0"/>
              </a:rPr>
              <a:t>Assinatura e </a:t>
            </a:r>
            <a:br>
              <a:rPr lang="pt-BR" dirty="0" smtClean="0">
                <a:latin typeface="Agency FB" pitchFamily="34" charset="0"/>
              </a:rPr>
            </a:br>
            <a:r>
              <a:rPr lang="pt-BR" dirty="0" smtClean="0">
                <a:latin typeface="Agency FB" pitchFamily="34" charset="0"/>
              </a:rPr>
              <a:t>Certificação Digital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373216"/>
            <a:ext cx="8077200" cy="1283592"/>
          </a:xfrm>
        </p:spPr>
        <p:txBody>
          <a:bodyPr/>
          <a:lstStyle/>
          <a:p>
            <a:r>
              <a:rPr lang="pt-BR" dirty="0" smtClean="0"/>
              <a:t>Alunos: Felipe Marcelino da Silva</a:t>
            </a:r>
          </a:p>
          <a:p>
            <a:r>
              <a:rPr lang="pt-BR" dirty="0" smtClean="0"/>
              <a:t>                 Jean Bruno Souto </a:t>
            </a:r>
            <a:r>
              <a:rPr lang="pt-BR" dirty="0" err="1" smtClean="0"/>
              <a:t>Villete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criptografia-for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5373216"/>
            <a:ext cx="1124033" cy="1248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Funções de Resumo Criptográficos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de Resumo criptográfico.</a:t>
            </a:r>
          </a:p>
          <a:p>
            <a:pPr lvl="1"/>
            <a:r>
              <a:rPr lang="pt-BR" dirty="0" smtClean="0"/>
              <a:t>Utilizadas para se obter um identificador de uma mensagem lógica;</a:t>
            </a:r>
          </a:p>
          <a:p>
            <a:pPr lvl="1"/>
            <a:r>
              <a:rPr lang="pt-BR" dirty="0" smtClean="0"/>
              <a:t>Gerador de </a:t>
            </a:r>
            <a:r>
              <a:rPr lang="pt-BR" dirty="0" err="1" smtClean="0"/>
              <a:t>Message</a:t>
            </a:r>
            <a:r>
              <a:rPr lang="pt-BR" dirty="0" smtClean="0"/>
              <a:t> Digest.</a:t>
            </a:r>
          </a:p>
          <a:p>
            <a:r>
              <a:rPr lang="pt-BR" dirty="0" smtClean="0"/>
              <a:t>Deve garantir as propriedades;</a:t>
            </a:r>
          </a:p>
          <a:p>
            <a:pPr lvl="1"/>
            <a:r>
              <a:rPr lang="pt-BR" dirty="0" smtClean="0"/>
              <a:t>Impossível encontrar a mensagem a partir do hash </a:t>
            </a:r>
            <a:r>
              <a:rPr lang="pt-BR" dirty="0" err="1" smtClean="0"/>
              <a:t>value</a:t>
            </a:r>
            <a:r>
              <a:rPr lang="pt-BR" dirty="0" smtClean="0"/>
              <a:t> encontrado;</a:t>
            </a:r>
          </a:p>
          <a:p>
            <a:pPr lvl="1"/>
            <a:r>
              <a:rPr lang="pt-BR" dirty="0" smtClean="0"/>
              <a:t>Impossível existir duas diferentes mensagens com o mesmo hash </a:t>
            </a:r>
            <a:r>
              <a:rPr lang="pt-BR" dirty="0" err="1" smtClean="0"/>
              <a:t>value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Funções de Resumo Criptográficos</a:t>
            </a:r>
            <a:endParaRPr lang="en-US" dirty="0"/>
          </a:p>
        </p:txBody>
      </p:sp>
      <p:pic>
        <p:nvPicPr>
          <p:cNvPr id="4" name="Espaço Reservado para Conteúdo 3" descr="500px-Cryptographic_Hash_Function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5918" y="1643050"/>
            <a:ext cx="7104216" cy="4895342"/>
          </a:xfrm>
        </p:spPr>
      </p:pic>
      <p:sp>
        <p:nvSpPr>
          <p:cNvPr id="5" name="CaixaDeTexto 4"/>
          <p:cNvSpPr txBox="1"/>
          <p:nvPr/>
        </p:nvSpPr>
        <p:spPr>
          <a:xfrm>
            <a:off x="285720" y="178592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Exemplo;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SHA-1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Assinatura Digital, o </a:t>
            </a:r>
            <a:r>
              <a:rPr lang="pt-BR" dirty="0" smtClean="0">
                <a:latin typeface="Arial" pitchFamily="34" charset="0"/>
              </a:rPr>
              <a:t>SHA-1</a:t>
            </a:r>
            <a:r>
              <a:rPr lang="pt-BR" dirty="0" smtClean="0"/>
              <a:t> e o </a:t>
            </a:r>
            <a:r>
              <a:rPr lang="pt-BR" dirty="0" smtClean="0">
                <a:latin typeface="Arial" pitchFamily="34" charset="0"/>
              </a:rPr>
              <a:t>MD5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/>
          </a:p>
          <a:p>
            <a:r>
              <a:rPr lang="pt-BR" b="1" dirty="0" smtClean="0"/>
              <a:t>Não garantem a altamente a propriedade contra colisão.</a:t>
            </a:r>
          </a:p>
          <a:p>
            <a:endParaRPr lang="pt-BR" b="1" dirty="0" smtClean="0"/>
          </a:p>
          <a:p>
            <a:r>
              <a:rPr lang="pt-BR" b="1" dirty="0" smtClean="0"/>
              <a:t>Continuam sendo utilizadas, porque para assinatura digital o bom senso só cobre a mensagem legível.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Estaganografia</a:t>
            </a:r>
            <a:r>
              <a:rPr lang="pt-BR" dirty="0" smtClean="0"/>
              <a:t> e 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Esteganografia do grego, </a:t>
            </a:r>
            <a:r>
              <a:rPr lang="pt-BR" i="1" dirty="0" err="1" smtClean="0"/>
              <a:t>steganos</a:t>
            </a:r>
            <a:r>
              <a:rPr lang="pt-BR" i="1" dirty="0" smtClean="0"/>
              <a:t>.</a:t>
            </a:r>
          </a:p>
          <a:p>
            <a:pPr lvl="1"/>
            <a:r>
              <a:rPr lang="pt-BR" i="1" dirty="0" smtClean="0"/>
              <a:t>Objetivo: </a:t>
            </a:r>
            <a:r>
              <a:rPr lang="pt-BR" dirty="0" smtClean="0"/>
              <a:t>ocultar uma mensagem existente.</a:t>
            </a:r>
          </a:p>
          <a:p>
            <a:endParaRPr lang="pt-BR" dirty="0" smtClean="0"/>
          </a:p>
          <a:p>
            <a:r>
              <a:rPr lang="pt-BR" dirty="0" smtClean="0"/>
              <a:t>Criptografia do grego </a:t>
            </a:r>
            <a:r>
              <a:rPr lang="pt-BR" i="1" dirty="0" err="1" smtClean="0"/>
              <a:t>kryptós</a:t>
            </a:r>
            <a:r>
              <a:rPr lang="pt-BR" i="1" dirty="0" smtClean="0"/>
              <a:t>.</a:t>
            </a:r>
          </a:p>
          <a:p>
            <a:pPr lvl="1"/>
            <a:r>
              <a:rPr lang="pt-BR" i="1" dirty="0" smtClean="0"/>
              <a:t>Objetivo: </a:t>
            </a:r>
            <a:r>
              <a:rPr lang="pt-BR" dirty="0" smtClean="0"/>
              <a:t>significa escondido ou em segredo.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 Simétrica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Simétrica</a:t>
            </a:r>
            <a:endParaRPr lang="en-US" dirty="0" smtClean="0"/>
          </a:p>
          <a:p>
            <a:pPr lvl="1"/>
            <a:r>
              <a:rPr lang="en-US" dirty="0" err="1" smtClean="0"/>
              <a:t>Início</a:t>
            </a:r>
            <a:r>
              <a:rPr lang="en-US" dirty="0" smtClean="0"/>
              <a:t> com </a:t>
            </a:r>
            <a:r>
              <a:rPr lang="en-US" dirty="0" err="1" smtClean="0"/>
              <a:t>Cifra</a:t>
            </a:r>
            <a:r>
              <a:rPr lang="en-US" dirty="0" smtClean="0"/>
              <a:t> de Cesar, </a:t>
            </a:r>
            <a:r>
              <a:rPr lang="en-US" dirty="0" err="1" smtClean="0"/>
              <a:t>Substituição</a:t>
            </a:r>
            <a:r>
              <a:rPr lang="en-US" dirty="0" smtClean="0"/>
              <a:t> </a:t>
            </a:r>
            <a:r>
              <a:rPr lang="en-US" dirty="0" err="1" smtClean="0"/>
              <a:t>Monoalfabética</a:t>
            </a:r>
            <a:r>
              <a:rPr lang="en-US" dirty="0" smtClean="0"/>
              <a:t>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último</a:t>
            </a:r>
            <a:r>
              <a:rPr lang="en-US" dirty="0" smtClean="0"/>
              <a:t> Vigenère.</a:t>
            </a:r>
          </a:p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Moderna</a:t>
            </a:r>
            <a:endParaRPr lang="en-US" dirty="0" smtClean="0"/>
          </a:p>
          <a:p>
            <a:pPr lvl="1"/>
            <a:r>
              <a:rPr lang="en-US" dirty="0" err="1" smtClean="0"/>
              <a:t>Exemplos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DES e Triple DES (Data Encryption Standard)</a:t>
            </a:r>
          </a:p>
          <a:p>
            <a:pPr lvl="2"/>
            <a:r>
              <a:rPr lang="en-US" dirty="0" smtClean="0"/>
              <a:t>AES (Advanced Encryption Standard)</a:t>
            </a:r>
          </a:p>
          <a:p>
            <a:pPr lvl="2"/>
            <a:r>
              <a:rPr lang="en-US" dirty="0" smtClean="0"/>
              <a:t>RC4 (</a:t>
            </a:r>
            <a:r>
              <a:rPr lang="en-US" dirty="0" err="1" smtClean="0"/>
              <a:t>Rivest</a:t>
            </a:r>
            <a:r>
              <a:rPr lang="en-US" dirty="0" smtClean="0"/>
              <a:t> Cipher Four)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 Assimétrica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Diffie-Hellman </a:t>
            </a:r>
            <a:r>
              <a:rPr lang="en-US" dirty="0" smtClean="0"/>
              <a:t>key exchange</a:t>
            </a:r>
          </a:p>
          <a:p>
            <a:r>
              <a:rPr lang="en-US" dirty="0" smtClean="0"/>
              <a:t>RSA (Ron </a:t>
            </a:r>
            <a:r>
              <a:rPr lang="en-US" dirty="0" err="1" smtClean="0"/>
              <a:t>Rivest</a:t>
            </a:r>
            <a:r>
              <a:rPr lang="en-US" dirty="0" smtClean="0"/>
              <a:t>, </a:t>
            </a:r>
            <a:r>
              <a:rPr lang="en-US" dirty="0" err="1" smtClean="0"/>
              <a:t>Adi</a:t>
            </a:r>
            <a:r>
              <a:rPr lang="en-US" dirty="0" smtClean="0"/>
              <a:t> Shamir e Leonard </a:t>
            </a:r>
            <a:r>
              <a:rPr lang="en-US" dirty="0" err="1" smtClean="0"/>
              <a:t>Adleman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DSA (Digital Signature Algorithm)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Comparativo dos modelos de Criptografia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Criptografia </a:t>
            </a:r>
            <a:r>
              <a:rPr lang="pt-BR" dirty="0" smtClean="0"/>
              <a:t>Simétrica</a:t>
            </a:r>
          </a:p>
          <a:p>
            <a:pPr lvl="2"/>
            <a:r>
              <a:rPr lang="pt-BR" dirty="0" smtClean="0"/>
              <a:t>Vantagem: Velocidade de Processamento</a:t>
            </a:r>
          </a:p>
          <a:p>
            <a:pPr lvl="2"/>
            <a:r>
              <a:rPr lang="pt-BR" dirty="0" smtClean="0"/>
              <a:t>Desvantagem: Troca de chave secreta, Dificuldade de gerenciamento em larga escala	</a:t>
            </a:r>
          </a:p>
          <a:p>
            <a:r>
              <a:rPr lang="pt-BR" dirty="0" smtClean="0"/>
              <a:t>Criptografia Assimétrica:</a:t>
            </a:r>
          </a:p>
          <a:p>
            <a:pPr lvl="2"/>
            <a:r>
              <a:rPr lang="pt-BR" dirty="0" smtClean="0"/>
              <a:t>Vantagem: Facilidade no gerenciamento e divulgação da chave</a:t>
            </a:r>
          </a:p>
          <a:p>
            <a:pPr lvl="2"/>
            <a:r>
              <a:rPr lang="pt-BR" dirty="0" smtClean="0"/>
              <a:t>Desvantagem: Performance</a:t>
            </a:r>
          </a:p>
          <a:p>
            <a:r>
              <a:rPr lang="pt-BR" dirty="0" smtClean="0"/>
              <a:t>A nível de curiosidade (Junção dos dois modelos Criptográficos) HTTPS ou SSL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O objetivo principal de uma infra-estrutura de chaves públicas é estabelecer a relação de confiança entre os que utilizam os certificados digitais.</a:t>
            </a:r>
          </a:p>
          <a:p>
            <a:r>
              <a:rPr lang="pt-BR" dirty="0" smtClean="0"/>
              <a:t>É uma hierarquia de confiança, como os órgãos emissores de documentos tradicionais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 Digital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 certificado digital é um documento eletrônico assinado digitalmente pelo a AC que emitiu o certificado.</a:t>
            </a:r>
          </a:p>
          <a:p>
            <a:r>
              <a:rPr lang="pt-BR" dirty="0" smtClean="0"/>
              <a:t>Tem a função de associar uma pessoa a sua chave pública, sua identificação.</a:t>
            </a:r>
          </a:p>
          <a:p>
            <a:r>
              <a:rPr lang="pt-BR" dirty="0" smtClean="0"/>
              <a:t>Algumas informações contidas no Arquivo;</a:t>
            </a:r>
          </a:p>
          <a:p>
            <a:pPr lvl="1"/>
            <a:r>
              <a:rPr lang="pt-BR" dirty="0" smtClean="0"/>
              <a:t>Nome da pessoa associada a chave pública;</a:t>
            </a:r>
          </a:p>
          <a:p>
            <a:pPr lvl="1"/>
            <a:r>
              <a:rPr lang="pt-BR" dirty="0" smtClean="0"/>
              <a:t>Período de validade;</a:t>
            </a:r>
          </a:p>
          <a:p>
            <a:pPr lvl="1"/>
            <a:r>
              <a:rPr lang="pt-BR" dirty="0" smtClean="0"/>
              <a:t>Chave pública;</a:t>
            </a:r>
          </a:p>
          <a:p>
            <a:pPr lvl="1"/>
            <a:r>
              <a:rPr lang="pt-BR" dirty="0" smtClean="0"/>
              <a:t>Nome da entidade AC que emitiu o certificado;</a:t>
            </a:r>
          </a:p>
          <a:p>
            <a:pPr lvl="1"/>
            <a:r>
              <a:rPr lang="pt-BR" dirty="0" smtClean="0"/>
              <a:t>Número de Série;</a:t>
            </a:r>
          </a:p>
          <a:p>
            <a:pPr lvl="1"/>
            <a:r>
              <a:rPr lang="pt-BR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 -&gt; Autoridade Certificadora</a:t>
            </a:r>
          </a:p>
          <a:p>
            <a:pPr lvl="1"/>
            <a:r>
              <a:rPr lang="pt-BR" dirty="0" smtClean="0"/>
              <a:t>É o principal componente da PKI</a:t>
            </a:r>
          </a:p>
          <a:p>
            <a:pPr lvl="1"/>
            <a:r>
              <a:rPr lang="pt-BR" dirty="0" smtClean="0"/>
              <a:t>Emite e gerencia o ciclo de vida do</a:t>
            </a:r>
          </a:p>
          <a:p>
            <a:endParaRPr lang="pt-BR" dirty="0" smtClean="0"/>
          </a:p>
          <a:p>
            <a:r>
              <a:rPr lang="pt-BR" dirty="0" smtClean="0"/>
              <a:t>Semelhante aos órgãos emissores de documentos de identidade.</a:t>
            </a:r>
          </a:p>
          <a:p>
            <a:endParaRPr lang="pt-BR" dirty="0" smtClean="0"/>
          </a:p>
          <a:p>
            <a:r>
              <a:rPr lang="pt-BR" dirty="0" smtClean="0"/>
              <a:t>Cadeia de Certificação.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625609"/>
          </a:xfrm>
        </p:spPr>
        <p:txBody>
          <a:bodyPr/>
          <a:lstStyle/>
          <a:p>
            <a:r>
              <a:rPr lang="pt-BR" dirty="0" smtClean="0"/>
              <a:t>Trazer a popularização do conceito e da aplicabilidade da certificação digital, assim como a sua viabilidade.</a:t>
            </a:r>
          </a:p>
          <a:p>
            <a:r>
              <a:rPr lang="pt-BR" dirty="0" smtClean="0"/>
              <a:t>Explicar o processo de assinar digitalmente.</a:t>
            </a:r>
          </a:p>
          <a:p>
            <a:r>
              <a:rPr lang="pt-BR" dirty="0" smtClean="0"/>
              <a:t>Apresentar uma aplicação como exemplo da utilização dos recursos da certificação digital.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MEIOS DE ARMAZENAMENTO DA IDENTIDADE </a:t>
            </a:r>
            <a:r>
              <a:rPr lang="pt-BR" dirty="0" smtClean="0"/>
              <a:t>DIGITAL (KEYSTORE)</a:t>
            </a:r>
            <a:endParaRPr lang="en-US" dirty="0"/>
          </a:p>
        </p:txBody>
      </p:sp>
      <p:pic>
        <p:nvPicPr>
          <p:cNvPr id="4" name="Espaço Reservado para Conteúdo 3" descr="e-CPF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784870"/>
            <a:ext cx="4257722" cy="2715832"/>
          </a:xfrm>
        </p:spPr>
      </p:pic>
      <p:pic>
        <p:nvPicPr>
          <p:cNvPr id="5" name="Imagem 4" descr="token+exam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8689" y="3500438"/>
            <a:ext cx="4206865" cy="31551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97026" y="2928934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Card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72000" y="6286520"/>
            <a:ext cx="7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Token</a:t>
            </a:r>
            <a:endParaRPr lang="en-US" dirty="0"/>
          </a:p>
        </p:txBody>
      </p:sp>
      <p:pic>
        <p:nvPicPr>
          <p:cNvPr id="8" name="Imagem 7" descr="aPFXFi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6446" y="1643050"/>
            <a:ext cx="1062138" cy="152144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715140" y="171448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Arquivo PFX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na prática</a:t>
            </a:r>
            <a:endParaRPr lang="en-US" dirty="0"/>
          </a:p>
        </p:txBody>
      </p:sp>
      <p:pic>
        <p:nvPicPr>
          <p:cNvPr id="4" name="Espaço Reservado para Conteúdo 3" descr="Digital_Signature_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7238" y="2910113"/>
            <a:ext cx="8009524" cy="17333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 uma assinatura</a:t>
            </a:r>
            <a:endParaRPr lang="en-US" dirty="0"/>
          </a:p>
        </p:txBody>
      </p:sp>
      <p:pic>
        <p:nvPicPr>
          <p:cNvPr id="4" name="Espaço Reservado para Conteúdo 3" descr="Verification_Digital_Signature_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0298" y="1484607"/>
            <a:ext cx="4055015" cy="53019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ICP Brasil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ICP Brasil foi instituída pela medida provisória 2.200/2 de 2001 tendo como estrutura:</a:t>
            </a:r>
          </a:p>
          <a:p>
            <a:r>
              <a:rPr lang="pt-BR" dirty="0" smtClean="0"/>
              <a:t>1 - O comitê gestor da ICP Brasil</a:t>
            </a:r>
          </a:p>
          <a:p>
            <a:r>
              <a:rPr lang="pt-BR" dirty="0" smtClean="0"/>
              <a:t>2 - Autoridade certificadora raiz</a:t>
            </a:r>
          </a:p>
          <a:p>
            <a:r>
              <a:rPr lang="pt-BR" dirty="0" smtClean="0"/>
              <a:t>3 - Demais entidades que compõe sua estrutura.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ITI e ICP Brasil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ICP Brasil compete emitir, expedir, distribuir, revogar e gerenciar os certificados das AC.</a:t>
            </a:r>
          </a:p>
          <a:p>
            <a:r>
              <a:rPr lang="pt-BR" dirty="0" smtClean="0"/>
              <a:t>ITI</a:t>
            </a:r>
          </a:p>
          <a:p>
            <a:pPr lvl="1"/>
            <a:r>
              <a:rPr lang="pt-BR" dirty="0" smtClean="0"/>
              <a:t>Autarquia</a:t>
            </a:r>
          </a:p>
          <a:p>
            <a:pPr lvl="1"/>
            <a:r>
              <a:rPr lang="pt-BR" dirty="0" smtClean="0"/>
              <a:t>Mantém a ICP Brasil</a:t>
            </a:r>
          </a:p>
          <a:p>
            <a:pPr lvl="1"/>
            <a:r>
              <a:rPr lang="pt-BR" dirty="0" smtClean="0"/>
              <a:t>AC raiz dentro da cadeia de confiança brasileira</a:t>
            </a:r>
          </a:p>
          <a:p>
            <a:r>
              <a:rPr lang="pt-BR" dirty="0" smtClean="0"/>
              <a:t>Autoridades Certificadoras e Autoridades Registradoras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 e 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Autoridade Certificadora</a:t>
            </a:r>
          </a:p>
          <a:p>
            <a:pPr lvl="1"/>
            <a:r>
              <a:rPr lang="pt-BR" dirty="0" smtClean="0"/>
              <a:t>Semelhante ao órgão expedidor convencional, tem a tarefa de emitir certificados.</a:t>
            </a:r>
          </a:p>
          <a:p>
            <a:r>
              <a:rPr lang="pt-BR" dirty="0" smtClean="0"/>
              <a:t>Autoridade Registradora</a:t>
            </a:r>
          </a:p>
          <a:p>
            <a:pPr lvl="1"/>
            <a:r>
              <a:rPr lang="pt-BR" dirty="0" smtClean="0"/>
              <a:t>Cadastrar e identificar os usuários na presença dos mesmos.</a:t>
            </a:r>
          </a:p>
          <a:p>
            <a:pPr lvl="1"/>
            <a:r>
              <a:rPr lang="pt-BR" dirty="0" smtClean="0"/>
              <a:t>Encaminhar as solicitações as ACs.</a:t>
            </a:r>
          </a:p>
          <a:p>
            <a:pPr lvl="1"/>
            <a:r>
              <a:rPr lang="pt-BR" dirty="0" smtClean="0"/>
              <a:t>Registrar os procedimentos envolvidos na operação.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hierárquica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endParaRPr lang="en-US" dirty="0"/>
          </a:p>
        </p:txBody>
      </p:sp>
      <p:pic>
        <p:nvPicPr>
          <p:cNvPr id="4" name="Imagem 3" descr="o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714488"/>
            <a:ext cx="7678940" cy="479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 IN 969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Desde janeiro de 2009 as empresas obrigatoriamente devem enviar as declarações e demonstrações à receita federal fazendo utilização de certificados digitais.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Vantagens: economiza tempo e diminui custos, gerando facilidade para os empresários ou contadores, que são os que estão inclusos nessa normativa.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RIC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(Java)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 err="1" smtClean="0"/>
              <a:t>Cryptographyc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 (JCA)</a:t>
            </a:r>
          </a:p>
          <a:p>
            <a:pPr lvl="1"/>
            <a:r>
              <a:rPr lang="pt-BR" dirty="0" smtClean="0"/>
              <a:t>Especificação que dá aos programadores padrões para acessar os serviços de assinatura e verificação (certificação) digital na plataforma Java.</a:t>
            </a:r>
          </a:p>
          <a:p>
            <a:r>
              <a:rPr lang="pt-BR" dirty="0" smtClean="0"/>
              <a:t>Java </a:t>
            </a:r>
            <a:r>
              <a:rPr lang="pt-BR" dirty="0" err="1" smtClean="0"/>
              <a:t>Certification</a:t>
            </a:r>
            <a:r>
              <a:rPr lang="pt-BR" dirty="0" smtClean="0"/>
              <a:t> Path API</a:t>
            </a:r>
          </a:p>
          <a:p>
            <a:pPr lvl="1"/>
            <a:r>
              <a:rPr lang="pt-BR" dirty="0" smtClean="0"/>
              <a:t>API que fornece classes para construção e verificação das cadeias de certificação.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</a:t>
            </a:r>
            <a:endParaRPr lang="en-US" dirty="0"/>
          </a:p>
        </p:txBody>
      </p:sp>
      <p:pic>
        <p:nvPicPr>
          <p:cNvPr id="4" name="Espaço Reservado para Conteúdo 3" descr="sig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357430"/>
            <a:ext cx="5917727" cy="928694"/>
          </a:xfrm>
        </p:spPr>
      </p:pic>
      <p:pic>
        <p:nvPicPr>
          <p:cNvPr id="5" name="Imagem 4" descr="verif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4643446"/>
            <a:ext cx="6252867" cy="7858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8596" y="192880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Assinando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0034" y="4202676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Certificando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tradicional de autenticação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625609"/>
          </a:xfrm>
        </p:spPr>
        <p:txBody>
          <a:bodyPr>
            <a:normAutofit/>
          </a:bodyPr>
          <a:lstStyle/>
          <a:p>
            <a:r>
              <a:rPr lang="pt-BR" dirty="0" smtClean="0"/>
              <a:t>Os documentos identificam e provam a existência de um fato ou de uma pessoa.</a:t>
            </a:r>
          </a:p>
          <a:p>
            <a:r>
              <a:rPr lang="pt-BR" dirty="0" smtClean="0"/>
              <a:t>Existem diversas formas de identificação e a confiabilidade que um documento de identificação carrega está diretamente ligada à entidade emissora do documento.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Mostrar 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...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pt-BR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 smtClean="0"/>
              <a:t>TCC, Documentação e Aplicação (Google Code </a:t>
            </a:r>
            <a:r>
              <a:rPr lang="pt-BR" dirty="0" err="1" smtClean="0"/>
              <a:t>Repository</a:t>
            </a:r>
            <a:r>
              <a:rPr lang="pt-BR" dirty="0" smtClean="0"/>
              <a:t>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https://svn-jeanbruno.googlecode.com/svn/trunk/</a:t>
            </a:r>
            <a:endParaRPr lang="en-US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Felipe Marcelino</a:t>
            </a:r>
          </a:p>
          <a:p>
            <a:pPr lvl="1"/>
            <a:r>
              <a:rPr lang="pt-BR" dirty="0" smtClean="0"/>
              <a:t>Jean Bruno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tradicional de autenticação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figura do Tabelionato</a:t>
            </a:r>
          </a:p>
          <a:p>
            <a:pPr>
              <a:buNone/>
            </a:pPr>
            <a:endParaRPr lang="pt-BR" dirty="0" smtClean="0"/>
          </a:p>
          <a:p>
            <a:pPr lvl="1"/>
            <a:r>
              <a:rPr lang="pt-BR" dirty="0" smtClean="0"/>
              <a:t>Garante o conhecimento e a intenção das partes envolvidas perante a assinatura de um  documento.</a:t>
            </a:r>
          </a:p>
          <a:p>
            <a:pPr lvl="1"/>
            <a:r>
              <a:rPr lang="pt-BR" dirty="0" smtClean="0"/>
              <a:t>Garante de forma inequívoca uma assinatura de determinado cidadão.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 Assinatura Eletrônica e Assinatura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Assinatura Eletrônica utiliza-se de meios eletrônicos</a:t>
            </a:r>
          </a:p>
          <a:p>
            <a:r>
              <a:rPr lang="pt-BR" dirty="0" smtClean="0"/>
              <a:t>Pode-se dizer que um cartão de crédito magnético que utiliza um leitor eletrônico para efetivar a autenticação é um tipo de assinatura eletrônica.</a:t>
            </a:r>
          </a:p>
          <a:p>
            <a:r>
              <a:rPr lang="pt-BR" dirty="0" smtClean="0"/>
              <a:t>A assinatura digital é um tipo de assinatura eletrônica, mas o inverso não é válido.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Surge com a necessidade de se obter maior segurança na troca de informações.</a:t>
            </a:r>
          </a:p>
          <a:p>
            <a:r>
              <a:rPr lang="pt-BR" dirty="0" smtClean="0"/>
              <a:t>Mapeia as funcionalidade de uma assinatura convencional.</a:t>
            </a:r>
          </a:p>
          <a:p>
            <a:r>
              <a:rPr lang="pt-BR" dirty="0" smtClean="0"/>
              <a:t>Utiliza-se de métodos criptográficos assimétricos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Propriedades da Assinatura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Autenticidade</a:t>
            </a:r>
          </a:p>
          <a:p>
            <a:pPr lvl="1"/>
            <a:r>
              <a:rPr lang="pt-BR" dirty="0" smtClean="0"/>
              <a:t>Comprova uma identificação</a:t>
            </a:r>
          </a:p>
          <a:p>
            <a:r>
              <a:rPr lang="pt-BR" dirty="0" smtClean="0"/>
              <a:t>Não-repúdio</a:t>
            </a:r>
          </a:p>
          <a:p>
            <a:pPr lvl="1"/>
            <a:r>
              <a:rPr lang="pt-BR" dirty="0" smtClean="0"/>
              <a:t>O portador da assinatura não pode negar o conhecimento da mensagem assinada</a:t>
            </a:r>
          </a:p>
          <a:p>
            <a:r>
              <a:rPr lang="pt-BR" dirty="0" smtClean="0"/>
              <a:t>Integridade</a:t>
            </a:r>
          </a:p>
          <a:p>
            <a:pPr lvl="1"/>
            <a:r>
              <a:rPr lang="pt-BR" dirty="0" smtClean="0"/>
              <a:t>Certeza ao portador da assinatura que a mensagem assinada nunca será modificada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Chamado de Hash </a:t>
            </a:r>
            <a:r>
              <a:rPr lang="pt-BR" dirty="0" err="1" smtClean="0"/>
              <a:t>Functions</a:t>
            </a:r>
            <a:r>
              <a:rPr lang="pt-BR" dirty="0" smtClean="0"/>
              <a:t>, Hash </a:t>
            </a:r>
            <a:r>
              <a:rPr lang="pt-BR" dirty="0" err="1" smtClean="0"/>
              <a:t>Code</a:t>
            </a:r>
            <a:r>
              <a:rPr lang="pt-BR" dirty="0" smtClean="0"/>
              <a:t> ou apenas Hash.</a:t>
            </a:r>
          </a:p>
          <a:p>
            <a:endParaRPr lang="pt-BR" dirty="0" smtClean="0"/>
          </a:p>
          <a:p>
            <a:r>
              <a:rPr lang="pt-BR" dirty="0" smtClean="0"/>
              <a:t>A partir de um grande valor obtém um valor relativamente pequeno.</a:t>
            </a:r>
          </a:p>
          <a:p>
            <a:pPr lvl="1"/>
            <a:r>
              <a:rPr lang="pt-BR" dirty="0" smtClean="0"/>
              <a:t>Utilizado por bancos de dados e/ou aplicações que trabalham com grandes massas de dados</a:t>
            </a:r>
            <a:r>
              <a:rPr lang="pt-BR" dirty="0" smtClean="0"/>
              <a:t>.</a:t>
            </a:r>
            <a:endParaRPr lang="pt-BR" dirty="0" smtClean="0"/>
          </a:p>
          <a:p>
            <a:pPr lvl="1">
              <a:buNone/>
            </a:pPr>
            <a:endParaRPr lang="pt-BR" dirty="0"/>
          </a:p>
          <a:p>
            <a:r>
              <a:rPr lang="pt-BR" dirty="0" smtClean="0"/>
              <a:t>Propriedades;</a:t>
            </a:r>
          </a:p>
          <a:p>
            <a:pPr lvl="1"/>
            <a:r>
              <a:rPr lang="pt-BR" dirty="0" smtClean="0"/>
              <a:t>Baixo custo de processamento;</a:t>
            </a:r>
          </a:p>
          <a:p>
            <a:pPr lvl="1"/>
            <a:r>
              <a:rPr lang="pt-BR" dirty="0" smtClean="0"/>
              <a:t>Determinista (sempre gera o mesmo hash);</a:t>
            </a:r>
          </a:p>
          <a:p>
            <a:pPr lvl="1"/>
            <a:r>
              <a:rPr lang="pt-BR" dirty="0" err="1" smtClean="0"/>
              <a:t>One-Way</a:t>
            </a:r>
            <a:r>
              <a:rPr lang="pt-BR" dirty="0" smtClean="0"/>
              <a:t>.</a:t>
            </a:r>
            <a:endParaRPr lang="en-US" dirty="0" smtClean="0"/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Hash Code</a:t>
            </a:r>
            <a:endParaRPr lang="en-US" dirty="0"/>
          </a:p>
        </p:txBody>
      </p:sp>
      <p:pic>
        <p:nvPicPr>
          <p:cNvPr id="4" name="Espaço Reservado para Conteúdo 3" descr="500px-Hash_table_4_1_1_0_0_1_0_LL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492" y="2071678"/>
            <a:ext cx="4609524" cy="409523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7211</TotalTime>
  <Words>933</Words>
  <Application>Microsoft Office PowerPoint</Application>
  <PresentationFormat>Apresentação na tela (4:3)</PresentationFormat>
  <Paragraphs>166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Módulo</vt:lpstr>
      <vt:lpstr>Assinatura e  Certificação Digital</vt:lpstr>
      <vt:lpstr>Objetivos</vt:lpstr>
      <vt:lpstr>Modelo tradicional de autenticação </vt:lpstr>
      <vt:lpstr>Modelo tradicional de autenticação </vt:lpstr>
      <vt:lpstr>Diferença Assinatura Eletrônica e Assinatura Digital</vt:lpstr>
      <vt:lpstr>Assinatura digital</vt:lpstr>
      <vt:lpstr>Propriedades da Assinatura digital</vt:lpstr>
      <vt:lpstr>Código Hash</vt:lpstr>
      <vt:lpstr>Exemplo Hash Code</vt:lpstr>
      <vt:lpstr>Funções de Resumo Criptográficos</vt:lpstr>
      <vt:lpstr>Funções de Resumo Criptográficos</vt:lpstr>
      <vt:lpstr>A Assinatura Digital, o SHA-1 e o MD5</vt:lpstr>
      <vt:lpstr>Estaganografia e Criptografia</vt:lpstr>
      <vt:lpstr>Criptografia Simétrica</vt:lpstr>
      <vt:lpstr>Criptografia Assimétrica</vt:lpstr>
      <vt:lpstr>Comparativo dos modelos de Criptografia</vt:lpstr>
      <vt:lpstr>ICP / PKI</vt:lpstr>
      <vt:lpstr>Certificado Digital</vt:lpstr>
      <vt:lpstr>ICP / PKI</vt:lpstr>
      <vt:lpstr>MEIOS DE ARMAZENAMENTO DA IDENTIDADE DIGITAL (KEYSTORE)</vt:lpstr>
      <vt:lpstr>Assinatura na prática</vt:lpstr>
      <vt:lpstr>Verificando uma assinatura</vt:lpstr>
      <vt:lpstr>ICP Brasil</vt:lpstr>
      <vt:lpstr>ITI e ICP Brasil</vt:lpstr>
      <vt:lpstr>AC e AR</vt:lpstr>
      <vt:lpstr>Estrutura hierárquica</vt:lpstr>
      <vt:lpstr>Aplicabilidade</vt:lpstr>
      <vt:lpstr>Exemplo prático (Java)</vt:lpstr>
      <vt:lpstr>Exemplo prático</vt:lpstr>
      <vt:lpstr>Mostrar Exemplo</vt:lpstr>
      <vt:lpstr>Obrigado!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</dc:creator>
  <cp:lastModifiedBy>jean</cp:lastModifiedBy>
  <cp:revision>178</cp:revision>
  <dcterms:created xsi:type="dcterms:W3CDTF">2010-10-29T13:34:57Z</dcterms:created>
  <dcterms:modified xsi:type="dcterms:W3CDTF">2010-12-08T17:51:16Z</dcterms:modified>
</cp:coreProperties>
</file>