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76" r:id="rId7"/>
    <p:sldId id="262" r:id="rId8"/>
    <p:sldId id="275" r:id="rId9"/>
    <p:sldId id="263" r:id="rId10"/>
    <p:sldId id="277" r:id="rId11"/>
    <p:sldId id="278" r:id="rId12"/>
    <p:sldId id="279" r:id="rId13"/>
    <p:sldId id="264" r:id="rId14"/>
    <p:sldId id="265" r:id="rId15"/>
    <p:sldId id="266" r:id="rId16"/>
    <p:sldId id="268" r:id="rId17"/>
    <p:sldId id="267" r:id="rId18"/>
    <p:sldId id="269" r:id="rId19"/>
    <p:sldId id="280" r:id="rId20"/>
    <p:sldId id="281" r:id="rId21"/>
    <p:sldId id="282" r:id="rId22"/>
    <p:sldId id="272" r:id="rId23"/>
    <p:sldId id="271" r:id="rId24"/>
    <p:sldId id="270" r:id="rId25"/>
    <p:sldId id="273" r:id="rId26"/>
    <p:sldId id="274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05/11/2010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05/11/2010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05/11/2010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05/11/2010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05/11/2010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05/11/2010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05/11/2010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05/11/2010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05/11/2010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7968-5DFB-4666-BA1E-5729241A218D}" type="datetimeFigureOut">
              <a:rPr lang="pt-BR" smtClean="0"/>
              <a:pPr/>
              <a:t>05/11/2010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2467968-5DFB-4666-BA1E-5729241A218D}" type="datetimeFigureOut">
              <a:rPr lang="pt-BR" smtClean="0"/>
              <a:pPr/>
              <a:t>05/11/2010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2467968-5DFB-4666-BA1E-5729241A218D}" type="datetimeFigureOut">
              <a:rPr lang="pt-BR" smtClean="0"/>
              <a:pPr/>
              <a:t>05/11/2010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7481BF-668F-4B04-9C28-3FF6A17FFF0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5656" y="2276872"/>
            <a:ext cx="6552728" cy="1470025"/>
          </a:xfrm>
        </p:spPr>
        <p:txBody>
          <a:bodyPr/>
          <a:lstStyle/>
          <a:p>
            <a:r>
              <a:rPr lang="pt-BR" dirty="0" smtClean="0">
                <a:latin typeface="Agency FB" pitchFamily="34" charset="0"/>
              </a:rPr>
              <a:t>Assinatura/Certificado Digital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373216"/>
            <a:ext cx="8077200" cy="1283592"/>
          </a:xfrm>
        </p:spPr>
        <p:txBody>
          <a:bodyPr/>
          <a:lstStyle/>
          <a:p>
            <a:r>
              <a:rPr lang="pt-BR" dirty="0" smtClean="0"/>
              <a:t>Alunos: Felipe Marcelino da Silva</a:t>
            </a:r>
          </a:p>
          <a:p>
            <a:r>
              <a:rPr lang="pt-BR" dirty="0" smtClean="0"/>
              <a:t>                 Jean Bruno Souto </a:t>
            </a:r>
            <a:r>
              <a:rPr lang="pt-BR" dirty="0" err="1" smtClean="0"/>
              <a:t>Villete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 descr="criptografia-for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5373216"/>
            <a:ext cx="1124033" cy="1248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Cryptographic Hash Function</a:t>
            </a:r>
            <a:endParaRPr lang="en-US" dirty="0"/>
          </a:p>
        </p:txBody>
      </p:sp>
      <p:pic>
        <p:nvPicPr>
          <p:cNvPr id="4" name="Espaço Reservado para Conteúdo 3" descr="500px-Cryptographic_Hash_Function.sv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1643050"/>
            <a:ext cx="7104216" cy="4895342"/>
          </a:xfrm>
        </p:spPr>
      </p:pic>
      <p:sp>
        <p:nvSpPr>
          <p:cNvPr id="5" name="CaixaDeTexto 4"/>
          <p:cNvSpPr txBox="1"/>
          <p:nvPr/>
        </p:nvSpPr>
        <p:spPr>
          <a:xfrm>
            <a:off x="285720" y="1785926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Exemplo;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SHA-1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 Assinatura Digital, o SHA-1 e o MD5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 smtClean="0"/>
          </a:p>
          <a:p>
            <a:r>
              <a:rPr lang="pt-BR" b="1" dirty="0" smtClean="0"/>
              <a:t>Não garantem a altamente a propriedade contra colisão.</a:t>
            </a:r>
          </a:p>
          <a:p>
            <a:endParaRPr lang="pt-BR" b="1" dirty="0" smtClean="0"/>
          </a:p>
          <a:p>
            <a:r>
              <a:rPr lang="pt-BR" b="1" dirty="0" smtClean="0"/>
              <a:t>Continuam sendo utilizadas, porque para assinatura digital o bom senso só cobre a mensagem legível.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Estaganografia</a:t>
            </a:r>
            <a:r>
              <a:rPr lang="pt-BR" dirty="0" smtClean="0"/>
              <a:t> e Criptografia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Esteganografia </a:t>
            </a:r>
            <a:r>
              <a:rPr lang="pt-BR" dirty="0" smtClean="0"/>
              <a:t>do grego, </a:t>
            </a:r>
            <a:r>
              <a:rPr lang="pt-BR" i="1" dirty="0" err="1" smtClean="0"/>
              <a:t>steganos</a:t>
            </a:r>
            <a:r>
              <a:rPr lang="pt-BR" i="1" dirty="0" smtClean="0"/>
              <a:t>.</a:t>
            </a:r>
          </a:p>
          <a:p>
            <a:pPr lvl="1"/>
            <a:r>
              <a:rPr lang="pt-BR" i="1" dirty="0" smtClean="0"/>
              <a:t>Objetivo: </a:t>
            </a:r>
            <a:r>
              <a:rPr lang="pt-BR" dirty="0" smtClean="0"/>
              <a:t>ocultar uma mensagem </a:t>
            </a:r>
            <a:r>
              <a:rPr lang="pt-BR" dirty="0" smtClean="0"/>
              <a:t>existente.</a:t>
            </a:r>
          </a:p>
          <a:p>
            <a:endParaRPr lang="pt-BR" dirty="0" smtClean="0"/>
          </a:p>
          <a:p>
            <a:r>
              <a:rPr lang="pt-BR" dirty="0" smtClean="0"/>
              <a:t>Criptografia do grego </a:t>
            </a:r>
            <a:r>
              <a:rPr lang="pt-BR" i="1" dirty="0" err="1" smtClean="0"/>
              <a:t>kryptós</a:t>
            </a:r>
            <a:r>
              <a:rPr lang="pt-BR" i="1" dirty="0" smtClean="0"/>
              <a:t>.</a:t>
            </a:r>
          </a:p>
          <a:p>
            <a:pPr lvl="1"/>
            <a:r>
              <a:rPr lang="pt-BR" i="1" dirty="0" smtClean="0"/>
              <a:t>Objetivo: </a:t>
            </a:r>
            <a:r>
              <a:rPr lang="pt-BR" dirty="0" smtClean="0"/>
              <a:t>significa escondido ou em </a:t>
            </a:r>
            <a:r>
              <a:rPr lang="pt-BR" dirty="0" smtClean="0"/>
              <a:t>segredo.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Criptografia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Criptografia</a:t>
            </a:r>
            <a:r>
              <a:rPr lang="en-US" dirty="0" smtClean="0"/>
              <a:t> </a:t>
            </a:r>
            <a:r>
              <a:rPr lang="en-US" dirty="0" err="1" smtClean="0"/>
              <a:t>Simétrica</a:t>
            </a:r>
            <a:endParaRPr lang="en-US" dirty="0" smtClean="0"/>
          </a:p>
          <a:p>
            <a:pPr lvl="1"/>
            <a:r>
              <a:rPr lang="en-US" dirty="0" err="1" smtClean="0"/>
              <a:t>Início</a:t>
            </a:r>
            <a:r>
              <a:rPr lang="en-US" dirty="0" smtClean="0"/>
              <a:t> com </a:t>
            </a:r>
            <a:r>
              <a:rPr lang="en-US" dirty="0" err="1" smtClean="0"/>
              <a:t>Cifra</a:t>
            </a:r>
            <a:r>
              <a:rPr lang="en-US" dirty="0" smtClean="0"/>
              <a:t> </a:t>
            </a:r>
            <a:r>
              <a:rPr lang="en-US" dirty="0" smtClean="0"/>
              <a:t>de Cesar, </a:t>
            </a:r>
            <a:r>
              <a:rPr lang="en-US" dirty="0" err="1" smtClean="0"/>
              <a:t>Substituição</a:t>
            </a:r>
            <a:r>
              <a:rPr lang="en-US" dirty="0" smtClean="0"/>
              <a:t> </a:t>
            </a:r>
            <a:r>
              <a:rPr lang="en-US" dirty="0" err="1" smtClean="0"/>
              <a:t>Monoalfabética</a:t>
            </a:r>
            <a:r>
              <a:rPr lang="en-US" dirty="0" smtClean="0"/>
              <a:t> 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último</a:t>
            </a:r>
            <a:r>
              <a:rPr lang="en-US" dirty="0" smtClean="0"/>
              <a:t> Vigenère.</a:t>
            </a:r>
          </a:p>
          <a:p>
            <a:r>
              <a:rPr lang="en-US" dirty="0" err="1" smtClean="0"/>
              <a:t>Criptografia</a:t>
            </a:r>
            <a:r>
              <a:rPr lang="en-US" dirty="0" smtClean="0"/>
              <a:t> </a:t>
            </a:r>
            <a:r>
              <a:rPr lang="en-US" dirty="0" err="1" smtClean="0"/>
              <a:t>Moderna</a:t>
            </a:r>
            <a:endParaRPr lang="en-US" dirty="0" smtClean="0"/>
          </a:p>
          <a:p>
            <a:pPr lvl="1"/>
            <a:r>
              <a:rPr lang="en-US" dirty="0" err="1" smtClean="0"/>
              <a:t>Exemplos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DES e Triple DES (Data Encryption Standard)</a:t>
            </a:r>
          </a:p>
          <a:p>
            <a:pPr lvl="2"/>
            <a:r>
              <a:rPr lang="en-US" dirty="0" smtClean="0"/>
              <a:t>AES (Advanced Encryption Standard)</a:t>
            </a:r>
          </a:p>
          <a:p>
            <a:pPr lvl="2"/>
            <a:r>
              <a:rPr lang="en-US" dirty="0" smtClean="0"/>
              <a:t>RC4 (</a:t>
            </a:r>
            <a:r>
              <a:rPr lang="en-US" dirty="0" err="1" smtClean="0"/>
              <a:t>Rivest</a:t>
            </a:r>
            <a:r>
              <a:rPr lang="en-US" dirty="0" smtClean="0"/>
              <a:t> Cipher Four)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Criptografia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Criptografia</a:t>
            </a:r>
            <a:r>
              <a:rPr lang="en-US" dirty="0" smtClean="0"/>
              <a:t> </a:t>
            </a:r>
            <a:r>
              <a:rPr lang="en-US" dirty="0" err="1" smtClean="0"/>
              <a:t>Assimétrica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Diffie-Hellman key exchange</a:t>
            </a:r>
          </a:p>
          <a:p>
            <a:pPr lvl="1"/>
            <a:r>
              <a:rPr lang="en-US" dirty="0" smtClean="0"/>
              <a:t>RSA (Ron </a:t>
            </a:r>
            <a:r>
              <a:rPr lang="en-US" dirty="0" err="1" smtClean="0"/>
              <a:t>Rivest</a:t>
            </a:r>
            <a:r>
              <a:rPr lang="en-US" dirty="0" smtClean="0"/>
              <a:t>, </a:t>
            </a:r>
            <a:r>
              <a:rPr lang="en-US" dirty="0" err="1" smtClean="0"/>
              <a:t>Adi</a:t>
            </a:r>
            <a:r>
              <a:rPr lang="en-US" dirty="0" smtClean="0"/>
              <a:t> Shamir e Leonard </a:t>
            </a:r>
            <a:r>
              <a:rPr lang="en-US" dirty="0" err="1" smtClean="0"/>
              <a:t>Adleman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DSA (Digital Signature Algorithm)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Criptografia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Comparativo dos modelos de Criptografia</a:t>
            </a:r>
          </a:p>
          <a:p>
            <a:pPr lvl="1"/>
            <a:r>
              <a:rPr lang="pt-BR" dirty="0" smtClean="0"/>
              <a:t>Criptografia Simétrica</a:t>
            </a:r>
          </a:p>
          <a:p>
            <a:pPr lvl="2"/>
            <a:r>
              <a:rPr lang="pt-BR" dirty="0" smtClean="0"/>
              <a:t>Vantagem: Velocidade de Processamento</a:t>
            </a:r>
          </a:p>
          <a:p>
            <a:pPr lvl="2"/>
            <a:r>
              <a:rPr lang="pt-BR" dirty="0" smtClean="0"/>
              <a:t>Desvantagem: Troca de chave secreta, Dificuldade de gerenciamento em larga escala	</a:t>
            </a:r>
          </a:p>
          <a:p>
            <a:pPr lvl="1"/>
            <a:r>
              <a:rPr lang="pt-BR" dirty="0" smtClean="0"/>
              <a:t>Criptografia Assimétrica:</a:t>
            </a:r>
          </a:p>
          <a:p>
            <a:pPr lvl="2"/>
            <a:r>
              <a:rPr lang="pt-BR" dirty="0" smtClean="0"/>
              <a:t>Vantagem: Facilidade no gerenciamento e divulgação da chave</a:t>
            </a:r>
          </a:p>
          <a:p>
            <a:pPr lvl="2"/>
            <a:r>
              <a:rPr lang="pt-BR" dirty="0" smtClean="0"/>
              <a:t>Desvantagem: Performance</a:t>
            </a:r>
          </a:p>
          <a:p>
            <a:r>
              <a:rPr lang="pt-BR" dirty="0" smtClean="0"/>
              <a:t>A nível de curiosidade (Junção dos dois modelos Criptográficos) HTTPS ou SSL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ICP / PKI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O objetivo principal de uma infra-estrutura de chaves públicas é estabelecer a relação de confiança entre os que utilizam os certificados digitais.</a:t>
            </a:r>
          </a:p>
          <a:p>
            <a:r>
              <a:rPr lang="pt-BR" dirty="0" smtClean="0"/>
              <a:t>É uma hierarquia de confiança, como os órgãos emissores de documentos tradicionais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Certificado Digital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O certificado digital é um documento eletrônico assinado digitalmente pelo a AC que emitiu o certificado.</a:t>
            </a:r>
          </a:p>
          <a:p>
            <a:r>
              <a:rPr lang="pt-BR" dirty="0" smtClean="0"/>
              <a:t>Tem a função de associar uma pessoa a sua chave pública, sua identificação.</a:t>
            </a:r>
          </a:p>
          <a:p>
            <a:r>
              <a:rPr lang="pt-BR" dirty="0" smtClean="0"/>
              <a:t>Algumas informações contidas no Arquivo;</a:t>
            </a:r>
          </a:p>
          <a:p>
            <a:pPr lvl="1"/>
            <a:r>
              <a:rPr lang="pt-BR" dirty="0" smtClean="0"/>
              <a:t>Nome da pessoa associada a chave pública;</a:t>
            </a:r>
          </a:p>
          <a:p>
            <a:pPr lvl="1"/>
            <a:r>
              <a:rPr lang="pt-BR" dirty="0" smtClean="0"/>
              <a:t>Período de validade;</a:t>
            </a:r>
          </a:p>
          <a:p>
            <a:pPr lvl="1"/>
            <a:r>
              <a:rPr lang="pt-BR" dirty="0" smtClean="0"/>
              <a:t>Chave pública;</a:t>
            </a:r>
          </a:p>
          <a:p>
            <a:pPr lvl="1"/>
            <a:r>
              <a:rPr lang="pt-BR" dirty="0" smtClean="0"/>
              <a:t>Nome da entidade AC que emitiu o certificado;</a:t>
            </a:r>
          </a:p>
          <a:p>
            <a:pPr lvl="1"/>
            <a:r>
              <a:rPr lang="pt-BR" dirty="0" smtClean="0"/>
              <a:t>Número de Série;</a:t>
            </a:r>
          </a:p>
          <a:p>
            <a:pPr lvl="1"/>
            <a:r>
              <a:rPr lang="pt-BR" dirty="0" smtClean="0"/>
              <a:t>etc.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ICP / PKI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 </a:t>
            </a:r>
            <a:r>
              <a:rPr lang="pt-BR" dirty="0" smtClean="0"/>
              <a:t>-&gt; Autoridade Certificadora</a:t>
            </a:r>
          </a:p>
          <a:p>
            <a:pPr lvl="1"/>
            <a:r>
              <a:rPr lang="pt-BR" dirty="0" smtClean="0"/>
              <a:t>É o principal componente da PKI</a:t>
            </a:r>
          </a:p>
          <a:p>
            <a:pPr lvl="1"/>
            <a:r>
              <a:rPr lang="pt-BR" dirty="0" smtClean="0"/>
              <a:t>Emite e gerencia o ciclo de vida </a:t>
            </a:r>
            <a:r>
              <a:rPr lang="pt-BR" dirty="0" smtClean="0"/>
              <a:t>do</a:t>
            </a:r>
          </a:p>
          <a:p>
            <a:endParaRPr lang="pt-BR" dirty="0" smtClean="0"/>
          </a:p>
          <a:p>
            <a:r>
              <a:rPr lang="pt-BR" dirty="0" smtClean="0"/>
              <a:t>Semelhante aos órgãos emissores de documentos de identidade.</a:t>
            </a:r>
          </a:p>
          <a:p>
            <a:endParaRPr lang="pt-BR" dirty="0" smtClean="0"/>
          </a:p>
          <a:p>
            <a:r>
              <a:rPr lang="pt-BR" dirty="0" smtClean="0"/>
              <a:t>Cadeia de </a:t>
            </a:r>
            <a:r>
              <a:rPr lang="pt-BR" dirty="0" smtClean="0"/>
              <a:t>Certificação.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MEIOS DE ARMAZENAMENTO DA IDENTIDADE DIGITAL</a:t>
            </a:r>
            <a:endParaRPr lang="en-US" dirty="0"/>
          </a:p>
        </p:txBody>
      </p:sp>
      <p:pic>
        <p:nvPicPr>
          <p:cNvPr id="4" name="Espaço Reservado para Conteúdo 3" descr="e-CPF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2784870"/>
            <a:ext cx="4257722" cy="2715832"/>
          </a:xfrm>
        </p:spPr>
      </p:pic>
      <p:pic>
        <p:nvPicPr>
          <p:cNvPr id="5" name="Imagem 4" descr="token+examp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89" y="3500438"/>
            <a:ext cx="4206865" cy="315514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597026" y="2928934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Smart</a:t>
            </a:r>
            <a:r>
              <a:rPr lang="pt-BR" dirty="0" smtClean="0"/>
              <a:t> </a:t>
            </a:r>
            <a:r>
              <a:rPr lang="pt-BR" dirty="0" err="1" smtClean="0"/>
              <a:t>Card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4572000" y="6286520"/>
            <a:ext cx="7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Token</a:t>
            </a:r>
            <a:endParaRPr lang="en-US" dirty="0"/>
          </a:p>
        </p:txBody>
      </p:sp>
      <p:pic>
        <p:nvPicPr>
          <p:cNvPr id="8" name="Imagem 7" descr="aPFX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446" y="1643050"/>
            <a:ext cx="1062138" cy="152144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715140" y="171448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Arquivo PFX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tradicional de identificação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4625609"/>
          </a:xfrm>
        </p:spPr>
        <p:txBody>
          <a:bodyPr/>
          <a:lstStyle/>
          <a:p>
            <a:r>
              <a:rPr lang="pt-BR" dirty="0" smtClean="0"/>
              <a:t>Identidade e as formas de identificação. </a:t>
            </a:r>
          </a:p>
          <a:p>
            <a:r>
              <a:rPr lang="pt-BR" dirty="0" smtClean="0"/>
              <a:t>Confiabilidade e Autoridades.</a:t>
            </a:r>
          </a:p>
          <a:p>
            <a:r>
              <a:rPr lang="pt-BR" dirty="0" smtClean="0"/>
              <a:t> Assinatura manuscrita.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Assinatura na prática</a:t>
            </a:r>
            <a:endParaRPr lang="en-US" dirty="0"/>
          </a:p>
        </p:txBody>
      </p:sp>
      <p:pic>
        <p:nvPicPr>
          <p:cNvPr id="4" name="Espaço Reservado para Conteúdo 3" descr="Digital_Signature_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238" y="2910113"/>
            <a:ext cx="8009524" cy="173333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Verificando uma assinatura</a:t>
            </a:r>
            <a:endParaRPr lang="en-US" dirty="0"/>
          </a:p>
        </p:txBody>
      </p:sp>
      <p:pic>
        <p:nvPicPr>
          <p:cNvPr id="4" name="Espaço Reservado para Conteúdo 3" descr="Verification_Digital_Signature_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298" y="1484607"/>
            <a:ext cx="4055015" cy="5301979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ICP-Brasil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ITI e </a:t>
            </a:r>
            <a:r>
              <a:rPr lang="pt-BR" dirty="0" err="1" smtClean="0"/>
              <a:t>ICP-Brasil</a:t>
            </a:r>
            <a:endParaRPr lang="pt-BR" dirty="0" smtClean="0"/>
          </a:p>
          <a:p>
            <a:r>
              <a:rPr lang="pt-BR" dirty="0" smtClean="0"/>
              <a:t>A medida provisória de medida 2.200 de 2001 </a:t>
            </a:r>
          </a:p>
          <a:p>
            <a:r>
              <a:rPr lang="pt-BR" dirty="0" smtClean="0"/>
              <a:t>A </a:t>
            </a:r>
            <a:r>
              <a:rPr lang="pt-BR" dirty="0" err="1" smtClean="0"/>
              <a:t>ICP-Brasil</a:t>
            </a:r>
            <a:r>
              <a:rPr lang="pt-BR" dirty="0" smtClean="0"/>
              <a:t> compete emitir, expedir, distribuir, revogar e gerenciar os certificados das AC.</a:t>
            </a:r>
          </a:p>
          <a:p>
            <a:r>
              <a:rPr lang="pt-BR" dirty="0" smtClean="0"/>
              <a:t>Autoridades Certificadoras e autoridades Registradoras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hierárquica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 smtClean="0"/>
          </a:p>
          <a:p>
            <a:endParaRPr lang="en-US" dirty="0"/>
          </a:p>
        </p:txBody>
      </p:sp>
      <p:pic>
        <p:nvPicPr>
          <p:cNvPr id="4" name="Imagem 3" descr="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714488"/>
            <a:ext cx="7678940" cy="479638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ICP / PKI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AR -&gt; Autoridade Registradora</a:t>
            </a:r>
          </a:p>
          <a:p>
            <a:pPr lvl="1"/>
            <a:r>
              <a:rPr lang="pt-BR" dirty="0" smtClean="0"/>
              <a:t>Valida e aprova o Certificado Digital</a:t>
            </a:r>
          </a:p>
          <a:p>
            <a:pPr lvl="1"/>
            <a:r>
              <a:rPr lang="pt-BR" dirty="0" smtClean="0"/>
              <a:t>Atende os requisitos da AC Superior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Aspectos jurídicos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IN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969</a:t>
            </a:r>
          </a:p>
          <a:p>
            <a:r>
              <a:rPr lang="pt-BR" dirty="0" smtClean="0"/>
              <a:t>Vantagens: economiza tempo e diminui custos, gerando facilidade para os empresários ou contadores, que são os que estão inclusos nessa normativa.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O RIC</a:t>
            </a: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algn="ctr">
              <a:buNone/>
            </a:pPr>
            <a:r>
              <a:rPr lang="pt-BR" sz="9600" dirty="0" smtClean="0"/>
              <a:t>?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Assinatura eletrônica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Assinatura que utiliza-se de meios eletrônicos</a:t>
            </a:r>
          </a:p>
          <a:p>
            <a:r>
              <a:rPr lang="pt-BR" dirty="0" smtClean="0"/>
              <a:t>Pode-se dizer que um cartão de crédito magnético que utiliza um leitor eletrônico para efetivar a autenticação é um tipo de assinatura eletrônica.</a:t>
            </a:r>
          </a:p>
          <a:p>
            <a:r>
              <a:rPr lang="pt-BR" dirty="0" smtClean="0"/>
              <a:t>A assinatura pode ser eletrônica?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Assinatura digital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 smtClean="0"/>
          </a:p>
          <a:p>
            <a:r>
              <a:rPr lang="pt-BR" dirty="0" smtClean="0"/>
              <a:t>Surge com a necessidade de se obter maior segurança na troca de informações.</a:t>
            </a:r>
          </a:p>
          <a:p>
            <a:r>
              <a:rPr lang="pt-BR" dirty="0" smtClean="0"/>
              <a:t>Mapeia as funcionalidade de uma assinatura convencional.</a:t>
            </a:r>
          </a:p>
          <a:p>
            <a:r>
              <a:rPr lang="pt-BR" dirty="0" smtClean="0"/>
              <a:t>Utiliza-se de métodos criptográficos assimétricos e tem as seguintes propriedades:Autenticidade, não-repúdio e integridade.</a:t>
            </a:r>
          </a:p>
          <a:p>
            <a:r>
              <a:rPr lang="pt-BR" dirty="0" smtClean="0"/>
              <a:t>Dependente do certificado digital e vice-versa.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Hash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Chamado de Hash </a:t>
            </a:r>
            <a:r>
              <a:rPr lang="pt-BR" dirty="0" err="1" smtClean="0"/>
              <a:t>Functions</a:t>
            </a:r>
            <a:r>
              <a:rPr lang="pt-BR" dirty="0" smtClean="0"/>
              <a:t>, Hash </a:t>
            </a:r>
            <a:r>
              <a:rPr lang="pt-BR" dirty="0" err="1" smtClean="0"/>
              <a:t>Code</a:t>
            </a:r>
            <a:r>
              <a:rPr lang="pt-BR" dirty="0" smtClean="0"/>
              <a:t> ou apenas Hash.</a:t>
            </a:r>
          </a:p>
          <a:p>
            <a:endParaRPr lang="pt-BR" dirty="0" smtClean="0"/>
          </a:p>
          <a:p>
            <a:r>
              <a:rPr lang="pt-BR" dirty="0" smtClean="0"/>
              <a:t>A partir de um grande valor obtém um valor relativamente pequeno.</a:t>
            </a:r>
          </a:p>
          <a:p>
            <a:pPr lvl="1"/>
            <a:r>
              <a:rPr lang="pt-BR" dirty="0" smtClean="0"/>
              <a:t>Utilizado por bancos de dados e/ou aplicações que trabalham com grandes massas de dados.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Hash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Propriedades;</a:t>
            </a:r>
          </a:p>
          <a:p>
            <a:pPr lvl="1"/>
            <a:r>
              <a:rPr lang="pt-BR" dirty="0" smtClean="0"/>
              <a:t>Baixo custo de processamento;</a:t>
            </a:r>
          </a:p>
          <a:p>
            <a:pPr lvl="1"/>
            <a:r>
              <a:rPr lang="pt-BR" dirty="0" smtClean="0"/>
              <a:t>Determinista (sempre gera o mesmo hash);</a:t>
            </a:r>
          </a:p>
          <a:p>
            <a:pPr lvl="1"/>
            <a:r>
              <a:rPr lang="pt-BR" dirty="0" err="1" smtClean="0"/>
              <a:t>One-Way</a:t>
            </a:r>
            <a:r>
              <a:rPr lang="pt-BR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Cryptographic</a:t>
            </a:r>
            <a:r>
              <a:rPr lang="pt-BR" dirty="0" smtClean="0"/>
              <a:t> Hash </a:t>
            </a:r>
            <a:r>
              <a:rPr lang="pt-BR" dirty="0" err="1" smtClean="0"/>
              <a:t>Function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Funções de Resumo criptográfico.</a:t>
            </a:r>
          </a:p>
          <a:p>
            <a:pPr lvl="1"/>
            <a:r>
              <a:rPr lang="pt-BR" dirty="0" smtClean="0"/>
              <a:t>Utilizadas para se obter um identificador de uma mensagem lógica;</a:t>
            </a:r>
          </a:p>
          <a:p>
            <a:pPr lvl="1"/>
            <a:r>
              <a:rPr lang="pt-BR" dirty="0" smtClean="0"/>
              <a:t>Gerador de </a:t>
            </a:r>
            <a:r>
              <a:rPr lang="pt-BR" dirty="0" err="1" smtClean="0"/>
              <a:t>Message</a:t>
            </a:r>
            <a:r>
              <a:rPr lang="pt-BR" dirty="0" smtClean="0"/>
              <a:t> Digest.</a:t>
            </a:r>
          </a:p>
          <a:p>
            <a:r>
              <a:rPr lang="pt-BR" dirty="0" smtClean="0"/>
              <a:t>Deve garantir as propriedades;</a:t>
            </a:r>
          </a:p>
          <a:p>
            <a:pPr lvl="1"/>
            <a:r>
              <a:rPr lang="pt-BR" dirty="0" smtClean="0"/>
              <a:t>Impossível encontrar a mensagem a partir do hash </a:t>
            </a:r>
            <a:r>
              <a:rPr lang="pt-BR" dirty="0" err="1" smtClean="0"/>
              <a:t>value</a:t>
            </a:r>
            <a:r>
              <a:rPr lang="pt-BR" dirty="0" smtClean="0"/>
              <a:t> encontrado;</a:t>
            </a:r>
          </a:p>
          <a:p>
            <a:pPr lvl="1"/>
            <a:r>
              <a:rPr lang="pt-BR" dirty="0" smtClean="0"/>
              <a:t>Impossível existir duas diferentes mensagens com o mesmo hash </a:t>
            </a:r>
            <a:r>
              <a:rPr lang="pt-BR" dirty="0" err="1" smtClean="0"/>
              <a:t>value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Hash</a:t>
            </a:r>
            <a:endParaRPr lang="en-US" dirty="0"/>
          </a:p>
        </p:txBody>
      </p:sp>
      <p:pic>
        <p:nvPicPr>
          <p:cNvPr id="4" name="Espaço Reservado para Conteúdo 3" descr="500px-Hash_table_4_1_1_0_0_1_0_LL.sv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054" y="2119844"/>
            <a:ext cx="4609524" cy="409523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Cryptographic</a:t>
            </a:r>
            <a:r>
              <a:rPr lang="pt-BR" dirty="0" smtClean="0"/>
              <a:t> Hash </a:t>
            </a:r>
            <a:r>
              <a:rPr lang="pt-BR" dirty="0" err="1" smtClean="0"/>
              <a:t>Function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Exemplos;</a:t>
            </a:r>
          </a:p>
          <a:p>
            <a:pPr lvl="1"/>
            <a:r>
              <a:rPr lang="pt-BR" dirty="0" smtClean="0"/>
              <a:t>MD5 -&gt; hash de 128 bits</a:t>
            </a:r>
          </a:p>
          <a:p>
            <a:pPr lvl="1"/>
            <a:r>
              <a:rPr lang="pt-BR" dirty="0" smtClean="0"/>
              <a:t>SHA-1 -&gt; hash value de 160 bits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1504</TotalTime>
  <Words>656</Words>
  <Application>Microsoft Office PowerPoint</Application>
  <PresentationFormat>Apresentação na tela (4:3)</PresentationFormat>
  <Paragraphs>140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Módulo</vt:lpstr>
      <vt:lpstr>Assinatura/Certificado Digital</vt:lpstr>
      <vt:lpstr>Modelo tradicional de identificação </vt:lpstr>
      <vt:lpstr>Assinatura eletrônica</vt:lpstr>
      <vt:lpstr>Assinatura digital</vt:lpstr>
      <vt:lpstr>Código Hash</vt:lpstr>
      <vt:lpstr>Código Hash</vt:lpstr>
      <vt:lpstr>Cryptographic Hash Function</vt:lpstr>
      <vt:lpstr>Código Hash</vt:lpstr>
      <vt:lpstr>Cryptographic Hash Function</vt:lpstr>
      <vt:lpstr>Cryptographic Hash Function</vt:lpstr>
      <vt:lpstr>A Assinatura Digital, o SHA-1 e o MD5</vt:lpstr>
      <vt:lpstr>Estaganografia e Criptografia</vt:lpstr>
      <vt:lpstr>Criptografia</vt:lpstr>
      <vt:lpstr>Criptografia</vt:lpstr>
      <vt:lpstr>Criptografia</vt:lpstr>
      <vt:lpstr>ICP / PKI</vt:lpstr>
      <vt:lpstr>Certificado Digital</vt:lpstr>
      <vt:lpstr>ICP / PKI</vt:lpstr>
      <vt:lpstr>MEIOS DE ARMAZENAMENTO DA IDENTIDADE DIGITAL</vt:lpstr>
      <vt:lpstr>Assinatura na prática</vt:lpstr>
      <vt:lpstr>Verificando uma assinatura</vt:lpstr>
      <vt:lpstr>ICP-Brasil</vt:lpstr>
      <vt:lpstr>Estrutura hierárquica</vt:lpstr>
      <vt:lpstr>ICP / PKI</vt:lpstr>
      <vt:lpstr>Aspectos jurídicos</vt:lpstr>
      <vt:lpstr>Dúvidas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Felipe</dc:creator>
  <cp:lastModifiedBy>jean</cp:lastModifiedBy>
  <cp:revision>52</cp:revision>
  <dcterms:created xsi:type="dcterms:W3CDTF">2010-10-29T13:34:57Z</dcterms:created>
  <dcterms:modified xsi:type="dcterms:W3CDTF">2010-11-05T21:06:39Z</dcterms:modified>
</cp:coreProperties>
</file>