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467968-5DFB-4666-BA1E-5729241A218D}" type="datetimeFigureOut">
              <a:rPr lang="pt-BR" smtClean="0"/>
              <a:pPr/>
              <a:t>29/10/2010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656" y="2276872"/>
            <a:ext cx="6552728" cy="1470025"/>
          </a:xfrm>
        </p:spPr>
        <p:txBody>
          <a:bodyPr/>
          <a:lstStyle/>
          <a:p>
            <a:r>
              <a:rPr lang="pt-BR" dirty="0" smtClean="0">
                <a:latin typeface="Agency FB" pitchFamily="34" charset="0"/>
              </a:rPr>
              <a:t>Assinatura/Certificado Digital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373216"/>
            <a:ext cx="8077200" cy="1283592"/>
          </a:xfrm>
        </p:spPr>
        <p:txBody>
          <a:bodyPr/>
          <a:lstStyle/>
          <a:p>
            <a:r>
              <a:rPr lang="pt-BR" dirty="0" smtClean="0"/>
              <a:t>Alunos: Felipe Marcelino da Silva</a:t>
            </a:r>
          </a:p>
          <a:p>
            <a:r>
              <a:rPr lang="pt-BR" dirty="0" smtClean="0"/>
              <a:t>                 Jean Bruno Souto </a:t>
            </a:r>
            <a:r>
              <a:rPr lang="pt-BR" dirty="0" err="1" smtClean="0"/>
              <a:t>Villete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 descr="criptografia-for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5373216"/>
            <a:ext cx="1124033" cy="1248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Comparativo dos modelos de Criptografia</a:t>
            </a:r>
          </a:p>
          <a:p>
            <a:pPr lvl="1"/>
            <a:r>
              <a:rPr lang="pt-BR" dirty="0" smtClean="0"/>
              <a:t>Criptografia </a:t>
            </a:r>
            <a:r>
              <a:rPr lang="pt-BR" dirty="0" smtClean="0"/>
              <a:t>Simétrica</a:t>
            </a:r>
          </a:p>
          <a:p>
            <a:pPr lvl="2"/>
            <a:r>
              <a:rPr lang="pt-BR" dirty="0" smtClean="0"/>
              <a:t>Vantagem</a:t>
            </a:r>
            <a:r>
              <a:rPr lang="pt-BR" dirty="0" smtClean="0"/>
              <a:t>: </a:t>
            </a:r>
            <a:r>
              <a:rPr lang="pt-BR" dirty="0" smtClean="0"/>
              <a:t>Velocidade </a:t>
            </a:r>
            <a:r>
              <a:rPr lang="pt-BR" dirty="0" smtClean="0"/>
              <a:t>de Processamento</a:t>
            </a:r>
          </a:p>
          <a:p>
            <a:pPr lvl="2"/>
            <a:r>
              <a:rPr lang="pt-BR" dirty="0" smtClean="0"/>
              <a:t>Desvantagem</a:t>
            </a:r>
            <a:r>
              <a:rPr lang="pt-BR" dirty="0" smtClean="0"/>
              <a:t>: Troca de chave secreta, Dificuldade de gerenciamento em larga </a:t>
            </a:r>
            <a:r>
              <a:rPr lang="pt-BR" dirty="0" smtClean="0"/>
              <a:t>escala</a:t>
            </a:r>
            <a:r>
              <a:rPr lang="pt-BR" dirty="0" smtClean="0"/>
              <a:t>	</a:t>
            </a:r>
          </a:p>
          <a:p>
            <a:pPr lvl="1"/>
            <a:r>
              <a:rPr lang="pt-BR" dirty="0" smtClean="0"/>
              <a:t>Criptografia </a:t>
            </a:r>
            <a:r>
              <a:rPr lang="pt-BR" dirty="0" smtClean="0"/>
              <a:t>Assimétrica:</a:t>
            </a:r>
          </a:p>
          <a:p>
            <a:pPr lvl="2"/>
            <a:r>
              <a:rPr lang="pt-BR" dirty="0" smtClean="0"/>
              <a:t>Vantagem</a:t>
            </a:r>
            <a:r>
              <a:rPr lang="pt-BR" dirty="0" smtClean="0"/>
              <a:t>: Facilidade no gerenciamento e divulgação da chave</a:t>
            </a:r>
          </a:p>
          <a:p>
            <a:pPr lvl="2"/>
            <a:r>
              <a:rPr lang="pt-BR" dirty="0" smtClean="0"/>
              <a:t>Desvantagem</a:t>
            </a:r>
            <a:r>
              <a:rPr lang="pt-BR" dirty="0" smtClean="0"/>
              <a:t>: Performance</a:t>
            </a:r>
          </a:p>
          <a:p>
            <a:r>
              <a:rPr lang="pt-BR" dirty="0" smtClean="0"/>
              <a:t>A </a:t>
            </a:r>
            <a:r>
              <a:rPr lang="pt-BR" dirty="0" smtClean="0"/>
              <a:t>nível de curiosidade (Junção dos dois modelos Criptográficos</a:t>
            </a:r>
            <a:r>
              <a:rPr lang="pt-BR" dirty="0" smtClean="0"/>
              <a:t>) HTTPS ou SSL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 Digital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 certificado digital é um documento eletrônico assinado digitalmente pelo a AC que </a:t>
            </a:r>
            <a:r>
              <a:rPr lang="pt-BR" dirty="0" smtClean="0"/>
              <a:t>emitiu </a:t>
            </a:r>
            <a:r>
              <a:rPr lang="pt-BR" dirty="0" smtClean="0"/>
              <a:t>o certificado.</a:t>
            </a:r>
          </a:p>
          <a:p>
            <a:r>
              <a:rPr lang="pt-BR" dirty="0" smtClean="0"/>
              <a:t>Tem </a:t>
            </a:r>
            <a:r>
              <a:rPr lang="pt-BR" dirty="0" smtClean="0"/>
              <a:t>a função de associar uma pessoa a sua chave pública, sua identificação.</a:t>
            </a:r>
          </a:p>
          <a:p>
            <a:r>
              <a:rPr lang="pt-BR" dirty="0" smtClean="0"/>
              <a:t>Algumas informações contidas no Arquivo;</a:t>
            </a:r>
            <a:endParaRPr lang="pt-BR" dirty="0" smtClean="0"/>
          </a:p>
          <a:p>
            <a:pPr lvl="1"/>
            <a:r>
              <a:rPr lang="pt-BR" dirty="0" smtClean="0"/>
              <a:t>Nome </a:t>
            </a:r>
            <a:r>
              <a:rPr lang="pt-BR" dirty="0" smtClean="0"/>
              <a:t>da pessoa associada a chave pública;</a:t>
            </a:r>
          </a:p>
          <a:p>
            <a:pPr lvl="1"/>
            <a:r>
              <a:rPr lang="pt-BR" dirty="0" smtClean="0"/>
              <a:t>Período </a:t>
            </a:r>
            <a:r>
              <a:rPr lang="pt-BR" dirty="0" smtClean="0"/>
              <a:t>de validade;</a:t>
            </a:r>
          </a:p>
          <a:p>
            <a:pPr lvl="1"/>
            <a:r>
              <a:rPr lang="pt-BR" dirty="0" smtClean="0"/>
              <a:t>Chave </a:t>
            </a:r>
            <a:r>
              <a:rPr lang="pt-BR" dirty="0" smtClean="0"/>
              <a:t>pública;</a:t>
            </a:r>
          </a:p>
          <a:p>
            <a:pPr lvl="1"/>
            <a:r>
              <a:rPr lang="pt-BR" dirty="0" smtClean="0"/>
              <a:t>Nome </a:t>
            </a:r>
            <a:r>
              <a:rPr lang="pt-BR" dirty="0" smtClean="0"/>
              <a:t>da entidade AC que emitiu o certificado;</a:t>
            </a:r>
          </a:p>
          <a:p>
            <a:pPr lvl="1"/>
            <a:r>
              <a:rPr lang="pt-BR" dirty="0" smtClean="0"/>
              <a:t>Número </a:t>
            </a:r>
            <a:r>
              <a:rPr lang="pt-BR" dirty="0" smtClean="0"/>
              <a:t>de Série;</a:t>
            </a:r>
          </a:p>
          <a:p>
            <a:pPr lvl="1"/>
            <a:r>
              <a:rPr lang="pt-BR" dirty="0" smtClean="0"/>
              <a:t>etc</a:t>
            </a:r>
            <a:r>
              <a:rPr lang="pt-BR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ICP / PKI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/>
              <a:t>objetivo principal de uma infra-estrutura de chaves públicas é estabelecer a relação de confiança entre os que utilizam os certificados digitais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 smtClean="0"/>
              <a:t>uma hierarquia de confiança, como os </a:t>
            </a:r>
            <a:r>
              <a:rPr lang="pt-BR" dirty="0" smtClean="0"/>
              <a:t>órgãos </a:t>
            </a:r>
            <a:r>
              <a:rPr lang="pt-BR" dirty="0" smtClean="0"/>
              <a:t>emissores de documentos tradicionais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ICP / PKI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AC </a:t>
            </a:r>
            <a:r>
              <a:rPr lang="pt-BR" dirty="0" smtClean="0"/>
              <a:t>-&gt; Autoridade Certificadora</a:t>
            </a:r>
          </a:p>
          <a:p>
            <a:pPr lvl="1"/>
            <a:r>
              <a:rPr lang="pt-BR" dirty="0" smtClean="0"/>
              <a:t>É </a:t>
            </a:r>
            <a:r>
              <a:rPr lang="pt-BR" dirty="0" smtClean="0"/>
              <a:t>o principal componente da PKI</a:t>
            </a:r>
          </a:p>
          <a:p>
            <a:pPr lvl="1"/>
            <a:r>
              <a:rPr lang="pt-BR" dirty="0" smtClean="0"/>
              <a:t>Emite </a:t>
            </a:r>
            <a:r>
              <a:rPr lang="pt-BR" dirty="0" smtClean="0"/>
              <a:t>e gerencia o ciclo de vida do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ICP / PKI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AR </a:t>
            </a:r>
            <a:r>
              <a:rPr lang="pt-BR" dirty="0" smtClean="0"/>
              <a:t>-&gt; Autoridade Registradora</a:t>
            </a:r>
          </a:p>
          <a:p>
            <a:pPr lvl="1"/>
            <a:r>
              <a:rPr lang="pt-BR" dirty="0" smtClean="0"/>
              <a:t>Valida </a:t>
            </a:r>
            <a:r>
              <a:rPr lang="pt-BR" dirty="0" smtClean="0"/>
              <a:t>e aprova o Certificado Digital</a:t>
            </a:r>
          </a:p>
          <a:p>
            <a:pPr lvl="1"/>
            <a:r>
              <a:rPr lang="pt-BR" dirty="0" smtClean="0"/>
              <a:t>Atende </a:t>
            </a:r>
            <a:r>
              <a:rPr lang="pt-BR" dirty="0" smtClean="0"/>
              <a:t>os requisitos da AC Superior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ICP-Brasil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ITI e </a:t>
            </a:r>
            <a:r>
              <a:rPr lang="pt-BR" dirty="0" err="1" smtClean="0"/>
              <a:t>ICP-Brasil</a:t>
            </a:r>
            <a:endParaRPr lang="pt-BR" dirty="0" smtClean="0"/>
          </a:p>
          <a:p>
            <a:r>
              <a:rPr lang="pt-BR" dirty="0" smtClean="0"/>
              <a:t>A medida provisória de medida 2.200 de 2001 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ICP-Brasil</a:t>
            </a:r>
            <a:r>
              <a:rPr lang="pt-BR" dirty="0" smtClean="0"/>
              <a:t> compete </a:t>
            </a:r>
            <a:r>
              <a:rPr lang="pt-BR" dirty="0" smtClean="0"/>
              <a:t>emitir, expedir, distribuir, revogar e gerenciar os certificados das </a:t>
            </a:r>
            <a:r>
              <a:rPr lang="pt-BR" dirty="0" smtClean="0"/>
              <a:t>AC.</a:t>
            </a:r>
          </a:p>
          <a:p>
            <a:r>
              <a:rPr lang="pt-BR" dirty="0" smtClean="0"/>
              <a:t>Autoridades Certificadoras e autoridades Registradoras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hierárquica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endParaRPr lang="en-US" dirty="0"/>
          </a:p>
        </p:txBody>
      </p:sp>
      <p:pic>
        <p:nvPicPr>
          <p:cNvPr id="4" name="Imagem 3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714488"/>
            <a:ext cx="7678940" cy="47963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jurídicos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969</a:t>
            </a:r>
          </a:p>
          <a:p>
            <a:r>
              <a:rPr lang="pt-BR" dirty="0" smtClean="0"/>
              <a:t>Vantagens</a:t>
            </a:r>
            <a:r>
              <a:rPr lang="pt-BR" dirty="0" smtClean="0"/>
              <a:t>: economiza tempo e diminui custos, gerando facilidade para os empresários ou contadores, que são os que estão inclusos nessa normativa</a:t>
            </a:r>
            <a:r>
              <a:rPr lang="pt-BR" dirty="0" smtClean="0"/>
              <a:t>.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 RIC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ctr">
              <a:buNone/>
            </a:pPr>
            <a:r>
              <a:rPr lang="pt-BR" sz="9600" dirty="0" smtClean="0"/>
              <a:t>?</a:t>
            </a:r>
            <a:endParaRPr lang="pt-BR" sz="96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tradicional de identificação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4625609"/>
          </a:xfrm>
        </p:spPr>
        <p:txBody>
          <a:bodyPr/>
          <a:lstStyle/>
          <a:p>
            <a:r>
              <a:rPr lang="pt-BR" dirty="0" smtClean="0"/>
              <a:t>Identidade e as formas de identificação. </a:t>
            </a:r>
          </a:p>
          <a:p>
            <a:r>
              <a:rPr lang="pt-BR" dirty="0" smtClean="0"/>
              <a:t>Confiabilidade e Autoridades.</a:t>
            </a:r>
          </a:p>
          <a:p>
            <a:r>
              <a:rPr lang="pt-BR" dirty="0" smtClean="0"/>
              <a:t> Assinatura manuscrita.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eletrônica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Assinatura que utiliza-se de meios eletrônicos</a:t>
            </a:r>
          </a:p>
          <a:p>
            <a:r>
              <a:rPr lang="pt-BR" dirty="0" smtClean="0"/>
              <a:t>Pode-se dizer que um cartão de crédito magnético que utiliza um leitor eletrônico para efetivar a autenticação é um tipo de assinatura eletrônica.</a:t>
            </a:r>
          </a:p>
          <a:p>
            <a:r>
              <a:rPr lang="pt-BR" dirty="0" smtClean="0"/>
              <a:t>A assinatura pode ser eletrônica?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Surge com a necessidade de se obter maior segurança na troca de informações.</a:t>
            </a:r>
          </a:p>
          <a:p>
            <a:r>
              <a:rPr lang="pt-BR" dirty="0" smtClean="0"/>
              <a:t>Mapeia as funcionalidade de uma assinatura convencional.</a:t>
            </a:r>
          </a:p>
          <a:p>
            <a:r>
              <a:rPr lang="pt-BR" dirty="0" smtClean="0"/>
              <a:t>Utiliza-se de métodos criptográficos assimétricos e tem as seguintes propriedades:Autenticidade, não-repúdio e integridade.</a:t>
            </a:r>
          </a:p>
          <a:p>
            <a:r>
              <a:rPr lang="pt-BR" dirty="0" smtClean="0"/>
              <a:t>Dependente do certificado digital e vice-versa.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Chamado de Hash </a:t>
            </a:r>
            <a:r>
              <a:rPr lang="pt-BR" dirty="0" err="1" smtClean="0"/>
              <a:t>Functions</a:t>
            </a:r>
            <a:r>
              <a:rPr lang="pt-BR" dirty="0" smtClean="0"/>
              <a:t>, Hash </a:t>
            </a:r>
            <a:r>
              <a:rPr lang="pt-BR" dirty="0" err="1" smtClean="0"/>
              <a:t>Code</a:t>
            </a:r>
            <a:r>
              <a:rPr lang="pt-BR" dirty="0" smtClean="0"/>
              <a:t> ou apenas Hash.</a:t>
            </a:r>
          </a:p>
          <a:p>
            <a:endParaRPr lang="pt-BR" dirty="0" smtClean="0"/>
          </a:p>
          <a:p>
            <a:r>
              <a:rPr lang="pt-BR" dirty="0" smtClean="0"/>
              <a:t>A partir de um grande valor obtém um valor relativamente pequeno.</a:t>
            </a:r>
          </a:p>
          <a:p>
            <a:pPr lvl="1"/>
            <a:r>
              <a:rPr lang="pt-BR" dirty="0" smtClean="0"/>
              <a:t>Utilizado por bancos de dados e/ou aplicações que trabalham com grandes massas de dados.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Cryptographic</a:t>
            </a:r>
            <a:r>
              <a:rPr lang="pt-BR" dirty="0" smtClean="0"/>
              <a:t> Hash </a:t>
            </a:r>
            <a:r>
              <a:rPr lang="pt-BR" dirty="0" err="1" smtClean="0"/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de Resumo criptográfico.</a:t>
            </a:r>
          </a:p>
          <a:p>
            <a:pPr lvl="1"/>
            <a:r>
              <a:rPr lang="pt-BR" dirty="0" smtClean="0"/>
              <a:t>Utilizadas para se obter um identificador de uma mensagem lógica;</a:t>
            </a:r>
          </a:p>
          <a:p>
            <a:pPr lvl="1"/>
            <a:r>
              <a:rPr lang="pt-BR" dirty="0" smtClean="0"/>
              <a:t>Gerador de </a:t>
            </a:r>
            <a:r>
              <a:rPr lang="pt-BR" dirty="0" err="1" smtClean="0"/>
              <a:t>Message</a:t>
            </a:r>
            <a:r>
              <a:rPr lang="pt-BR" dirty="0" smtClean="0"/>
              <a:t> Digest.</a:t>
            </a:r>
          </a:p>
          <a:p>
            <a:r>
              <a:rPr lang="pt-BR" dirty="0" smtClean="0"/>
              <a:t>Deve garantir as propriedades;</a:t>
            </a:r>
          </a:p>
          <a:p>
            <a:pPr lvl="1"/>
            <a:r>
              <a:rPr lang="pt-BR" dirty="0" smtClean="0"/>
              <a:t>Impossível encontrar a mensagem a partir do hash </a:t>
            </a:r>
            <a:r>
              <a:rPr lang="pt-BR" dirty="0" err="1" smtClean="0"/>
              <a:t>value</a:t>
            </a:r>
            <a:r>
              <a:rPr lang="pt-BR" dirty="0" smtClean="0"/>
              <a:t> encontrado;</a:t>
            </a:r>
          </a:p>
          <a:p>
            <a:pPr lvl="1"/>
            <a:r>
              <a:rPr lang="pt-BR" dirty="0" smtClean="0"/>
              <a:t>Impossível existir duas diferentes mensagens com o mesmo hash </a:t>
            </a:r>
            <a:r>
              <a:rPr lang="pt-BR" dirty="0" err="1" smtClean="0"/>
              <a:t>value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Cryptographic</a:t>
            </a:r>
            <a:r>
              <a:rPr lang="pt-BR" dirty="0" smtClean="0"/>
              <a:t> Hash </a:t>
            </a:r>
            <a:r>
              <a:rPr lang="pt-BR" dirty="0" err="1" smtClean="0"/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Exemplos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MD5 -&gt; hash de 128 bits</a:t>
            </a:r>
          </a:p>
          <a:p>
            <a:pPr lvl="1"/>
            <a:r>
              <a:rPr lang="pt-BR" dirty="0" smtClean="0"/>
              <a:t>SHA-1 -&gt; </a:t>
            </a:r>
            <a:r>
              <a:rPr lang="pt-BR" dirty="0" smtClean="0"/>
              <a:t>hash value de </a:t>
            </a:r>
            <a:r>
              <a:rPr lang="pt-BR" dirty="0" smtClean="0"/>
              <a:t>160 bits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Simétrica</a:t>
            </a:r>
            <a:endParaRPr lang="en-US" dirty="0" smtClean="0"/>
          </a:p>
          <a:p>
            <a:pPr lvl="1"/>
            <a:r>
              <a:rPr lang="en-US" dirty="0" err="1" smtClean="0"/>
              <a:t>Início</a:t>
            </a:r>
            <a:r>
              <a:rPr lang="en-US" dirty="0" smtClean="0"/>
              <a:t> </a:t>
            </a:r>
            <a:r>
              <a:rPr lang="en-US" dirty="0" smtClean="0"/>
              <a:t>com </a:t>
            </a:r>
            <a:r>
              <a:rPr lang="en-US" dirty="0" err="1" smtClean="0"/>
              <a:t>Cifrar</a:t>
            </a:r>
            <a:r>
              <a:rPr lang="en-US" dirty="0" smtClean="0"/>
              <a:t> de Cesar, </a:t>
            </a:r>
            <a:r>
              <a:rPr lang="en-US" dirty="0" err="1" smtClean="0"/>
              <a:t>Substituição</a:t>
            </a:r>
            <a:r>
              <a:rPr lang="en-US" dirty="0" smtClean="0"/>
              <a:t> </a:t>
            </a:r>
            <a:r>
              <a:rPr lang="en-US" dirty="0" err="1" smtClean="0"/>
              <a:t>Monoalfabética</a:t>
            </a:r>
            <a:r>
              <a:rPr lang="en-US" dirty="0" smtClean="0"/>
              <a:t>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último</a:t>
            </a:r>
            <a:r>
              <a:rPr lang="en-US" dirty="0" smtClean="0"/>
              <a:t> Vigenère.</a:t>
            </a:r>
          </a:p>
          <a:p>
            <a:pPr lvl="1"/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Moderna</a:t>
            </a:r>
            <a:endParaRPr lang="en-US" dirty="0" smtClean="0"/>
          </a:p>
          <a:p>
            <a:r>
              <a:rPr lang="en-US" dirty="0" err="1" smtClean="0"/>
              <a:t>Exemplos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DES </a:t>
            </a:r>
            <a:r>
              <a:rPr lang="en-US" dirty="0" smtClean="0"/>
              <a:t>e Triple DES (Data Encryption Standard)</a:t>
            </a:r>
          </a:p>
          <a:p>
            <a:pPr lvl="1"/>
            <a:r>
              <a:rPr lang="en-US" dirty="0" smtClean="0"/>
              <a:t>AES </a:t>
            </a:r>
            <a:r>
              <a:rPr lang="en-US" dirty="0" smtClean="0"/>
              <a:t>(Advanced Encryption Standard)</a:t>
            </a:r>
          </a:p>
          <a:p>
            <a:pPr lvl="1"/>
            <a:r>
              <a:rPr lang="en-US" dirty="0" smtClean="0"/>
              <a:t>RC4 </a:t>
            </a:r>
            <a:r>
              <a:rPr lang="en-US" dirty="0" smtClean="0"/>
              <a:t>(</a:t>
            </a:r>
            <a:r>
              <a:rPr lang="en-US" dirty="0" err="1" smtClean="0"/>
              <a:t>Rivest</a:t>
            </a:r>
            <a:r>
              <a:rPr lang="en-US" dirty="0" smtClean="0"/>
              <a:t> Cipher Four)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Assimétrica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Diffie-Hellman </a:t>
            </a:r>
            <a:r>
              <a:rPr lang="en-US" dirty="0" smtClean="0"/>
              <a:t>key exchange</a:t>
            </a:r>
          </a:p>
          <a:p>
            <a:pPr lvl="1"/>
            <a:r>
              <a:rPr lang="en-US" dirty="0" smtClean="0"/>
              <a:t>RSA </a:t>
            </a:r>
            <a:r>
              <a:rPr lang="en-US" dirty="0" smtClean="0"/>
              <a:t>(Ron </a:t>
            </a:r>
            <a:r>
              <a:rPr lang="en-US" dirty="0" err="1" smtClean="0"/>
              <a:t>Rivest</a:t>
            </a:r>
            <a:r>
              <a:rPr lang="en-US" dirty="0" smtClean="0"/>
              <a:t>, </a:t>
            </a:r>
            <a:r>
              <a:rPr lang="en-US" dirty="0" err="1" smtClean="0"/>
              <a:t>Adi</a:t>
            </a:r>
            <a:r>
              <a:rPr lang="en-US" dirty="0" smtClean="0"/>
              <a:t> Shamir e Leonard </a:t>
            </a:r>
            <a:r>
              <a:rPr lang="en-US" dirty="0" err="1" smtClean="0"/>
              <a:t>Adleman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DSA (Digital </a:t>
            </a:r>
            <a:r>
              <a:rPr lang="en-US" dirty="0" smtClean="0"/>
              <a:t>Signature Algorithm)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1459</TotalTime>
  <Words>535</Words>
  <Application>Microsoft Office PowerPoint</Application>
  <PresentationFormat>Apresentação na tela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Módulo</vt:lpstr>
      <vt:lpstr>Assinatura/Certificado Digital</vt:lpstr>
      <vt:lpstr>Modelo tradicional de identificação </vt:lpstr>
      <vt:lpstr>Assinatura eletrônica</vt:lpstr>
      <vt:lpstr>Assinatura digital</vt:lpstr>
      <vt:lpstr>Código Hash</vt:lpstr>
      <vt:lpstr>Cryptographic Hash Function</vt:lpstr>
      <vt:lpstr>Cryptographic Hash Function</vt:lpstr>
      <vt:lpstr>Criptografia</vt:lpstr>
      <vt:lpstr>Criptografia</vt:lpstr>
      <vt:lpstr>Criptografia</vt:lpstr>
      <vt:lpstr>Certificado Digital</vt:lpstr>
      <vt:lpstr>ICP / PKI</vt:lpstr>
      <vt:lpstr>ICP / PKI</vt:lpstr>
      <vt:lpstr>ICP / PKI</vt:lpstr>
      <vt:lpstr>ICP-Brasil</vt:lpstr>
      <vt:lpstr>Estrutura hierárquica</vt:lpstr>
      <vt:lpstr>Aspectos jurídicos</vt:lpstr>
      <vt:lpstr>Dúvidas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</dc:creator>
  <cp:lastModifiedBy>jean</cp:lastModifiedBy>
  <cp:revision>47</cp:revision>
  <dcterms:created xsi:type="dcterms:W3CDTF">2010-10-29T13:34:57Z</dcterms:created>
  <dcterms:modified xsi:type="dcterms:W3CDTF">2010-10-30T13:56:11Z</dcterms:modified>
</cp:coreProperties>
</file>