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81696497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81696497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81696497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81696497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abf480a2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abf480a2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abf480a2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abf480a2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abf480a2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abf480a2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81696497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81696497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81696497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81696497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81696497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81696497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81696497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81696497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81696497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81696497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abf480a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abf480a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81696497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81696497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 (mejora el tiempo de </a:t>
            </a:r>
            <a:r>
              <a:rPr lang="es"/>
              <a:t>preparación</a:t>
            </a:r>
            <a:r>
              <a:rPr lang="es"/>
              <a:t>, de las entregas y los clientes porque va a hacer una </a:t>
            </a:r>
            <a:r>
              <a:rPr lang="es"/>
              <a:t>transformación digital</a:t>
            </a:r>
            <a:r>
              <a:rPr lang="e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81696497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81696497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81696497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81696497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abf480a2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abf480a2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81696497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81696497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59" name="Shape 59"/>
        <p:cNvGrpSpPr/>
        <p:nvPr/>
      </p:nvGrpSpPr>
      <p:grpSpPr>
        <a:xfrm>
          <a:off x="0" y="0"/>
          <a:ext cx="0" cy="0"/>
          <a:chOff x="0" y="0"/>
          <a:chExt cx="0" cy="0"/>
        </a:xfrm>
      </p:grpSpPr>
      <p:cxnSp>
        <p:nvCxnSpPr>
          <p:cNvPr id="60" name="Google Shape;60;p1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1" name="Google Shape;61;p1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3" name="Google Shape;6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jp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681977" y="1715500"/>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Presentación Fase 1 Proyecto Portafolio de título </a:t>
            </a:r>
            <a:endParaRPr/>
          </a:p>
          <a:p>
            <a:pPr indent="0" lvl="0" marL="0" rtl="0" algn="ctr">
              <a:spcBef>
                <a:spcPts val="0"/>
              </a:spcBef>
              <a:spcAft>
                <a:spcPts val="0"/>
              </a:spcAft>
              <a:buNone/>
            </a:pPr>
            <a:r>
              <a:t/>
            </a:r>
            <a:endParaRPr/>
          </a:p>
        </p:txBody>
      </p:sp>
      <p:sp>
        <p:nvSpPr>
          <p:cNvPr id="69" name="Google Shape;69;p14"/>
          <p:cNvSpPr txBox="1"/>
          <p:nvPr>
            <p:ph idx="1" type="subTitle"/>
          </p:nvPr>
        </p:nvSpPr>
        <p:spPr>
          <a:xfrm>
            <a:off x="1466350" y="3093975"/>
            <a:ext cx="5999100" cy="7863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s">
                <a:solidFill>
                  <a:schemeClr val="dk1"/>
                </a:solidFill>
              </a:rPr>
              <a:t>Integrantes: Raúl Artigas, Nicolás Órdenes, </a:t>
            </a:r>
            <a:r>
              <a:rPr lang="es">
                <a:solidFill>
                  <a:schemeClr val="dk1"/>
                </a:solidFill>
              </a:rPr>
              <a:t>Matias</a:t>
            </a:r>
            <a:r>
              <a:rPr lang="es">
                <a:solidFill>
                  <a:schemeClr val="dk1"/>
                </a:solidFill>
              </a:rPr>
              <a:t> Cubillos, Angel Tapia</a:t>
            </a:r>
            <a:endParaRPr>
              <a:solidFill>
                <a:schemeClr val="dk1"/>
              </a:solidFill>
            </a:endParaRPr>
          </a:p>
          <a:p>
            <a:pPr indent="0" lvl="0" marL="0" rtl="0" algn="ctr">
              <a:spcBef>
                <a:spcPts val="0"/>
              </a:spcBef>
              <a:spcAft>
                <a:spcPts val="0"/>
              </a:spcAft>
              <a:buNone/>
            </a:pPr>
            <a:r>
              <a:rPr lang="es">
                <a:solidFill>
                  <a:schemeClr val="dk1"/>
                </a:solidFill>
              </a:rPr>
              <a:t>Docente: Diego Garcés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45708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Diagrama de arquitectura</a:t>
            </a:r>
            <a:endParaRPr/>
          </a:p>
        </p:txBody>
      </p:sp>
      <p:pic>
        <p:nvPicPr>
          <p:cNvPr id="130" name="Google Shape;130;p23"/>
          <p:cNvPicPr preferRelativeResize="0"/>
          <p:nvPr/>
        </p:nvPicPr>
        <p:blipFill>
          <a:blip r:embed="rId3">
            <a:alphaModFix/>
          </a:blip>
          <a:stretch>
            <a:fillRect/>
          </a:stretch>
        </p:blipFill>
        <p:spPr>
          <a:xfrm>
            <a:off x="4638125" y="48950"/>
            <a:ext cx="4185400" cy="5057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Mockups</a:t>
            </a:r>
            <a:endParaRPr/>
          </a:p>
        </p:txBody>
      </p:sp>
      <p:pic>
        <p:nvPicPr>
          <p:cNvPr id="136" name="Google Shape;136;p24"/>
          <p:cNvPicPr preferRelativeResize="0"/>
          <p:nvPr/>
        </p:nvPicPr>
        <p:blipFill>
          <a:blip r:embed="rId3">
            <a:alphaModFix/>
          </a:blip>
          <a:stretch>
            <a:fillRect/>
          </a:stretch>
        </p:blipFill>
        <p:spPr>
          <a:xfrm>
            <a:off x="187250" y="1382125"/>
            <a:ext cx="4343594" cy="2602176"/>
          </a:xfrm>
          <a:prstGeom prst="rect">
            <a:avLst/>
          </a:prstGeom>
          <a:noFill/>
          <a:ln>
            <a:noFill/>
          </a:ln>
        </p:spPr>
      </p:pic>
      <p:pic>
        <p:nvPicPr>
          <p:cNvPr id="137" name="Google Shape;137;p24"/>
          <p:cNvPicPr preferRelativeResize="0"/>
          <p:nvPr/>
        </p:nvPicPr>
        <p:blipFill>
          <a:blip r:embed="rId4">
            <a:alphaModFix/>
          </a:blip>
          <a:stretch>
            <a:fillRect/>
          </a:stretch>
        </p:blipFill>
        <p:spPr>
          <a:xfrm>
            <a:off x="4750175" y="1382125"/>
            <a:ext cx="4184099" cy="26021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132700" y="1203337"/>
            <a:ext cx="4338974" cy="2736825"/>
          </a:xfrm>
          <a:prstGeom prst="rect">
            <a:avLst/>
          </a:prstGeom>
          <a:noFill/>
          <a:ln>
            <a:noFill/>
          </a:ln>
        </p:spPr>
      </p:pic>
      <p:pic>
        <p:nvPicPr>
          <p:cNvPr id="143" name="Google Shape;143;p25"/>
          <p:cNvPicPr preferRelativeResize="0"/>
          <p:nvPr/>
        </p:nvPicPr>
        <p:blipFill>
          <a:blip r:embed="rId4">
            <a:alphaModFix/>
          </a:blip>
          <a:stretch>
            <a:fillRect/>
          </a:stretch>
        </p:blipFill>
        <p:spPr>
          <a:xfrm>
            <a:off x="4571999" y="1216550"/>
            <a:ext cx="4367528" cy="27103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rotWithShape="1">
          <a:blip r:embed="rId3">
            <a:alphaModFix/>
          </a:blip>
          <a:srcRect b="0" l="0" r="3901" t="0"/>
          <a:stretch/>
        </p:blipFill>
        <p:spPr>
          <a:xfrm>
            <a:off x="186350" y="1230100"/>
            <a:ext cx="4257900" cy="2725601"/>
          </a:xfrm>
          <a:prstGeom prst="rect">
            <a:avLst/>
          </a:prstGeom>
          <a:noFill/>
          <a:ln>
            <a:noFill/>
          </a:ln>
        </p:spPr>
      </p:pic>
      <p:pic>
        <p:nvPicPr>
          <p:cNvPr id="149" name="Google Shape;149;p26"/>
          <p:cNvPicPr preferRelativeResize="0"/>
          <p:nvPr/>
        </p:nvPicPr>
        <p:blipFill>
          <a:blip r:embed="rId4">
            <a:alphaModFix/>
          </a:blip>
          <a:stretch>
            <a:fillRect/>
          </a:stretch>
        </p:blipFill>
        <p:spPr>
          <a:xfrm>
            <a:off x="4667075" y="1230100"/>
            <a:ext cx="4323876" cy="272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1757487" y="814325"/>
            <a:ext cx="5629027" cy="3514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Pasos a seguir </a:t>
            </a:r>
            <a:endParaRPr/>
          </a:p>
        </p:txBody>
      </p:sp>
      <p:sp>
        <p:nvSpPr>
          <p:cNvPr id="160" name="Google Shape;160;p28"/>
          <p:cNvSpPr txBox="1"/>
          <p:nvPr>
            <p:ph idx="1" type="body"/>
          </p:nvPr>
        </p:nvSpPr>
        <p:spPr>
          <a:xfrm>
            <a:off x="42485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pasos que se van a seguir </a:t>
            </a:r>
            <a:r>
              <a:rPr lang="es"/>
              <a:t>será</a:t>
            </a:r>
            <a:r>
              <a:rPr lang="es"/>
              <a:t> programar la </a:t>
            </a:r>
            <a:r>
              <a:rPr lang="es"/>
              <a:t>página</a:t>
            </a:r>
            <a:r>
              <a:rPr lang="es"/>
              <a:t> web, para </a:t>
            </a:r>
            <a:r>
              <a:rPr lang="es"/>
              <a:t>además</a:t>
            </a:r>
            <a:r>
              <a:rPr lang="es"/>
              <a:t> ir </a:t>
            </a:r>
            <a:r>
              <a:rPr lang="es"/>
              <a:t>testeando</a:t>
            </a:r>
            <a:r>
              <a:rPr lang="es"/>
              <a:t> para ver si tiene </a:t>
            </a:r>
            <a:r>
              <a:rPr lang="es"/>
              <a:t>algún</a:t>
            </a:r>
            <a:r>
              <a:rPr lang="es"/>
              <a:t> desperfecto o problema al momento de programar la </a:t>
            </a:r>
            <a:r>
              <a:rPr lang="es"/>
              <a:t>página</a:t>
            </a:r>
            <a:r>
              <a:rPr lang="es"/>
              <a:t>. </a:t>
            </a:r>
            <a:r>
              <a:rPr lang="es"/>
              <a:t>También se continuarán llenando los informes correspondientes a la parte 2 del proyecto.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166" name="Google Shape;166;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Para finalizar como resumen podemos destacar que definimos un proyecto que es desafiante debido a la cantidad de tecnologías que planeamos usar, además que definimos los documentos necesarios para explicar el funcionamiento y requerimientos de esta fase, finalmente cabe destacar que será un trabajo bastante completo que pueda cubrir con las competencias para lograr un buen proyecto APT.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393850" y="2304150"/>
            <a:ext cx="43563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¡Gracias por su atencion!</a:t>
            </a:r>
            <a:endParaRPr/>
          </a:p>
        </p:txBody>
      </p:sp>
      <p:sp>
        <p:nvSpPr>
          <p:cNvPr id="172" name="Google Shape;172;p30"/>
          <p:cNvSpPr/>
          <p:nvPr/>
        </p:nvSpPr>
        <p:spPr>
          <a:xfrm>
            <a:off x="372225" y="1105400"/>
            <a:ext cx="676800" cy="27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75" name="Google Shape;75;p15"/>
          <p:cNvSpPr txBox="1"/>
          <p:nvPr>
            <p:ph idx="1" type="body"/>
          </p:nvPr>
        </p:nvSpPr>
        <p:spPr>
          <a:xfrm>
            <a:off x="626500" y="1751125"/>
            <a:ext cx="2449200" cy="2660100"/>
          </a:xfrm>
          <a:prstGeom prst="rect">
            <a:avLst/>
          </a:prstGeom>
        </p:spPr>
        <p:txBody>
          <a:bodyPr anchorCtr="0" anchor="t" bIns="91425" lIns="91425" spcFirstLastPara="1" rIns="91425" wrap="square" tIns="91425">
            <a:noAutofit/>
          </a:bodyPr>
          <a:lstStyle/>
          <a:p>
            <a:pPr indent="-317817" lvl="0" marL="457200" rtl="0" algn="l">
              <a:lnSpc>
                <a:spcPct val="150000"/>
              </a:lnSpc>
              <a:spcBef>
                <a:spcPts val="0"/>
              </a:spcBef>
              <a:spcAft>
                <a:spcPts val="0"/>
              </a:spcAft>
              <a:buSzPts val="1405"/>
              <a:buChar char="●"/>
            </a:pPr>
            <a:r>
              <a:rPr lang="es" sz="1405"/>
              <a:t>Roles</a:t>
            </a:r>
            <a:endParaRPr sz="1405"/>
          </a:p>
          <a:p>
            <a:pPr indent="-317817" lvl="0" marL="457200" rtl="0" algn="l">
              <a:lnSpc>
                <a:spcPct val="150000"/>
              </a:lnSpc>
              <a:spcBef>
                <a:spcPts val="0"/>
              </a:spcBef>
              <a:spcAft>
                <a:spcPts val="0"/>
              </a:spcAft>
              <a:buSzPts val="1405"/>
              <a:buChar char="●"/>
            </a:pPr>
            <a:r>
              <a:rPr lang="es" sz="1405"/>
              <a:t>Caso</a:t>
            </a:r>
            <a:endParaRPr sz="1405"/>
          </a:p>
          <a:p>
            <a:pPr indent="-317817" lvl="1" marL="914400" rtl="0" algn="l">
              <a:lnSpc>
                <a:spcPct val="150000"/>
              </a:lnSpc>
              <a:spcBef>
                <a:spcPts val="0"/>
              </a:spcBef>
              <a:spcAft>
                <a:spcPts val="0"/>
              </a:spcAft>
              <a:buSzPts val="1405"/>
              <a:buChar char="○"/>
            </a:pPr>
            <a:r>
              <a:rPr lang="es" sz="1405"/>
              <a:t>P</a:t>
            </a:r>
            <a:r>
              <a:rPr lang="es" sz="1405"/>
              <a:t>roblemática</a:t>
            </a:r>
            <a:r>
              <a:rPr lang="es" sz="1405"/>
              <a:t> </a:t>
            </a:r>
            <a:endParaRPr sz="1405"/>
          </a:p>
          <a:p>
            <a:pPr indent="-317817" lvl="1" marL="914400" rtl="0" algn="l">
              <a:lnSpc>
                <a:spcPct val="150000"/>
              </a:lnSpc>
              <a:spcBef>
                <a:spcPts val="0"/>
              </a:spcBef>
              <a:spcAft>
                <a:spcPts val="0"/>
              </a:spcAft>
              <a:buSzPts val="1405"/>
              <a:buChar char="○"/>
            </a:pPr>
            <a:r>
              <a:rPr lang="es" sz="1405"/>
              <a:t>S</a:t>
            </a:r>
            <a:r>
              <a:rPr lang="es" sz="1405"/>
              <a:t>olución</a:t>
            </a:r>
            <a:endParaRPr sz="1405"/>
          </a:p>
          <a:p>
            <a:pPr indent="-317817" lvl="0" marL="457200" rtl="0" algn="l">
              <a:lnSpc>
                <a:spcPct val="150000"/>
              </a:lnSpc>
              <a:spcBef>
                <a:spcPts val="0"/>
              </a:spcBef>
              <a:spcAft>
                <a:spcPts val="0"/>
              </a:spcAft>
              <a:buSzPts val="1405"/>
              <a:buChar char="●"/>
            </a:pPr>
            <a:r>
              <a:rPr lang="es" sz="1405"/>
              <a:t>Plan de trabajo</a:t>
            </a:r>
            <a:endParaRPr sz="1405"/>
          </a:p>
          <a:p>
            <a:pPr indent="-317817" lvl="0" marL="457200" rtl="0" algn="l">
              <a:lnSpc>
                <a:spcPct val="150000"/>
              </a:lnSpc>
              <a:spcBef>
                <a:spcPts val="0"/>
              </a:spcBef>
              <a:spcAft>
                <a:spcPts val="0"/>
              </a:spcAft>
              <a:buSzPts val="1405"/>
              <a:buChar char="●"/>
            </a:pPr>
            <a:r>
              <a:rPr lang="es" sz="1405"/>
              <a:t>Metodología</a:t>
            </a:r>
            <a:endParaRPr sz="1405"/>
          </a:p>
          <a:p>
            <a:pPr indent="-317817" lvl="0" marL="457200" rtl="0" algn="l">
              <a:lnSpc>
                <a:spcPct val="150000"/>
              </a:lnSpc>
              <a:spcBef>
                <a:spcPts val="0"/>
              </a:spcBef>
              <a:spcAft>
                <a:spcPts val="0"/>
              </a:spcAft>
              <a:buSzPts val="1405"/>
              <a:buChar char="●"/>
            </a:pPr>
            <a:r>
              <a:rPr lang="es" sz="1405"/>
              <a:t>Tecnología a utilizar</a:t>
            </a:r>
            <a:endParaRPr sz="1405"/>
          </a:p>
        </p:txBody>
      </p:sp>
      <p:sp>
        <p:nvSpPr>
          <p:cNvPr id="76" name="Google Shape;76;p15"/>
          <p:cNvSpPr txBox="1"/>
          <p:nvPr>
            <p:ph idx="1" type="body"/>
          </p:nvPr>
        </p:nvSpPr>
        <p:spPr>
          <a:xfrm>
            <a:off x="4077075" y="1751125"/>
            <a:ext cx="2839800" cy="2261100"/>
          </a:xfrm>
          <a:prstGeom prst="rect">
            <a:avLst/>
          </a:prstGeom>
        </p:spPr>
        <p:txBody>
          <a:bodyPr anchorCtr="0" anchor="t" bIns="91425" lIns="91425" spcFirstLastPara="1" rIns="91425" wrap="square" tIns="91425">
            <a:normAutofit fontScale="92500" lnSpcReduction="10000"/>
          </a:bodyPr>
          <a:lstStyle/>
          <a:p>
            <a:pPr indent="-322580" lvl="0" marL="457200" rtl="0" algn="l">
              <a:lnSpc>
                <a:spcPct val="150000"/>
              </a:lnSpc>
              <a:spcBef>
                <a:spcPts val="0"/>
              </a:spcBef>
              <a:spcAft>
                <a:spcPts val="0"/>
              </a:spcAft>
              <a:buSzPct val="100000"/>
              <a:buChar char="●"/>
            </a:pPr>
            <a:r>
              <a:rPr lang="es" sz="1600"/>
              <a:t>Modelo de datos</a:t>
            </a:r>
            <a:endParaRPr sz="1600"/>
          </a:p>
          <a:p>
            <a:pPr indent="-322580" lvl="0" marL="457200" rtl="0" algn="l">
              <a:lnSpc>
                <a:spcPct val="150000"/>
              </a:lnSpc>
              <a:spcBef>
                <a:spcPts val="0"/>
              </a:spcBef>
              <a:spcAft>
                <a:spcPts val="0"/>
              </a:spcAft>
              <a:buSzPct val="100000"/>
              <a:buChar char="●"/>
            </a:pPr>
            <a:r>
              <a:rPr lang="es" sz="1600"/>
              <a:t>Diagrama de arquitectura</a:t>
            </a:r>
            <a:endParaRPr sz="1600"/>
          </a:p>
          <a:p>
            <a:pPr indent="-322580" lvl="0" marL="457200" rtl="0" algn="l">
              <a:lnSpc>
                <a:spcPct val="150000"/>
              </a:lnSpc>
              <a:spcBef>
                <a:spcPts val="0"/>
              </a:spcBef>
              <a:spcAft>
                <a:spcPts val="0"/>
              </a:spcAft>
              <a:buSzPct val="100000"/>
              <a:buChar char="●"/>
            </a:pPr>
            <a:r>
              <a:rPr lang="es" sz="1600"/>
              <a:t>Mockups</a:t>
            </a:r>
            <a:endParaRPr sz="1600"/>
          </a:p>
          <a:p>
            <a:pPr indent="-322580" lvl="0" marL="457200" rtl="0" algn="l">
              <a:lnSpc>
                <a:spcPct val="150000"/>
              </a:lnSpc>
              <a:spcBef>
                <a:spcPts val="0"/>
              </a:spcBef>
              <a:spcAft>
                <a:spcPts val="0"/>
              </a:spcAft>
              <a:buSzPct val="100000"/>
              <a:buChar char="●"/>
            </a:pPr>
            <a:r>
              <a:rPr lang="es" sz="1600"/>
              <a:t>Pasos a seguir</a:t>
            </a:r>
            <a:endParaRPr sz="1600"/>
          </a:p>
          <a:p>
            <a:pPr indent="-322580" lvl="0" marL="457200" rtl="0" algn="l">
              <a:lnSpc>
                <a:spcPct val="150000"/>
              </a:lnSpc>
              <a:spcBef>
                <a:spcPts val="0"/>
              </a:spcBef>
              <a:spcAft>
                <a:spcPts val="0"/>
              </a:spcAft>
              <a:buSzPct val="100000"/>
              <a:buChar char="●"/>
            </a:pPr>
            <a:r>
              <a:rPr lang="es" sz="1600"/>
              <a:t>Conclusión</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Roles</a:t>
            </a:r>
            <a:endParaRPr/>
          </a:p>
        </p:txBody>
      </p:sp>
      <p:pic>
        <p:nvPicPr>
          <p:cNvPr id="82" name="Google Shape;82;p16"/>
          <p:cNvPicPr preferRelativeResize="0"/>
          <p:nvPr/>
        </p:nvPicPr>
        <p:blipFill>
          <a:blip r:embed="rId3">
            <a:alphaModFix/>
          </a:blip>
          <a:stretch>
            <a:fillRect/>
          </a:stretch>
        </p:blipFill>
        <p:spPr>
          <a:xfrm>
            <a:off x="2588423" y="997673"/>
            <a:ext cx="4639625" cy="387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Caso: Problemática</a:t>
            </a:r>
            <a:endParaRPr/>
          </a:p>
        </p:txBody>
      </p:sp>
      <p:sp>
        <p:nvSpPr>
          <p:cNvPr id="88" name="Google Shape;88;p17"/>
          <p:cNvSpPr txBox="1"/>
          <p:nvPr>
            <p:ph idx="1" type="body"/>
          </p:nvPr>
        </p:nvSpPr>
        <p:spPr>
          <a:xfrm>
            <a:off x="727650" y="1891000"/>
            <a:ext cx="7688700" cy="2234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En muchos restaurantes, los clientes experimentan demoras en la entrega de sus pedidos, lo que afecta negativamente la experiencia general. Esta problemática no solo se limita al tiempo de espera, sino que también tiene implicaciones en la satisfacción del cliente y en la eficiencia operativa del restaurante.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Caso: Solución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El proyecto “Plataforma Empresarial Streaming Comida/Delivery” se centrará en una solución web con vistas para trabajadores y administradores. Los trabajadores recibirán recetas y direcciones en tiempo real, mientras que los administradores gestionarán y generarán el ciclo completo de las recetas. La plataforma integrará desarrollo backend, base de datos y frontend, utilizando un modelo arquitectónico basado en streaming para el manejo de datos en tiempo real, junto con el análisis y la documentación del sistema.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33366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Plan de Trabajo (Carta Gantt)</a:t>
            </a:r>
            <a:endParaRPr/>
          </a:p>
        </p:txBody>
      </p:sp>
      <p:pic>
        <p:nvPicPr>
          <p:cNvPr id="100" name="Google Shape;100;p19"/>
          <p:cNvPicPr preferRelativeResize="0"/>
          <p:nvPr/>
        </p:nvPicPr>
        <p:blipFill>
          <a:blip r:embed="rId3">
            <a:alphaModFix/>
          </a:blip>
          <a:stretch>
            <a:fillRect/>
          </a:stretch>
        </p:blipFill>
        <p:spPr>
          <a:xfrm>
            <a:off x="3968475" y="56325"/>
            <a:ext cx="3883816" cy="4902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 a usar</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1200"/>
              </a:spcAft>
              <a:buNone/>
            </a:pPr>
            <a:r>
              <a:rPr lang="es"/>
              <a:t>La metodología que vamos a utilizar es Scrum  porque su enfoque en iteraciones cortas y revisiones frecuentes se adapta bien al entorno dinámico de esta área centrada en comidas y restaurantes, creemos que es lo que más se ajusta al caso y además esta ofrece varias ventajas clave para abordar las demoras en la toma y entrega de pedidos. Este sistema permite la captura y transmisión de esto de manera rápida y precisa,  además de otras funciones que ayudan reduciendo errores de comunicación y mejorando la eficiencia del mismo entorno.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preencoded.png" id="111" name="Google Shape;111;p21"/>
          <p:cNvPicPr preferRelativeResize="0"/>
          <p:nvPr/>
        </p:nvPicPr>
        <p:blipFill rotWithShape="1">
          <a:blip r:embed="rId3">
            <a:alphaModFix/>
          </a:blip>
          <a:srcRect b="0" l="0" r="0" t="0"/>
          <a:stretch/>
        </p:blipFill>
        <p:spPr>
          <a:xfrm>
            <a:off x="0" y="39313"/>
            <a:ext cx="9144000" cy="5064874"/>
          </a:xfrm>
          <a:prstGeom prst="rect">
            <a:avLst/>
          </a:prstGeom>
          <a:noFill/>
          <a:ln>
            <a:noFill/>
          </a:ln>
        </p:spPr>
      </p:pic>
      <p:sp>
        <p:nvSpPr>
          <p:cNvPr id="112" name="Google Shape;112;p21"/>
          <p:cNvSpPr txBox="1"/>
          <p:nvPr/>
        </p:nvSpPr>
        <p:spPr>
          <a:xfrm>
            <a:off x="1930050" y="88700"/>
            <a:ext cx="5283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000">
                <a:solidFill>
                  <a:schemeClr val="dk1"/>
                </a:solidFill>
                <a:latin typeface="Roboto Slab"/>
                <a:ea typeface="Roboto Slab"/>
                <a:cs typeface="Roboto Slab"/>
                <a:sym typeface="Roboto Slab"/>
              </a:rPr>
              <a:t>Tecnologías a implementar</a:t>
            </a:r>
            <a:endParaRPr sz="3000">
              <a:solidFill>
                <a:schemeClr val="dk1"/>
              </a:solidFill>
              <a:latin typeface="Roboto Slab"/>
              <a:ea typeface="Roboto Slab"/>
              <a:cs typeface="Roboto Slab"/>
              <a:sym typeface="Roboto Slab"/>
            </a:endParaRPr>
          </a:p>
        </p:txBody>
      </p:sp>
      <p:pic>
        <p:nvPicPr>
          <p:cNvPr id="113" name="Google Shape;113;p21"/>
          <p:cNvPicPr preferRelativeResize="0"/>
          <p:nvPr/>
        </p:nvPicPr>
        <p:blipFill>
          <a:blip r:embed="rId4">
            <a:alphaModFix/>
          </a:blip>
          <a:stretch>
            <a:fillRect/>
          </a:stretch>
        </p:blipFill>
        <p:spPr>
          <a:xfrm>
            <a:off x="1009850" y="1139825"/>
            <a:ext cx="1378500" cy="1372500"/>
          </a:xfrm>
          <a:prstGeom prst="roundRect">
            <a:avLst>
              <a:gd fmla="val 16667" name="adj"/>
            </a:avLst>
          </a:prstGeom>
          <a:noFill/>
          <a:ln>
            <a:noFill/>
          </a:ln>
        </p:spPr>
      </p:pic>
      <p:pic>
        <p:nvPicPr>
          <p:cNvPr id="114" name="Google Shape;114;p21"/>
          <p:cNvPicPr preferRelativeResize="0"/>
          <p:nvPr/>
        </p:nvPicPr>
        <p:blipFill>
          <a:blip r:embed="rId5">
            <a:alphaModFix/>
          </a:blip>
          <a:stretch>
            <a:fillRect/>
          </a:stretch>
        </p:blipFill>
        <p:spPr>
          <a:xfrm>
            <a:off x="229663" y="2733388"/>
            <a:ext cx="1794900" cy="1794900"/>
          </a:xfrm>
          <a:prstGeom prst="can">
            <a:avLst>
              <a:gd fmla="val 25000" name="adj"/>
            </a:avLst>
          </a:prstGeom>
          <a:noFill/>
          <a:ln>
            <a:noFill/>
          </a:ln>
        </p:spPr>
      </p:pic>
      <p:pic>
        <p:nvPicPr>
          <p:cNvPr id="115" name="Google Shape;115;p21"/>
          <p:cNvPicPr preferRelativeResize="0"/>
          <p:nvPr/>
        </p:nvPicPr>
        <p:blipFill>
          <a:blip r:embed="rId6">
            <a:alphaModFix/>
          </a:blip>
          <a:stretch>
            <a:fillRect/>
          </a:stretch>
        </p:blipFill>
        <p:spPr>
          <a:xfrm>
            <a:off x="2575872" y="3030550"/>
            <a:ext cx="2833500" cy="987000"/>
          </a:xfrm>
          <a:prstGeom prst="roundRect">
            <a:avLst>
              <a:gd fmla="val 16667" name="adj"/>
            </a:avLst>
          </a:prstGeom>
          <a:noFill/>
          <a:ln>
            <a:noFill/>
          </a:ln>
        </p:spPr>
      </p:pic>
      <p:pic>
        <p:nvPicPr>
          <p:cNvPr id="116" name="Google Shape;116;p21"/>
          <p:cNvPicPr preferRelativeResize="0"/>
          <p:nvPr/>
        </p:nvPicPr>
        <p:blipFill>
          <a:blip r:embed="rId7">
            <a:alphaModFix/>
          </a:blip>
          <a:stretch>
            <a:fillRect/>
          </a:stretch>
        </p:blipFill>
        <p:spPr>
          <a:xfrm>
            <a:off x="2911601" y="1116275"/>
            <a:ext cx="1419600" cy="1419600"/>
          </a:xfrm>
          <a:prstGeom prst="roundRect">
            <a:avLst>
              <a:gd fmla="val 16667" name="adj"/>
            </a:avLst>
          </a:prstGeom>
          <a:noFill/>
          <a:ln>
            <a:noFill/>
          </a:ln>
        </p:spPr>
      </p:pic>
      <p:pic>
        <p:nvPicPr>
          <p:cNvPr id="117" name="Google Shape;117;p21"/>
          <p:cNvPicPr preferRelativeResize="0"/>
          <p:nvPr/>
        </p:nvPicPr>
        <p:blipFill>
          <a:blip r:embed="rId8">
            <a:alphaModFix/>
          </a:blip>
          <a:stretch>
            <a:fillRect/>
          </a:stretch>
        </p:blipFill>
        <p:spPr>
          <a:xfrm>
            <a:off x="7326625" y="892927"/>
            <a:ext cx="1378500" cy="2524500"/>
          </a:xfrm>
          <a:prstGeom prst="roundRect">
            <a:avLst>
              <a:gd fmla="val 16667" name="adj"/>
            </a:avLst>
          </a:prstGeom>
          <a:noFill/>
          <a:ln>
            <a:noFill/>
          </a:ln>
        </p:spPr>
      </p:pic>
      <p:pic>
        <p:nvPicPr>
          <p:cNvPr id="118" name="Google Shape;118;p21"/>
          <p:cNvPicPr preferRelativeResize="0"/>
          <p:nvPr/>
        </p:nvPicPr>
        <p:blipFill>
          <a:blip r:embed="rId9">
            <a:alphaModFix/>
          </a:blip>
          <a:stretch>
            <a:fillRect/>
          </a:stretch>
        </p:blipFill>
        <p:spPr>
          <a:xfrm>
            <a:off x="4854450" y="1019525"/>
            <a:ext cx="1613100" cy="1613100"/>
          </a:xfrm>
          <a:prstGeom prst="ellipse">
            <a:avLst/>
          </a:prstGeom>
          <a:noFill/>
          <a:ln>
            <a:noFill/>
          </a:ln>
        </p:spPr>
      </p:pic>
      <p:pic>
        <p:nvPicPr>
          <p:cNvPr id="119" name="Google Shape;119;p21"/>
          <p:cNvPicPr preferRelativeResize="0"/>
          <p:nvPr/>
        </p:nvPicPr>
        <p:blipFill>
          <a:blip r:embed="rId10">
            <a:alphaModFix/>
          </a:blip>
          <a:stretch>
            <a:fillRect/>
          </a:stretch>
        </p:blipFill>
        <p:spPr>
          <a:xfrm>
            <a:off x="5827650" y="3417423"/>
            <a:ext cx="3316343" cy="141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251275"/>
            <a:ext cx="2265300" cy="892800"/>
          </a:xfrm>
          <a:prstGeom prst="rect">
            <a:avLst/>
          </a:prstGeom>
          <a:solidFill>
            <a:srgbClr val="CCCCCC"/>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solidFill>
                  <a:srgbClr val="1A2E35"/>
                </a:solidFill>
              </a:rPr>
              <a:t>Modelo de datos</a:t>
            </a:r>
            <a:endParaRPr>
              <a:solidFill>
                <a:srgbClr val="1A2E3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