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Share Tech Mono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hylBT8ihP+QRpDV+2jl/Z1sJ/x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ShareTechMon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d0d4d63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1d0d4d63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Angel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124101e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124101e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MATIAS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4a164fa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e4a164fa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0d4d63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31d0d4d63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Raul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d0d4d639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31d0d4d639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d0d4d63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1d0d4d63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angel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d0d4d63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1d0d4d63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0d4d63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31d0d4d63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e7092d02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1e7092d0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868446f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5868446f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MATIAS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e7092d02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e7092d02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0e18bd5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0e18bd5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MATIAS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4a164fa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e4a164fa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868446f3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5868446f3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MATIAS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e7092d02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e7092d02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MATIAS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/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7"/>
          <p:cNvSpPr txBox="1"/>
          <p:nvPr>
            <p:ph idx="1" type="subTitle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" name="Google Shape;104;p4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05" name="Google Shape;105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11" name="Google Shape;111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49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9" name="Google Shape;119;p49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0" name="Google Shape;120;p4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50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2" name="Google Shape;132;p5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33" name="Google Shape;133;p5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5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39" name="Google Shape;139;p5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50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45" name="Google Shape;145;p5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5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4" name="Google Shape;154;p5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155" name="Google Shape;155;p5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2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3" name="Google Shape;163;p52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64" name="Google Shape;164;p5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52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70" name="Google Shape;170;p5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3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53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53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9" name="Google Shape;179;p53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80" name="Google Shape;180;p5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4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5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55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1" name="Google Shape;191;p55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92" name="Google Shape;192;p5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55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98" name="Google Shape;198;p5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" name="Google Shape;14;p3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" name="Google Shape;15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" name="Google Shape;21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" name="Google Shape;28;p4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" name="Google Shape;29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4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5" name="Google Shape;35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" name="Google Shape;44;p41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45" name="Google Shape;45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" name="Google Shape;53;p4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4" name="Google Shape;54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2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60" name="Google Shape;60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7" name="Google Shape;67;p43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68" name="Google Shape;68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4" name="Google Shape;74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1" name="Google Shape;81;p44"/>
          <p:cNvGrpSpPr/>
          <p:nvPr/>
        </p:nvGrpSpPr>
        <p:grpSpPr>
          <a:xfrm flipH="1" rot="-5400000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82" name="Google Shape;82;p4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44"/>
          <p:cNvGrpSpPr/>
          <p:nvPr/>
        </p:nvGrpSpPr>
        <p:grpSpPr>
          <a:xfrm flipH="1" rot="5400000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88" name="Google Shape;88;p4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/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5" name="Google Shape;95;p45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96" name="Google Shape;96;p4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2385625" y="44350"/>
            <a:ext cx="457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PROYECTO “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Food Experience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APP”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PRESENTACIÓN FINAL CAPSTONE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4" name="Google Shape;214;p1"/>
            <p:cNvSpPr/>
            <p:nvPr/>
          </p:nvSpPr>
          <p:spPr>
            <a:xfrm>
              <a:off x="-747068" y="-488408"/>
              <a:ext cx="936689" cy="979029"/>
            </a:xfrm>
            <a:custGeom>
              <a:rect b="b" l="l" r="r" t="t"/>
              <a:pathLst>
                <a:path extrusionOk="0" h="20695" w="1980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-747068" y="-488408"/>
              <a:ext cx="936689" cy="72097"/>
            </a:xfrm>
            <a:custGeom>
              <a:rect b="b" l="l" r="r" t="t"/>
              <a:pathLst>
                <a:path extrusionOk="0" h="1524" w="1980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-710878" y="-468634"/>
              <a:ext cx="32122" cy="32169"/>
            </a:xfrm>
            <a:custGeom>
              <a:rect b="b" l="l" r="r" t="t"/>
              <a:pathLst>
                <a:path extrusionOk="0" h="680" w="679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-654865" y="-468634"/>
              <a:ext cx="32500" cy="32169"/>
            </a:xfrm>
            <a:custGeom>
              <a:rect b="b" l="l" r="r" t="t"/>
              <a:pathLst>
                <a:path extrusionOk="0" h="680" w="687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-598853" y="-468634"/>
              <a:ext cx="32500" cy="32169"/>
            </a:xfrm>
            <a:custGeom>
              <a:rect b="b" l="l" r="r" t="t"/>
              <a:pathLst>
                <a:path extrusionOk="0" h="680" w="687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-672227" y="-352163"/>
              <a:ext cx="195427" cy="34251"/>
            </a:xfrm>
            <a:custGeom>
              <a:rect b="b" l="l" r="r" t="t"/>
              <a:pathLst>
                <a:path extrusionOk="0" h="724" w="4131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-428736" y="-352163"/>
              <a:ext cx="543942" cy="34251"/>
            </a:xfrm>
            <a:custGeom>
              <a:rect b="b" l="l" r="r" t="t"/>
              <a:pathLst>
                <a:path extrusionOk="0" h="724" w="11498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-671234" y="-245910"/>
              <a:ext cx="55019" cy="54735"/>
            </a:xfrm>
            <a:custGeom>
              <a:rect b="b" l="l" r="r" t="t"/>
              <a:pathLst>
                <a:path extrusionOk="0" h="1157" w="1163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-671234" y="-159479"/>
              <a:ext cx="55019" cy="55066"/>
            </a:xfrm>
            <a:custGeom>
              <a:rect b="b" l="l" r="r" t="t"/>
              <a:pathLst>
                <a:path extrusionOk="0" h="1164" w="1163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-671234" y="-73096"/>
              <a:ext cx="55019" cy="55066"/>
            </a:xfrm>
            <a:custGeom>
              <a:rect b="b" l="l" r="r" t="t"/>
              <a:pathLst>
                <a:path extrusionOk="0" h="1164" w="1163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587547" y="-231860"/>
              <a:ext cx="357314" cy="26681"/>
            </a:xfrm>
            <a:custGeom>
              <a:rect b="b" l="l" r="r" t="t"/>
              <a:pathLst>
                <a:path extrusionOk="0" h="564" w="7553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-587547" y="-145476"/>
              <a:ext cx="357314" cy="26681"/>
            </a:xfrm>
            <a:custGeom>
              <a:rect b="b" l="l" r="r" t="t"/>
              <a:pathLst>
                <a:path extrusionOk="0" h="564" w="7553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587547" y="-58714"/>
              <a:ext cx="357314" cy="26681"/>
            </a:xfrm>
            <a:custGeom>
              <a:rect b="b" l="l" r="r" t="t"/>
              <a:pathLst>
                <a:path extrusionOk="0" h="564" w="7553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-174174" y="-231860"/>
              <a:ext cx="288292" cy="199827"/>
            </a:xfrm>
            <a:custGeom>
              <a:rect b="b" l="l" r="r" t="t"/>
              <a:pathLst>
                <a:path extrusionOk="0" h="4224" w="6094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-632631" y="202944"/>
              <a:ext cx="708146" cy="26066"/>
            </a:xfrm>
            <a:custGeom>
              <a:rect b="b" l="l" r="r" t="t"/>
              <a:pathLst>
                <a:path extrusionOk="0" h="551" w="14969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-632631" y="254840"/>
              <a:ext cx="708146" cy="25735"/>
            </a:xfrm>
            <a:custGeom>
              <a:rect b="b" l="l" r="r" t="t"/>
              <a:pathLst>
                <a:path extrusionOk="0" h="544" w="14969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-632631" y="306452"/>
              <a:ext cx="708146" cy="25688"/>
            </a:xfrm>
            <a:custGeom>
              <a:rect b="b" l="l" r="r" t="t"/>
              <a:pathLst>
                <a:path extrusionOk="0" h="543" w="14969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-632631" y="358065"/>
              <a:ext cx="708146" cy="25641"/>
            </a:xfrm>
            <a:custGeom>
              <a:rect b="b" l="l" r="r" t="t"/>
              <a:pathLst>
                <a:path extrusionOk="0" h="542" w="14969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-554763" y="75544"/>
              <a:ext cx="552079" cy="74840"/>
            </a:xfrm>
            <a:custGeom>
              <a:rect b="b" l="l" r="r" t="t"/>
              <a:pathLst>
                <a:path extrusionOk="0" h="1582" w="1167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4" name="Google Shape;234;p1"/>
            <p:cNvSpPr/>
            <p:nvPr/>
          </p:nvSpPr>
          <p:spPr>
            <a:xfrm>
              <a:off x="301976" y="-1334266"/>
              <a:ext cx="1361321" cy="1634285"/>
            </a:xfrm>
            <a:custGeom>
              <a:rect b="b" l="l" r="r" t="t"/>
              <a:pathLst>
                <a:path extrusionOk="0" h="34546" w="28776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57657" y="-1334266"/>
              <a:ext cx="1250337" cy="1586126"/>
            </a:xfrm>
            <a:custGeom>
              <a:rect b="b" l="l" r="r" t="t"/>
              <a:pathLst>
                <a:path extrusionOk="0" h="33528" w="2643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01976" y="-1334266"/>
              <a:ext cx="1361321" cy="137712"/>
            </a:xfrm>
            <a:custGeom>
              <a:rect b="b" l="l" r="r" t="t"/>
              <a:pathLst>
                <a:path extrusionOk="0" h="2911" w="28776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356995" y="-771260"/>
              <a:ext cx="1251662" cy="592385"/>
            </a:xfrm>
            <a:custGeom>
              <a:rect b="b" l="l" r="r" t="t"/>
              <a:pathLst>
                <a:path extrusionOk="0" h="12522" w="26458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19488" y="-528903"/>
              <a:ext cx="58803" cy="118221"/>
            </a:xfrm>
            <a:custGeom>
              <a:rect b="b" l="l" r="r" t="t"/>
              <a:pathLst>
                <a:path extrusionOk="0" h="2499" w="1243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486982" y="-528903"/>
              <a:ext cx="59182" cy="118221"/>
            </a:xfrm>
            <a:custGeom>
              <a:rect b="b" l="l" r="r" t="t"/>
              <a:pathLst>
                <a:path extrusionOk="0" h="2499" w="1251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35959" y="-684214"/>
              <a:ext cx="255934" cy="308161"/>
            </a:xfrm>
            <a:custGeom>
              <a:rect b="b" l="l" r="r" t="t"/>
              <a:pathLst>
                <a:path extrusionOk="0" h="6514" w="541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35959" y="-656303"/>
              <a:ext cx="255934" cy="280250"/>
            </a:xfrm>
            <a:custGeom>
              <a:rect b="b" l="l" r="r" t="t"/>
              <a:pathLst>
                <a:path extrusionOk="0" h="5924" w="541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854717" y="-684214"/>
              <a:ext cx="255839" cy="308161"/>
            </a:xfrm>
            <a:custGeom>
              <a:rect b="b" l="l" r="r" t="t"/>
              <a:pathLst>
                <a:path extrusionOk="0" h="6514" w="5408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854717" y="-675320"/>
              <a:ext cx="248743" cy="299267"/>
            </a:xfrm>
            <a:custGeom>
              <a:rect b="b" l="l" r="r" t="t"/>
              <a:pathLst>
                <a:path extrusionOk="0" h="6326" w="5258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94644" y="-636386"/>
              <a:ext cx="184547" cy="222440"/>
            </a:xfrm>
            <a:custGeom>
              <a:rect b="b" l="l" r="r" t="t"/>
              <a:pathLst>
                <a:path extrusionOk="0" h="4702" w="3901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173759" y="-684214"/>
              <a:ext cx="255555" cy="308161"/>
            </a:xfrm>
            <a:custGeom>
              <a:rect b="b" l="l" r="r" t="t"/>
              <a:pathLst>
                <a:path extrusionOk="0" h="6514" w="5402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209665" y="-557430"/>
              <a:ext cx="141449" cy="142443"/>
            </a:xfrm>
            <a:custGeom>
              <a:rect b="b" l="l" r="r" t="t"/>
              <a:pathLst>
                <a:path extrusionOk="0" h="3011" w="299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277599" y="-615476"/>
              <a:ext cx="126074" cy="127115"/>
            </a:xfrm>
            <a:custGeom>
              <a:rect b="b" l="l" r="r" t="t"/>
              <a:pathLst>
                <a:path extrusionOk="0" h="2687" w="2665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199068" y="-644901"/>
              <a:ext cx="126406" cy="127115"/>
            </a:xfrm>
            <a:custGeom>
              <a:rect b="b" l="l" r="r" t="t"/>
              <a:pathLst>
                <a:path extrusionOk="0" h="2687" w="2672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23887" y="-1114949"/>
              <a:ext cx="1117498" cy="127115"/>
            </a:xfrm>
            <a:custGeom>
              <a:rect b="b" l="l" r="r" t="t"/>
              <a:pathLst>
                <a:path extrusionOk="0" h="2687" w="23622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40611" y="-1071237"/>
              <a:ext cx="729718" cy="40069"/>
            </a:xfrm>
            <a:custGeom>
              <a:rect b="b" l="l" r="r" t="t"/>
              <a:pathLst>
                <a:path extrusionOk="0" h="847" w="15425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94991" y="-1071237"/>
              <a:ext cx="202287" cy="40069"/>
            </a:xfrm>
            <a:custGeom>
              <a:rect b="b" l="l" r="r" t="t"/>
              <a:pathLst>
                <a:path extrusionOk="0" h="847" w="4276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35959" y="-315594"/>
              <a:ext cx="254893" cy="27344"/>
            </a:xfrm>
            <a:custGeom>
              <a:rect b="b" l="l" r="r" t="t"/>
              <a:pathLst>
                <a:path extrusionOk="0" h="578" w="5388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850980" y="-315594"/>
              <a:ext cx="254846" cy="27344"/>
            </a:xfrm>
            <a:custGeom>
              <a:rect b="b" l="l" r="r" t="t"/>
              <a:pathLst>
                <a:path extrusionOk="0" h="578" w="5387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174468" y="-315594"/>
              <a:ext cx="254846" cy="27344"/>
            </a:xfrm>
            <a:custGeom>
              <a:rect b="b" l="l" r="r" t="t"/>
              <a:pathLst>
                <a:path extrusionOk="0" h="578" w="5387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35959" y="-260575"/>
              <a:ext cx="254893" cy="27344"/>
            </a:xfrm>
            <a:custGeom>
              <a:rect b="b" l="l" r="r" t="t"/>
              <a:pathLst>
                <a:path extrusionOk="0" h="578" w="5388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850980" y="-260575"/>
              <a:ext cx="254846" cy="27344"/>
            </a:xfrm>
            <a:custGeom>
              <a:rect b="b" l="l" r="r" t="t"/>
              <a:pathLst>
                <a:path extrusionOk="0" h="578" w="5387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174468" y="-260575"/>
              <a:ext cx="254846" cy="27344"/>
            </a:xfrm>
            <a:custGeom>
              <a:rect b="b" l="l" r="r" t="t"/>
              <a:pathLst>
                <a:path extrusionOk="0" h="578" w="5387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17075" y="-1300820"/>
              <a:ext cx="73185" cy="73516"/>
            </a:xfrm>
            <a:custGeom>
              <a:rect b="b" l="l" r="r" t="t"/>
              <a:pathLst>
                <a:path extrusionOk="0" h="1554" w="1547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44853" y="-1300820"/>
              <a:ext cx="73469" cy="73516"/>
            </a:xfrm>
            <a:custGeom>
              <a:rect b="b" l="l" r="r" t="t"/>
              <a:pathLst>
                <a:path extrusionOk="0" h="1554" w="1553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72630" y="-1300820"/>
              <a:ext cx="73516" cy="73516"/>
            </a:xfrm>
            <a:custGeom>
              <a:rect b="b" l="l" r="r" t="t"/>
              <a:pathLst>
                <a:path extrusionOk="0" h="1554" w="1554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83022" y="27669"/>
              <a:ext cx="213215" cy="103272"/>
            </a:xfrm>
            <a:custGeom>
              <a:rect b="b" l="l" r="r" t="t"/>
              <a:pathLst>
                <a:path extrusionOk="0" h="2183" w="4507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83731" y="-30046"/>
              <a:ext cx="212174" cy="27013"/>
            </a:xfrm>
            <a:custGeom>
              <a:rect b="b" l="l" r="r" t="t"/>
              <a:pathLst>
                <a:path extrusionOk="0" h="571" w="4485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45058" y="27669"/>
              <a:ext cx="213168" cy="103272"/>
            </a:xfrm>
            <a:custGeom>
              <a:rect b="b" l="l" r="r" t="t"/>
              <a:pathLst>
                <a:path extrusionOk="0" h="2183" w="4506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673" y="-30046"/>
              <a:ext cx="212269" cy="27013"/>
            </a:xfrm>
            <a:custGeom>
              <a:rect b="b" l="l" r="r" t="t"/>
              <a:pathLst>
                <a:path extrusionOk="0" h="571" w="4487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007047" y="27669"/>
              <a:ext cx="213215" cy="103272"/>
            </a:xfrm>
            <a:custGeom>
              <a:rect b="b" l="l" r="r" t="t"/>
              <a:pathLst>
                <a:path extrusionOk="0" h="2183" w="4507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07378" y="-30046"/>
              <a:ext cx="212553" cy="27013"/>
            </a:xfrm>
            <a:custGeom>
              <a:rect b="b" l="l" r="r" t="t"/>
              <a:pathLst>
                <a:path extrusionOk="0" h="571" w="4493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269083" y="27669"/>
              <a:ext cx="213215" cy="103272"/>
            </a:xfrm>
            <a:custGeom>
              <a:rect b="b" l="l" r="r" t="t"/>
              <a:pathLst>
                <a:path extrusionOk="0" h="2183" w="4507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269414" y="-30046"/>
              <a:ext cx="212553" cy="27013"/>
            </a:xfrm>
            <a:custGeom>
              <a:rect b="b" l="l" r="r" t="t"/>
              <a:pathLst>
                <a:path extrusionOk="0" h="571" w="4493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"/>
          <p:cNvGrpSpPr/>
          <p:nvPr/>
        </p:nvGrpSpPr>
        <p:grpSpPr>
          <a:xfrm>
            <a:off x="7585305" y="2112434"/>
            <a:ext cx="1293773" cy="1195959"/>
            <a:chOff x="8287710" y="819716"/>
            <a:chExt cx="856293" cy="791555"/>
          </a:xfrm>
        </p:grpSpPr>
        <p:sp>
          <p:nvSpPr>
            <p:cNvPr id="270" name="Google Shape;270;p1"/>
            <p:cNvSpPr/>
            <p:nvPr/>
          </p:nvSpPr>
          <p:spPr>
            <a:xfrm>
              <a:off x="8287710" y="826690"/>
              <a:ext cx="856293" cy="784581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287710" y="819716"/>
              <a:ext cx="856293" cy="39382"/>
            </a:xfrm>
            <a:custGeom>
              <a:rect b="b" l="l" r="r" t="t"/>
              <a:pathLst>
                <a:path extrusionOk="0" h="1502" w="32658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287710" y="826690"/>
              <a:ext cx="856293" cy="120743"/>
            </a:xfrm>
            <a:custGeom>
              <a:rect b="b" l="l" r="r" t="t"/>
              <a:pathLst>
                <a:path extrusionOk="0" h="4605" w="32658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334932" y="983249"/>
              <a:ext cx="765336" cy="58866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371666" y="1116211"/>
              <a:ext cx="544039" cy="13136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948924" y="1116211"/>
              <a:ext cx="52492" cy="13136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9021527" y="1116211"/>
              <a:ext cx="42004" cy="13136"/>
            </a:xfrm>
            <a:custGeom>
              <a:rect b="b" l="l" r="r" t="t"/>
              <a:pathLst>
                <a:path extrusionOk="0" h="501" w="1602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371666" y="1176543"/>
              <a:ext cx="311389" cy="13162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687406" y="1176543"/>
              <a:ext cx="98876" cy="13162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720653" y="1211546"/>
              <a:ext cx="65629" cy="12271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8688298" y="1211546"/>
              <a:ext cx="19245" cy="12271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610451" y="1211546"/>
              <a:ext cx="59493" cy="12271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526469" y="1211546"/>
              <a:ext cx="59519" cy="12271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442513" y="1211546"/>
              <a:ext cx="59493" cy="12271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442513" y="1253524"/>
              <a:ext cx="504683" cy="12271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371666" y="1211546"/>
              <a:ext cx="29760" cy="12271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371666" y="1253524"/>
              <a:ext cx="29760" cy="12271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371666" y="1295502"/>
              <a:ext cx="29760" cy="12271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977792" y="1253524"/>
              <a:ext cx="74360" cy="12271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8440756" y="1295502"/>
              <a:ext cx="213457" cy="12271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8720653" y="1349725"/>
              <a:ext cx="240542" cy="13136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8882456" y="1320857"/>
              <a:ext cx="78739" cy="13162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8371666" y="1058474"/>
              <a:ext cx="251922" cy="13162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8371666" y="1467793"/>
              <a:ext cx="406725" cy="12271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8741629" y="1392595"/>
              <a:ext cx="120743" cy="12271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902567" y="1392595"/>
              <a:ext cx="160965" cy="12271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8902567" y="1452062"/>
              <a:ext cx="160965" cy="13136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8371666" y="1508906"/>
              <a:ext cx="61250" cy="13136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8448648" y="1508906"/>
              <a:ext cx="378722" cy="13136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"/>
          <p:cNvGrpSpPr/>
          <p:nvPr/>
        </p:nvGrpSpPr>
        <p:grpSpPr>
          <a:xfrm>
            <a:off x="730272" y="2229943"/>
            <a:ext cx="1655354" cy="1427061"/>
            <a:chOff x="1739746" y="-454299"/>
            <a:chExt cx="1008501" cy="869417"/>
          </a:xfrm>
        </p:grpSpPr>
        <p:sp>
          <p:nvSpPr>
            <p:cNvPr id="300" name="Google Shape;300;p1"/>
            <p:cNvSpPr/>
            <p:nvPr/>
          </p:nvSpPr>
          <p:spPr>
            <a:xfrm>
              <a:off x="1739746" y="-454299"/>
              <a:ext cx="1008501" cy="869417"/>
            </a:xfrm>
            <a:custGeom>
              <a:rect b="b" l="l" r="r" t="t"/>
              <a:pathLst>
                <a:path extrusionOk="0" h="18378" w="21318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739746" y="-269848"/>
              <a:ext cx="1008501" cy="108334"/>
            </a:xfrm>
            <a:custGeom>
              <a:rect b="b" l="l" r="r" t="t"/>
              <a:pathLst>
                <a:path extrusionOk="0" h="2290" w="21318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1739746" y="-454299"/>
              <a:ext cx="1008501" cy="65616"/>
            </a:xfrm>
            <a:custGeom>
              <a:rect b="b" l="l" r="r" t="t"/>
              <a:pathLst>
                <a:path extrusionOk="0" h="1387" w="21318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796846" y="-439208"/>
              <a:ext cx="35197" cy="35528"/>
            </a:xfrm>
            <a:custGeom>
              <a:rect b="b" l="l" r="r" t="t"/>
              <a:pathLst>
                <a:path extrusionOk="0" h="751" w="744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858298" y="-439208"/>
              <a:ext cx="35623" cy="35528"/>
            </a:xfrm>
            <a:custGeom>
              <a:rect b="b" l="l" r="r" t="t"/>
              <a:pathLst>
                <a:path extrusionOk="0" h="751" w="753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920129" y="-439208"/>
              <a:ext cx="35291" cy="35528"/>
            </a:xfrm>
            <a:custGeom>
              <a:rect b="b" l="l" r="r" t="t"/>
              <a:pathLst>
                <a:path extrusionOk="0" h="751" w="746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1934889" y="-244917"/>
              <a:ext cx="585194" cy="57431"/>
            </a:xfrm>
            <a:custGeom>
              <a:rect b="b" l="l" r="r" t="t"/>
              <a:pathLst>
                <a:path extrusionOk="0" h="1214" w="1237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2443208" y="-244917"/>
              <a:ext cx="76875" cy="57431"/>
            </a:xfrm>
            <a:custGeom>
              <a:rect b="b" l="l" r="r" t="t"/>
              <a:pathLst>
                <a:path extrusionOk="0" h="1214" w="1625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2467051" y="-230582"/>
              <a:ext cx="29094" cy="28763"/>
            </a:xfrm>
            <a:custGeom>
              <a:rect b="b" l="l" r="r" t="t"/>
              <a:pathLst>
                <a:path extrusionOk="0" h="608" w="615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1790033" y="-350081"/>
              <a:ext cx="41678" cy="41678"/>
            </a:xfrm>
            <a:custGeom>
              <a:rect b="b" l="l" r="r" t="t"/>
              <a:pathLst>
                <a:path extrusionOk="0" h="881" w="881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869936" y="-350081"/>
              <a:ext cx="458126" cy="41678"/>
            </a:xfrm>
            <a:custGeom>
              <a:rect b="b" l="l" r="r" t="t"/>
              <a:pathLst>
                <a:path extrusionOk="0" h="881" w="9684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966632" y="-112692"/>
              <a:ext cx="525823" cy="192068"/>
            </a:xfrm>
            <a:custGeom>
              <a:rect b="b" l="l" r="r" t="t"/>
              <a:pathLst>
                <a:path extrusionOk="0" h="4060" w="11115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011385" y="-41589"/>
              <a:ext cx="436270" cy="98400"/>
            </a:xfrm>
            <a:custGeom>
              <a:rect b="b" l="l" r="r" t="t"/>
              <a:pathLst>
                <a:path extrusionOk="0" h="2080" w="9222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2011385" y="-90458"/>
              <a:ext cx="436270" cy="21194"/>
            </a:xfrm>
            <a:custGeom>
              <a:rect b="b" l="l" r="r" t="t"/>
              <a:pathLst>
                <a:path extrusionOk="0" h="448" w="9222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1966632" y="127772"/>
              <a:ext cx="525823" cy="192068"/>
            </a:xfrm>
            <a:custGeom>
              <a:rect b="b" l="l" r="r" t="t"/>
              <a:pathLst>
                <a:path extrusionOk="0" h="4060" w="11115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2011385" y="199206"/>
              <a:ext cx="436270" cy="98400"/>
            </a:xfrm>
            <a:custGeom>
              <a:rect b="b" l="l" r="r" t="t"/>
              <a:pathLst>
                <a:path extrusionOk="0" h="2080" w="9222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2011385" y="150338"/>
              <a:ext cx="436270" cy="20863"/>
            </a:xfrm>
            <a:custGeom>
              <a:rect b="b" l="l" r="r" t="t"/>
              <a:pathLst>
                <a:path extrusionOk="0" h="441" w="9222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2527226" y="-114395"/>
              <a:ext cx="189940" cy="192068"/>
            </a:xfrm>
            <a:custGeom>
              <a:rect b="b" l="l" r="r" t="t"/>
              <a:pathLst>
                <a:path extrusionOk="0" h="4060" w="4015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2599276" y="-89795"/>
              <a:ext cx="101143" cy="19869"/>
            </a:xfrm>
            <a:custGeom>
              <a:rect b="b" l="l" r="r" t="t"/>
              <a:pathLst>
                <a:path extrusionOk="0" h="420" w="2138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2562092" y="-43339"/>
              <a:ext cx="138327" cy="47544"/>
            </a:xfrm>
            <a:custGeom>
              <a:rect b="b" l="l" r="r" t="t"/>
              <a:pathLst>
                <a:path extrusionOk="0" h="1005" w="2924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2543973" y="-97979"/>
              <a:ext cx="36190" cy="36285"/>
            </a:xfrm>
            <a:custGeom>
              <a:rect b="b" l="l" r="r" t="t"/>
              <a:pathLst>
                <a:path extrusionOk="0" h="767" w="765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2527226" y="127772"/>
              <a:ext cx="189940" cy="192068"/>
            </a:xfrm>
            <a:custGeom>
              <a:rect b="b" l="l" r="r" t="t"/>
              <a:pathLst>
                <a:path extrusionOk="0" h="4060" w="4015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2599276" y="152703"/>
              <a:ext cx="101143" cy="19585"/>
            </a:xfrm>
            <a:custGeom>
              <a:rect b="b" l="l" r="r" t="t"/>
              <a:pathLst>
                <a:path extrusionOk="0" h="414" w="2138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2562092" y="198875"/>
              <a:ext cx="138327" cy="47828"/>
            </a:xfrm>
            <a:custGeom>
              <a:rect b="b" l="l" r="r" t="t"/>
              <a:pathLst>
                <a:path extrusionOk="0" h="1011" w="2924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2543973" y="144188"/>
              <a:ext cx="36190" cy="36616"/>
            </a:xfrm>
            <a:custGeom>
              <a:rect b="b" l="l" r="r" t="t"/>
              <a:pathLst>
                <a:path extrusionOk="0" h="774" w="765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770921" y="-75461"/>
              <a:ext cx="41678" cy="41678"/>
            </a:xfrm>
            <a:custGeom>
              <a:rect b="b" l="l" r="r" t="t"/>
              <a:pathLst>
                <a:path extrusionOk="0" h="881" w="881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770921" y="35901"/>
              <a:ext cx="41678" cy="42104"/>
            </a:xfrm>
            <a:custGeom>
              <a:rect b="b" l="l" r="r" t="t"/>
              <a:pathLst>
                <a:path extrusionOk="0" h="890" w="881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770921" y="147641"/>
              <a:ext cx="41678" cy="41678"/>
            </a:xfrm>
            <a:custGeom>
              <a:rect b="b" l="l" r="r" t="t"/>
              <a:pathLst>
                <a:path extrusionOk="0" h="881" w="881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770921" y="258956"/>
              <a:ext cx="41678" cy="41773"/>
            </a:xfrm>
            <a:custGeom>
              <a:rect b="b" l="l" r="r" t="t"/>
              <a:pathLst>
                <a:path extrusionOk="0" h="883" w="881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1829630" y="-69311"/>
              <a:ext cx="103272" cy="27770"/>
            </a:xfrm>
            <a:custGeom>
              <a:rect b="b" l="l" r="r" t="t"/>
              <a:pathLst>
                <a:path extrusionOk="0" h="587" w="2183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1829630" y="43092"/>
              <a:ext cx="103272" cy="27675"/>
            </a:xfrm>
            <a:custGeom>
              <a:rect b="b" l="l" r="r" t="t"/>
              <a:pathLst>
                <a:path extrusionOk="0" h="585" w="2183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829630" y="155163"/>
              <a:ext cx="103272" cy="28006"/>
            </a:xfrm>
            <a:custGeom>
              <a:rect b="b" l="l" r="r" t="t"/>
              <a:pathLst>
                <a:path extrusionOk="0" h="592" w="2183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829630" y="267471"/>
              <a:ext cx="103272" cy="28101"/>
            </a:xfrm>
            <a:custGeom>
              <a:rect b="b" l="l" r="r" t="t"/>
              <a:pathLst>
                <a:path extrusionOk="0" h="594" w="2183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d0d4d6394_0_28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Cronograma para el desarrollo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g31d0d4d6394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25" y="1116000"/>
            <a:ext cx="5178401" cy="303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8" name="Google Shape;408;g31d0d4d6394_0_28"/>
          <p:cNvPicPr preferRelativeResize="0"/>
          <p:nvPr/>
        </p:nvPicPr>
        <p:blipFill rotWithShape="1">
          <a:blip r:embed="rId4">
            <a:alphaModFix/>
          </a:blip>
          <a:srcRect b="0" l="5829" r="0" t="0"/>
          <a:stretch/>
        </p:blipFill>
        <p:spPr>
          <a:xfrm>
            <a:off x="1863725" y="4148950"/>
            <a:ext cx="5178399" cy="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32124101ef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300"/>
            <a:ext cx="8839200" cy="39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2124101ef3_0_7"/>
          <p:cNvSpPr txBox="1"/>
          <p:nvPr/>
        </p:nvSpPr>
        <p:spPr>
          <a:xfrm>
            <a:off x="3072000" y="-369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Modelo de Datos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4a164faaa_0_26"/>
          <p:cNvSpPr txBox="1"/>
          <p:nvPr>
            <p:ph type="title"/>
          </p:nvPr>
        </p:nvSpPr>
        <p:spPr>
          <a:xfrm>
            <a:off x="3311800" y="0"/>
            <a:ext cx="245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g1e4a164faaa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763" y="576000"/>
            <a:ext cx="3384676" cy="45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d0d4d6394_0_66"/>
          <p:cNvSpPr/>
          <p:nvPr/>
        </p:nvSpPr>
        <p:spPr>
          <a:xfrm>
            <a:off x="4553163" y="3026275"/>
            <a:ext cx="1821900" cy="153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g31d0d4d6394_0_66"/>
          <p:cNvSpPr/>
          <p:nvPr/>
        </p:nvSpPr>
        <p:spPr>
          <a:xfrm>
            <a:off x="6508650" y="3057900"/>
            <a:ext cx="1821900" cy="153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g31d0d4d639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38" y="3057912"/>
            <a:ext cx="1724466" cy="1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31d0d4d6394_0_66"/>
          <p:cNvSpPr/>
          <p:nvPr/>
        </p:nvSpPr>
        <p:spPr>
          <a:xfrm>
            <a:off x="6514250" y="886063"/>
            <a:ext cx="2028900" cy="172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9" name="Google Shape;429;g31d0d4d6394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222" y="3026284"/>
            <a:ext cx="1597775" cy="15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1d0d4d6394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875" y="954488"/>
            <a:ext cx="2073641" cy="158903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31d0d4d6394_0_66"/>
          <p:cNvSpPr/>
          <p:nvPr/>
        </p:nvSpPr>
        <p:spPr>
          <a:xfrm>
            <a:off x="3453450" y="886063"/>
            <a:ext cx="2028900" cy="172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g31d0d4d6394_0_66"/>
          <p:cNvSpPr txBox="1"/>
          <p:nvPr>
            <p:ph type="title"/>
          </p:nvPr>
        </p:nvSpPr>
        <p:spPr>
          <a:xfrm>
            <a:off x="808675" y="2813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Tecnologías utilizadas para la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g31d0d4d6394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2774" y="1052125"/>
            <a:ext cx="1482600" cy="139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34" name="Google Shape;434;g31d0d4d6394_0_66"/>
          <p:cNvSpPr/>
          <p:nvPr/>
        </p:nvSpPr>
        <p:spPr>
          <a:xfrm>
            <a:off x="578475" y="886075"/>
            <a:ext cx="1947600" cy="172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g31d0d4d6394_0_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613" y="857362"/>
            <a:ext cx="1783325" cy="1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31d0d4d6394_0_66"/>
          <p:cNvSpPr/>
          <p:nvPr/>
        </p:nvSpPr>
        <p:spPr>
          <a:xfrm>
            <a:off x="2597700" y="3033625"/>
            <a:ext cx="1821900" cy="153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g31d0d4d6394_0_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6987" y="3175300"/>
            <a:ext cx="1783325" cy="12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31d0d4d6394_0_66"/>
          <p:cNvSpPr/>
          <p:nvPr/>
        </p:nvSpPr>
        <p:spPr>
          <a:xfrm>
            <a:off x="642225" y="3057900"/>
            <a:ext cx="1821900" cy="153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g31d0d4d6394_0_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75" y="2741391"/>
            <a:ext cx="2978376" cy="210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d0d4d6394_0_72"/>
          <p:cNvSpPr txBox="1"/>
          <p:nvPr>
            <p:ph type="title"/>
          </p:nvPr>
        </p:nvSpPr>
        <p:spPr>
          <a:xfrm>
            <a:off x="720000" y="2067450"/>
            <a:ext cx="770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DEMOSTRACIÓN DEL RESULTADO DEL PROYECTO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rgbClr val="12FFFF"/>
                </a:solidFill>
                <a:latin typeface="Montserrat"/>
                <a:ea typeface="Montserrat"/>
                <a:cs typeface="Montserrat"/>
                <a:sym typeface="Montserrat"/>
              </a:rPr>
              <a:t>*Exposición del sistema</a:t>
            </a:r>
            <a:endParaRPr sz="2500">
              <a:solidFill>
                <a:srgbClr val="12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d0d4d6394_0_79"/>
          <p:cNvSpPr/>
          <p:nvPr/>
        </p:nvSpPr>
        <p:spPr>
          <a:xfrm>
            <a:off x="462900" y="1310400"/>
            <a:ext cx="8218200" cy="306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g31d0d4d6394_0_79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Resultados obtenidos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1" name="Google Shape;451;g31d0d4d6394_0_79"/>
          <p:cNvSpPr txBox="1"/>
          <p:nvPr>
            <p:ph idx="1" type="body"/>
          </p:nvPr>
        </p:nvSpPr>
        <p:spPr>
          <a:xfrm>
            <a:off x="720000" y="1455150"/>
            <a:ext cx="77040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Eficiencia mejorada: Optimiza operaciones internas, reduciendo tiempos en gestión de recetas y pedidos.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Reducción de errores: Minimiza fallos humanos en cálculos de ingredientes y gestión de stock.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Cumplimiento de objetivos: Mejora las operaciones internas y cumple con los objetivos establecidos.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Mayor eficiencia y personalización: La tecnología en tiempo real mejora la experiencia del cliente y la operativa del restaurante.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d0d4d6394_0_85"/>
          <p:cNvSpPr/>
          <p:nvPr/>
        </p:nvSpPr>
        <p:spPr>
          <a:xfrm>
            <a:off x="500925" y="1310425"/>
            <a:ext cx="8218200" cy="306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g31d0d4d6394_0_85"/>
          <p:cNvSpPr txBox="1"/>
          <p:nvPr>
            <p:ph type="title"/>
          </p:nvPr>
        </p:nvSpPr>
        <p:spPr>
          <a:xfrm>
            <a:off x="758025" y="3552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Obstáculos presentados durante el desarrollo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8" name="Google Shape;458;g31d0d4d6394_0_85"/>
          <p:cNvSpPr txBox="1"/>
          <p:nvPr>
            <p:ph idx="1" type="body"/>
          </p:nvPr>
        </p:nvSpPr>
        <p:spPr>
          <a:xfrm>
            <a:off x="758025" y="1455175"/>
            <a:ext cx="77040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principales obstáculos que interfirieron con el curso de nuestro proyecto fueron :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-"/>
            </a:pP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tiempo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-"/>
            </a:pP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implementación de nuevas herramientas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-"/>
            </a:pP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Conocimiento de las nuevas herramientas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d0d4d6394_0_93"/>
          <p:cNvSpPr txBox="1"/>
          <p:nvPr>
            <p:ph type="title"/>
          </p:nvPr>
        </p:nvSpPr>
        <p:spPr>
          <a:xfrm>
            <a:off x="720000" y="2209800"/>
            <a:ext cx="7704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PREGUNTAS DE LA COMISIÓN</a:t>
            </a:r>
            <a:endParaRPr b="1" sz="40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e7092d026_1_7"/>
          <p:cNvSpPr txBox="1"/>
          <p:nvPr>
            <p:ph type="title"/>
          </p:nvPr>
        </p:nvSpPr>
        <p:spPr>
          <a:xfrm>
            <a:off x="720000" y="5252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INTEGRANTES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8" name="Google Shape;338;g31e7092d026_1_7"/>
          <p:cNvSpPr/>
          <p:nvPr/>
        </p:nvSpPr>
        <p:spPr>
          <a:xfrm>
            <a:off x="1589700" y="1290150"/>
            <a:ext cx="6713700" cy="128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Matías Cubillos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177800" lvl="1" marL="2286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200"/>
              <a:buFont typeface="Oswald"/>
              <a:buChar char="•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Scrum Master / Desarrollador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177800" lvl="1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Oswald"/>
              <a:buChar char="•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Desarrollador Backend y Frontend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177800" lvl="1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Oswald"/>
              <a:buChar char="•"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Colaboración en Equipo y Liderazgo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g31e7092d026_1_7"/>
          <p:cNvSpPr/>
          <p:nvPr/>
        </p:nvSpPr>
        <p:spPr>
          <a:xfrm>
            <a:off x="1589700" y="3158692"/>
            <a:ext cx="6713700" cy="128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Á</a:t>
            </a: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ngel Tapia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 Backend y Frontend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0" name="Google Shape;340;g31e7092d02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25" y="3158675"/>
            <a:ext cx="1293275" cy="12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1e7092d026_1_7"/>
          <p:cNvPicPr preferRelativeResize="0"/>
          <p:nvPr/>
        </p:nvPicPr>
        <p:blipFill rotWithShape="1">
          <a:blip r:embed="rId4">
            <a:alphaModFix/>
          </a:blip>
          <a:srcRect b="0" l="19498" r="16509" t="9682"/>
          <a:stretch/>
        </p:blipFill>
        <p:spPr>
          <a:xfrm>
            <a:off x="296425" y="1290150"/>
            <a:ext cx="1293276" cy="12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/>
          <p:nvPr>
            <p:ph type="title"/>
          </p:nvPr>
        </p:nvSpPr>
        <p:spPr>
          <a:xfrm>
            <a:off x="720000" y="5252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INTEGRANTES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7" name="Google Shape;347;p2"/>
          <p:cNvSpPr/>
          <p:nvPr/>
        </p:nvSpPr>
        <p:spPr>
          <a:xfrm>
            <a:off x="1589700" y="1290150"/>
            <a:ext cx="6713700" cy="128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Nicolás Órdenes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 Backend y Frontend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1589700" y="3158692"/>
            <a:ext cx="6713700" cy="128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swald"/>
                <a:ea typeface="Oswald"/>
                <a:cs typeface="Oswald"/>
                <a:sym typeface="Oswald"/>
              </a:rPr>
              <a:t>Raúl Artigas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90500" lvl="1" marL="2286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400"/>
              <a:buFont typeface="Oswald"/>
              <a:buChar char="•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Desarrollador Backend y Frontend</a:t>
            </a:r>
            <a:endParaRPr b="1" sz="15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9" name="Google Shape;349;p2" title="20241213_113858.jpg"/>
          <p:cNvPicPr preferRelativeResize="0"/>
          <p:nvPr/>
        </p:nvPicPr>
        <p:blipFill rotWithShape="1">
          <a:blip r:embed="rId3">
            <a:alphaModFix/>
          </a:blip>
          <a:srcRect b="32133" l="8343" r="16013" t="25817"/>
          <a:stretch/>
        </p:blipFill>
        <p:spPr>
          <a:xfrm>
            <a:off x="514200" y="3158700"/>
            <a:ext cx="1075500" cy="128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" title="20241213_113907.jpg"/>
          <p:cNvPicPr preferRelativeResize="0"/>
          <p:nvPr/>
        </p:nvPicPr>
        <p:blipFill rotWithShape="1">
          <a:blip r:embed="rId4">
            <a:alphaModFix/>
          </a:blip>
          <a:srcRect b="47917" l="12380" r="16302" t="12415"/>
          <a:stretch/>
        </p:blipFill>
        <p:spPr>
          <a:xfrm>
            <a:off x="514200" y="1290150"/>
            <a:ext cx="1075488" cy="128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868446f30_0_10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DESCRIPCIÓN DEL PROYECTO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6" name="Google Shape;356;g25868446f30_0_10"/>
          <p:cNvSpPr/>
          <p:nvPr/>
        </p:nvSpPr>
        <p:spPr>
          <a:xfrm>
            <a:off x="4250850" y="56100"/>
            <a:ext cx="642300" cy="483900"/>
          </a:xfrm>
          <a:prstGeom prst="rect">
            <a:avLst/>
          </a:prstGeom>
          <a:solidFill>
            <a:srgbClr val="3800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357" name="Google Shape;357;g25868446f30_0_10"/>
          <p:cNvGrpSpPr/>
          <p:nvPr/>
        </p:nvGrpSpPr>
        <p:grpSpPr>
          <a:xfrm>
            <a:off x="4386053" y="86517"/>
            <a:ext cx="371887" cy="423069"/>
            <a:chOff x="-1684475" y="2049000"/>
            <a:chExt cx="257575" cy="293025"/>
          </a:xfrm>
        </p:grpSpPr>
        <p:sp>
          <p:nvSpPr>
            <p:cNvPr id="358" name="Google Shape;358;g25868446f30_0_10"/>
            <p:cNvSpPr/>
            <p:nvPr/>
          </p:nvSpPr>
          <p:spPr>
            <a:xfrm>
              <a:off x="-1684475" y="204900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78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25868446f30_0_10"/>
            <p:cNvSpPr/>
            <p:nvPr/>
          </p:nvSpPr>
          <p:spPr>
            <a:xfrm>
              <a:off x="-1615950" y="223880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78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25868446f30_0_10"/>
            <p:cNvSpPr/>
            <p:nvPr/>
          </p:nvSpPr>
          <p:spPr>
            <a:xfrm>
              <a:off x="-1615950" y="2273475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78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25868446f30_0_10"/>
            <p:cNvSpPr/>
            <p:nvPr/>
          </p:nvSpPr>
          <p:spPr>
            <a:xfrm>
              <a:off x="-1630925" y="2100975"/>
              <a:ext cx="153625" cy="116600"/>
            </a:xfrm>
            <a:custGeom>
              <a:rect b="b" l="l" r="r" t="t"/>
              <a:pathLst>
                <a:path extrusionOk="0" h="4664" w="6145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78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g25868446f30_0_10"/>
          <p:cNvSpPr/>
          <p:nvPr/>
        </p:nvSpPr>
        <p:spPr>
          <a:xfrm>
            <a:off x="406800" y="1146400"/>
            <a:ext cx="8330400" cy="2843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Problema o dolor</a:t>
            </a:r>
            <a:endParaRPr sz="15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entornos gastronómicos:</a:t>
            </a:r>
            <a:endParaRPr sz="15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Escasa transformación digital para mejorar la experiencia del cliente y pedidos personalizados.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Procesos manuales y poco eficientes.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Falta de sincronización entre operaciones de cocina, pedidos y contacto con el cliente.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Incapacidad para actualizar datos de manera instantánea.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Falta de digitalización en la gestión de recetas y pedidos en entornos gastronómicos.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31e7092d026_2_6"/>
          <p:cNvGrpSpPr/>
          <p:nvPr/>
        </p:nvGrpSpPr>
        <p:grpSpPr>
          <a:xfrm>
            <a:off x="1261290" y="458227"/>
            <a:ext cx="6621428" cy="4227032"/>
            <a:chOff x="681250" y="1282850"/>
            <a:chExt cx="3587100" cy="2523149"/>
          </a:xfrm>
        </p:grpSpPr>
        <p:sp>
          <p:nvSpPr>
            <p:cNvPr id="368" name="Google Shape;368;g31e7092d026_2_6"/>
            <p:cNvSpPr/>
            <p:nvPr/>
          </p:nvSpPr>
          <p:spPr>
            <a:xfrm>
              <a:off x="681250" y="1282850"/>
              <a:ext cx="3587100" cy="2095200"/>
            </a:xfrm>
            <a:prstGeom prst="roundRect">
              <a:avLst>
                <a:gd fmla="val 2685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g31e7092d026_2_6"/>
            <p:cNvGrpSpPr/>
            <p:nvPr/>
          </p:nvGrpSpPr>
          <p:grpSpPr>
            <a:xfrm>
              <a:off x="993887" y="3378050"/>
              <a:ext cx="2961679" cy="427949"/>
              <a:chOff x="993887" y="3378050"/>
              <a:chExt cx="2961679" cy="427949"/>
            </a:xfrm>
          </p:grpSpPr>
          <p:sp>
            <p:nvSpPr>
              <p:cNvPr id="370" name="Google Shape;370;g31e7092d026_2_6"/>
              <p:cNvSpPr/>
              <p:nvPr/>
            </p:nvSpPr>
            <p:spPr>
              <a:xfrm>
                <a:off x="2113850" y="3378050"/>
                <a:ext cx="720386" cy="393303"/>
              </a:xfrm>
              <a:custGeom>
                <a:rect b="b" l="l" r="r" t="t"/>
                <a:pathLst>
                  <a:path extrusionOk="0" h="4194" w="7199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g31e7092d026_2_6"/>
              <p:cNvSpPr/>
              <p:nvPr/>
            </p:nvSpPr>
            <p:spPr>
              <a:xfrm>
                <a:off x="993887" y="3771375"/>
                <a:ext cx="2961679" cy="34624"/>
              </a:xfrm>
              <a:custGeom>
                <a:rect b="b" l="l" r="r" t="t"/>
                <a:pathLst>
                  <a:path extrusionOk="0" h="369" w="11324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72" name="Google Shape;372;g31e7092d026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27" y="627603"/>
            <a:ext cx="6425751" cy="312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0e18bd527_2_0"/>
          <p:cNvSpPr txBox="1"/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Descripción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g320e18bd527_2_0"/>
          <p:cNvSpPr txBox="1"/>
          <p:nvPr>
            <p:ph idx="1" type="body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0e18bd527_2_0"/>
          <p:cNvSpPr/>
          <p:nvPr/>
        </p:nvSpPr>
        <p:spPr>
          <a:xfrm>
            <a:off x="406950" y="1447400"/>
            <a:ext cx="8330100" cy="286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Montserrat"/>
                <a:ea typeface="Montserrat"/>
                <a:cs typeface="Montserrat"/>
                <a:sym typeface="Montserrat"/>
              </a:rPr>
              <a:t>Propuesta de solución</a:t>
            </a:r>
            <a:endParaRPr sz="15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Transformación digital las operaciones internas del restaurante mejorando la eficiencia y la experiencia tanto para los trabajadores como para los clientes (en un entorno controlado).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Nuestra propuesta en una aplicación web donde se mostrarán las recetas y los pedidos y un stock actualizable, este stock actualizable hará que cada vez que un cliente pida un producto este se descuente en tiempo real.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4a164faaa_1_5"/>
          <p:cNvSpPr txBox="1"/>
          <p:nvPr>
            <p:ph type="title"/>
          </p:nvPr>
        </p:nvSpPr>
        <p:spPr>
          <a:xfrm>
            <a:off x="816075" y="5809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5" name="Google Shape;385;g1e4a164faaa_1_5"/>
          <p:cNvSpPr txBox="1"/>
          <p:nvPr>
            <p:ph type="title"/>
          </p:nvPr>
        </p:nvSpPr>
        <p:spPr>
          <a:xfrm>
            <a:off x="816075" y="239437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6" name="Google Shape;386;g1e4a164faaa_1_5"/>
          <p:cNvSpPr/>
          <p:nvPr/>
        </p:nvSpPr>
        <p:spPr>
          <a:xfrm>
            <a:off x="816075" y="1270600"/>
            <a:ext cx="6789000" cy="1010100"/>
          </a:xfrm>
          <a:prstGeom prst="roundRect">
            <a:avLst>
              <a:gd fmla="val 16667" name="adj"/>
            </a:avLst>
          </a:prstGeom>
          <a:solidFill>
            <a:srgbClr val="E1F4FF"/>
          </a:solidFill>
          <a:ln cap="flat" cmpd="sng" w="12700">
            <a:solidFill>
              <a:srgbClr val="4285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★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proyecto busca desarrollar una plataforma interna para establecimientos de comida que gestione recetas y procesos culinarios en tiempo real mediante una solución web.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Google Shape;387;g1e4a164faaa_1_5"/>
          <p:cNvSpPr/>
          <p:nvPr/>
        </p:nvSpPr>
        <p:spPr>
          <a:xfrm>
            <a:off x="816075" y="2970375"/>
            <a:ext cx="7928700" cy="1841700"/>
          </a:xfrm>
          <a:prstGeom prst="roundRect">
            <a:avLst>
              <a:gd fmla="val 16667" name="adj"/>
            </a:avLst>
          </a:prstGeom>
          <a:solidFill>
            <a:srgbClr val="E1F4FF"/>
          </a:solidFill>
          <a:ln cap="flat" cmpd="sng" w="12700">
            <a:solidFill>
              <a:srgbClr val="4285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plataforma web eficiente y en tiempo real para la gestión de recetas y procesos culinarios, con roles personalizados, seguridad, escalabilidad y soporte continuo.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Mejorar significativamente la experiencia del usuario en el restaurante, facilitando pedidos y atención personalizada.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Mejorar significativamente la experiencia de los trabajadores mediante la implementación de herramientas digitales que optimicen sus tareas y faciliten la gestión del restaurante.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868446f30_0_66"/>
          <p:cNvSpPr txBox="1"/>
          <p:nvPr>
            <p:ph type="title"/>
          </p:nvPr>
        </p:nvSpPr>
        <p:spPr>
          <a:xfrm>
            <a:off x="720000" y="322525"/>
            <a:ext cx="77040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Alcances y limitaciones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5868446f30_0_66"/>
          <p:cNvSpPr/>
          <p:nvPr/>
        </p:nvSpPr>
        <p:spPr>
          <a:xfrm>
            <a:off x="393600" y="981450"/>
            <a:ext cx="8356800" cy="1826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Gestión en tiempo real: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Actualización inmediata de pedidos, recetas, stock y cambios en la UI.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Personalización de pedidos: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Clientes pueden ajustar ingredientes, visualizar el plato final, precio y realizar cambios al instante.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Uso en entorno controlado: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Exclusivo para trabajadores designados y clientes en sus mesas, sin acceso público.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g25868446f30_0_66"/>
          <p:cNvSpPr/>
          <p:nvPr/>
        </p:nvSpPr>
        <p:spPr>
          <a:xfrm>
            <a:off x="393600" y="2900025"/>
            <a:ext cx="8356800" cy="1826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Conexión estable requerida: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Dependencia de una conexión confiable para su funcionamiento.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Escalabilidad limitada(inicial):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Diseñado para un número adecuado de usuarios en un entorno controlado, sin enfoque en escalabilidad masiva.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Adaptabilidad restringida: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Optimizado para tabletas horizontales y pantallas PC, con limitaciones en móviles.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e7092d026_1_34"/>
          <p:cNvSpPr txBox="1"/>
          <p:nvPr>
            <p:ph type="title"/>
          </p:nvPr>
        </p:nvSpPr>
        <p:spPr>
          <a:xfrm>
            <a:off x="720000" y="40697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Metodología de trabajo para el desarrollo del proyecto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0" name="Google Shape;400;g31e7092d026_1_34"/>
          <p:cNvSpPr txBox="1"/>
          <p:nvPr>
            <p:ph idx="1" type="body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1e7092d026_1_34"/>
          <p:cNvSpPr/>
          <p:nvPr/>
        </p:nvSpPr>
        <p:spPr>
          <a:xfrm>
            <a:off x="406950" y="1447400"/>
            <a:ext cx="8330100" cy="286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 usará la metodología Scrum porque su enfoque en iteraciones cortas y revisiones frecuentes se adapta muy bien al modelo de proyecto, y como caso de uso se propuso realizar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 sprints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en los cuales se definió en cada uno, un entregable correspondiente a un módulo importante de nuestro sistema.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