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0" r:id="rId5"/>
    <p:sldId id="258" r:id="rId6"/>
    <p:sldId id="259" r:id="rId7"/>
    <p:sldId id="263" r:id="rId8"/>
    <p:sldId id="265" r:id="rId9"/>
    <p:sldId id="266" r:id="rId10"/>
    <p:sldId id="267" r:id="rId11"/>
    <p:sldId id="273" r:id="rId12"/>
    <p:sldId id="268" r:id="rId13"/>
    <p:sldId id="270" r:id="rId14"/>
    <p:sldId id="271" r:id="rId15"/>
    <p:sldId id="272" r:id="rId16"/>
    <p:sldId id="269" r:id="rId17"/>
  </p:sldIdLst>
  <p:sldSz cx="12192000" cy="6858000"/>
  <p:notesSz cx="6858000" cy="9144000"/>
  <p:defaultTextStyle>
    <a:defPPr>
      <a:defRPr lang="zh-M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31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6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E60C80-71DB-F043-95F7-876316C84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MO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21DACDC-AE78-8A4B-B416-F4141EADB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  <a:endParaRPr kumimoji="1" lang="zh-MO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BC2D87-55AC-FE43-ABCA-5578649F1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3479E-DB2B-0440-834C-CBFB66E439C2}" type="datetimeFigureOut">
              <a:rPr kumimoji="1" lang="zh-MO" altLang="en-US" smtClean="0"/>
              <a:t>16/09/20</a:t>
            </a:fld>
            <a:endParaRPr kumimoji="1" lang="zh-MO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261D26-6F78-B54C-901A-D1E1B714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CEE999-D6BC-4B4D-92AE-6D1145109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FE43-CCE1-6149-871D-BA3F5F7F3EC5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2275029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E1597A-D86D-5842-8EC9-40166BA60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MO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90C936A-986B-7A48-A59A-F4021F8E6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MO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7B10B6-4A39-EB43-A04C-5CC25B80D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3479E-DB2B-0440-834C-CBFB66E439C2}" type="datetimeFigureOut">
              <a:rPr kumimoji="1" lang="zh-MO" altLang="en-US" smtClean="0"/>
              <a:t>16/09/20</a:t>
            </a:fld>
            <a:endParaRPr kumimoji="1" lang="zh-MO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A6204D-B65A-3044-9FB6-8863392E2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0F0181-31B9-5F46-A444-A715FCD1F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FE43-CCE1-6149-871D-BA3F5F7F3EC5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159663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F3AAF70-32B2-8D45-8826-082E57E20A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  <a:endParaRPr kumimoji="1" lang="zh-MO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E2ED6F9-3E33-B34A-BFF0-01C374ECA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MO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A88932-85D9-324C-9F57-35103EF49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3479E-DB2B-0440-834C-CBFB66E439C2}" type="datetimeFigureOut">
              <a:rPr kumimoji="1" lang="zh-MO" altLang="en-US" smtClean="0"/>
              <a:t>16/09/20</a:t>
            </a:fld>
            <a:endParaRPr kumimoji="1" lang="zh-MO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8570E5-0269-2E46-9F71-4587FD82B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2B6F76-81EE-674C-BCE2-927B18BA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FE43-CCE1-6149-871D-BA3F5F7F3EC5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3380337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6DF5EF-3C59-8E4D-9EB0-D0CAF607A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MO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53C16B-B691-CA44-89BF-A381DCDEC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MO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130294-A1DE-E74F-A369-068772809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3479E-DB2B-0440-834C-CBFB66E439C2}" type="datetimeFigureOut">
              <a:rPr kumimoji="1" lang="zh-MO" altLang="en-US" smtClean="0"/>
              <a:t>16/09/20</a:t>
            </a:fld>
            <a:endParaRPr kumimoji="1" lang="zh-MO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D26FCE-A898-894A-A87E-E3D16FF6F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08B503-F1FB-544F-A5A5-B5E00C1D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FE43-CCE1-6149-871D-BA3F5F7F3EC5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45485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77DC8B-0794-1B45-BAAC-9E9F6D58C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MO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E4310D2-116F-3149-AD2B-84F342742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D09A2F-4FE0-4B4A-B164-E8DE00243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3479E-DB2B-0440-834C-CBFB66E439C2}" type="datetimeFigureOut">
              <a:rPr kumimoji="1" lang="zh-MO" altLang="en-US" smtClean="0"/>
              <a:t>16/09/20</a:t>
            </a:fld>
            <a:endParaRPr kumimoji="1" lang="zh-MO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7544DD-8CBB-8745-A5FE-6127F9A74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473B9F-C279-FE40-A084-9D4428647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FE43-CCE1-6149-871D-BA3F5F7F3EC5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456332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D92898-3560-F843-8EEC-3E9EA5E1C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MO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9EDE37-3E06-6F4C-A961-AEAD40FDFD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MO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955E9DD-31F1-1941-BC16-96D2FD107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MO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1E2F02-6E7E-EE4E-B2EE-388CAC393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3479E-DB2B-0440-834C-CBFB66E439C2}" type="datetimeFigureOut">
              <a:rPr kumimoji="1" lang="zh-MO" altLang="en-US" smtClean="0"/>
              <a:t>16/09/20</a:t>
            </a:fld>
            <a:endParaRPr kumimoji="1" lang="zh-MO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BCF2F74-B52A-D14F-9203-0B55A7405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3647541-45FE-5D4C-8F4E-053A97864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FE43-CCE1-6149-871D-BA3F5F7F3EC5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1677113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56D991-1723-974A-83B5-C464ED0D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MO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9BF62D1-8C5D-3142-915C-8EB27B318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2F98EEA-5EA2-1444-9E9D-E263C3789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MO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CC72666-E0E5-7940-B838-568459B0A0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944A509-B32B-2849-9084-E929542465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MO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20252F2-8655-1B4C-B09C-EE6EC4F8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3479E-DB2B-0440-834C-CBFB66E439C2}" type="datetimeFigureOut">
              <a:rPr kumimoji="1" lang="zh-MO" altLang="en-US" smtClean="0"/>
              <a:t>16/09/20</a:t>
            </a:fld>
            <a:endParaRPr kumimoji="1" lang="zh-MO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0E6AEB0-874B-6941-930B-7240A5B68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663CFC6-8CC3-4C42-A798-7142C2AC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FE43-CCE1-6149-871D-BA3F5F7F3EC5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2954376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A1805B-E8EE-C145-B0CA-B44553CD6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MO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FA52FD4-B60C-1047-9BCE-18928748F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3479E-DB2B-0440-834C-CBFB66E439C2}" type="datetimeFigureOut">
              <a:rPr kumimoji="1" lang="zh-MO" altLang="en-US" smtClean="0"/>
              <a:t>16/09/20</a:t>
            </a:fld>
            <a:endParaRPr kumimoji="1" lang="zh-MO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701632B-5049-4842-92B4-55CC1ACCB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7E17D75-6F83-134E-AC47-509E2B8E8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FE43-CCE1-6149-871D-BA3F5F7F3EC5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3258398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DD82C28-1C3C-6D4F-8A11-F6BAA9E54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3479E-DB2B-0440-834C-CBFB66E439C2}" type="datetimeFigureOut">
              <a:rPr kumimoji="1" lang="zh-MO" altLang="en-US" smtClean="0"/>
              <a:t>16/09/20</a:t>
            </a:fld>
            <a:endParaRPr kumimoji="1" lang="zh-MO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C1BCF05-75E1-FF44-9AD6-C435EF158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4766F9-344B-0043-B192-0A8377D12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FE43-CCE1-6149-871D-BA3F5F7F3EC5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3126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CE4FD2-F4BF-584A-A90B-0972EFDD1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MO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4A7632-0683-EA48-906D-92DB4B11E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MO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3A0B24C-5CFB-254C-ABD7-207060A28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6A32315-EFE8-DF4A-8A90-79BD9C77D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3479E-DB2B-0440-834C-CBFB66E439C2}" type="datetimeFigureOut">
              <a:rPr kumimoji="1" lang="zh-MO" altLang="en-US" smtClean="0"/>
              <a:t>16/09/20</a:t>
            </a:fld>
            <a:endParaRPr kumimoji="1" lang="zh-MO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7162DD1-307C-6542-B0B9-298E18AB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DC574FF-7B2C-414E-95EE-85D35A463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FE43-CCE1-6149-871D-BA3F5F7F3EC5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7585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FA2457-2356-C443-828A-E05252CE5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MO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613FCC9-B2AB-5148-96BA-EF624B2C32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MO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E2BD096-A144-C948-B4E4-E43CD1F38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43A1A8C-75A7-7641-A646-F483E3E85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3479E-DB2B-0440-834C-CBFB66E439C2}" type="datetimeFigureOut">
              <a:rPr kumimoji="1" lang="zh-MO" altLang="en-US" smtClean="0"/>
              <a:t>16/09/20</a:t>
            </a:fld>
            <a:endParaRPr kumimoji="1" lang="zh-MO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71651DB-69C4-C94F-A02F-413843A46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B2FE8FF-73A9-3041-BA1E-99FB36740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FE43-CCE1-6149-871D-BA3F5F7F3EC5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285730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0A1D139-2596-6342-BAA6-CB4450503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  <a:endParaRPr kumimoji="1" lang="zh-MO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F899D7-7D58-1245-9961-1E103DDE3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MO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301698-02C1-D948-AD06-987C144E39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3479E-DB2B-0440-834C-CBFB66E439C2}" type="datetimeFigureOut">
              <a:rPr kumimoji="1" lang="zh-MO" altLang="en-US" smtClean="0"/>
              <a:t>16/09/20</a:t>
            </a:fld>
            <a:endParaRPr kumimoji="1" lang="zh-MO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DD2908-208E-3144-A7C1-E632012C2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MO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E267ED-4832-1B47-B2AF-956306730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7FE43-CCE1-6149-871D-BA3F5F7F3EC5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3664625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M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ke.com.tw/" TargetMode="External"/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hyperlink" Target="https://developer.mozilla.org/en-US/docs/DOM/element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js/js_htmldom_document.asp" TargetMode="External"/><Relationship Id="rId3" Type="http://schemas.openxmlformats.org/officeDocument/2006/relationships/hyperlink" Target="https://pydoing.blogspot.com/2011/08/javascript-htmldom-comcept.html" TargetMode="External"/><Relationship Id="rId7" Type="http://schemas.openxmlformats.org/officeDocument/2006/relationships/hyperlink" Target="https://ithelp.ithome.com.tw/users/20104287/articles" TargetMode="External"/><Relationship Id="rId2" Type="http://schemas.openxmlformats.org/officeDocument/2006/relationships/hyperlink" Target="https://ithelp.ithome.com.tw/users/20067050/articl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ny1708.pixnet.net/blog/post/24360182" TargetMode="External"/><Relationship Id="rId11" Type="http://schemas.openxmlformats.org/officeDocument/2006/relationships/hyperlink" Target="http://www.w3school.com.cn/htmldom/dom%5C_nodes.asp" TargetMode="External"/><Relationship Id="rId5" Type="http://schemas.openxmlformats.org/officeDocument/2006/relationships/hyperlink" Target="https://developer.mozilla.org/zh-CN/docs/Learn/Getting_started_with_the_web/HTML_basics" TargetMode="External"/><Relationship Id="rId10" Type="http://schemas.openxmlformats.org/officeDocument/2006/relationships/hyperlink" Target="http://www.w3.org/TR/DOM-Level-3-Core/introduction.html" TargetMode="External"/><Relationship Id="rId4" Type="http://schemas.openxmlformats.org/officeDocument/2006/relationships/hyperlink" Target="https://medium.com/change-or-die/javascript%E5%88%9D%E5%AD%B8-dom%E5%B8%B8%E7%94%A8%E5%B1%AC%E6%80%A7%E8%88%87%E6%96%B9%E6%B3%95-ef851afdb65a" TargetMode="External"/><Relationship Id="rId9" Type="http://schemas.openxmlformats.org/officeDocument/2006/relationships/hyperlink" Target="https://blog.kdchang.cc/2016/10/30/python101-tutorial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8E6C39B-B1DD-7044-B0C4-B5708DE3C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669" y="2625912"/>
            <a:ext cx="4805996" cy="3265984"/>
          </a:xfrm>
        </p:spPr>
        <p:txBody>
          <a:bodyPr anchor="t">
            <a:normAutofit fontScale="90000"/>
          </a:bodyPr>
          <a:lstStyle/>
          <a:p>
            <a:pPr algn="l"/>
            <a:r>
              <a:rPr kumimoji="1" lang="en-US" altLang="zh-MO" sz="4400" dirty="0">
                <a:solidFill>
                  <a:srgbClr val="000000"/>
                </a:solidFill>
              </a:rPr>
              <a:t>Python</a:t>
            </a:r>
            <a:r>
              <a:rPr kumimoji="1" lang="zh-TW" altLang="en-US" sz="4400" dirty="0">
                <a:solidFill>
                  <a:srgbClr val="000000"/>
                </a:solidFill>
              </a:rPr>
              <a:t> 基礎語法</a:t>
            </a:r>
            <a:br>
              <a:rPr kumimoji="1" lang="en-US" altLang="zh-TW" sz="4400" dirty="0">
                <a:solidFill>
                  <a:srgbClr val="000000"/>
                </a:solidFill>
              </a:rPr>
            </a:br>
            <a:br>
              <a:rPr kumimoji="1" lang="en-US" altLang="zh-TW" sz="4400" dirty="0">
                <a:solidFill>
                  <a:srgbClr val="000000"/>
                </a:solidFill>
              </a:rPr>
            </a:br>
            <a:r>
              <a:rPr kumimoji="1" lang="en-US" altLang="zh-TW" sz="4400" dirty="0">
                <a:solidFill>
                  <a:srgbClr val="000000"/>
                </a:solidFill>
              </a:rPr>
              <a:t>HTML </a:t>
            </a:r>
            <a:r>
              <a:rPr kumimoji="1" lang="zh-MO" altLang="en-US" sz="4400" dirty="0">
                <a:solidFill>
                  <a:srgbClr val="000000"/>
                </a:solidFill>
              </a:rPr>
              <a:t>基礎版面</a:t>
            </a:r>
            <a:br>
              <a:rPr kumimoji="1" lang="en-US" altLang="zh-MO" sz="4400" dirty="0">
                <a:solidFill>
                  <a:srgbClr val="000000"/>
                </a:solidFill>
              </a:rPr>
            </a:br>
            <a:br>
              <a:rPr kumimoji="1" lang="en-US" altLang="zh-MO" sz="4400" dirty="0">
                <a:solidFill>
                  <a:srgbClr val="000000"/>
                </a:solidFill>
              </a:rPr>
            </a:br>
            <a:r>
              <a:rPr kumimoji="1" lang="zh-MO" altLang="en-US" sz="4400" dirty="0">
                <a:solidFill>
                  <a:srgbClr val="000000"/>
                </a:solidFill>
              </a:rPr>
              <a:t>爬蟲程式原理</a:t>
            </a:r>
            <a:br>
              <a:rPr kumimoji="1" lang="en-US" altLang="zh-TW" sz="4400" dirty="0">
                <a:solidFill>
                  <a:srgbClr val="000000"/>
                </a:solidFill>
              </a:rPr>
            </a:br>
            <a:br>
              <a:rPr kumimoji="1" lang="en-US" altLang="zh-TW" sz="4400" dirty="0">
                <a:solidFill>
                  <a:srgbClr val="000000"/>
                </a:solidFill>
              </a:rPr>
            </a:br>
            <a:endParaRPr kumimoji="1" lang="zh-MO" altLang="en-US" sz="4400" dirty="0">
              <a:solidFill>
                <a:srgbClr val="000000"/>
              </a:solidFill>
            </a:endParaRPr>
          </a:p>
        </p:txBody>
      </p:sp>
      <p:sp>
        <p:nvSpPr>
          <p:cNvPr id="15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CAF65BA-8B2E-9840-8A72-418CA9717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770" y="2854677"/>
            <a:ext cx="4141760" cy="206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758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E6C39B-B1DD-7044-B0C4-B5708DE3C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340" y="343931"/>
            <a:ext cx="5912285" cy="1053525"/>
          </a:xfrm>
        </p:spPr>
        <p:txBody>
          <a:bodyPr>
            <a:normAutofit/>
          </a:bodyPr>
          <a:lstStyle/>
          <a:p>
            <a:pPr algn="l"/>
            <a:r>
              <a:rPr lang="zh-MO" altLang="en-US" b="1" dirty="0"/>
              <a:t>布林運算</a:t>
            </a:r>
            <a:endParaRPr lang="zh-MO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9E8F277-2751-3441-B12C-078A02379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340" y="1397456"/>
            <a:ext cx="8114911" cy="3612955"/>
          </a:xfrm>
        </p:spPr>
        <p:txBody>
          <a:bodyPr>
            <a:normAutofit/>
          </a:bodyPr>
          <a:lstStyle/>
          <a:p>
            <a:pPr algn="l"/>
            <a:r>
              <a:rPr lang="zh-MO" altLang="en-US" dirty="0"/>
              <a:t>應用這些運算子，我們就可以寫出更多有趣的條件，如：</a:t>
            </a:r>
            <a:endParaRPr lang="en-US" altLang="zh-MO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18C3DF1-54BC-0D44-863A-2AF27A6EE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2322" y="5735637"/>
            <a:ext cx="1649818" cy="82074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BE076F9-6A3D-B24D-918D-BBE82E7EA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40" y="2137913"/>
            <a:ext cx="9009856" cy="418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942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E6C39B-B1DD-7044-B0C4-B5708DE3C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340" y="343931"/>
            <a:ext cx="5912285" cy="1053525"/>
          </a:xfrm>
        </p:spPr>
        <p:txBody>
          <a:bodyPr>
            <a:normAutofit/>
          </a:bodyPr>
          <a:lstStyle/>
          <a:p>
            <a:pPr algn="l"/>
            <a:r>
              <a:rPr lang="en-US" altLang="zh-MO" b="1" dirty="0"/>
              <a:t>python</a:t>
            </a:r>
            <a:r>
              <a:rPr lang="zh-MO" altLang="en-US" b="1" dirty="0"/>
              <a:t>練習</a:t>
            </a:r>
            <a:endParaRPr lang="zh-MO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9E8F277-2751-3441-B12C-078A02379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340" y="1397456"/>
            <a:ext cx="8114911" cy="3612955"/>
          </a:xfrm>
        </p:spPr>
        <p:txBody>
          <a:bodyPr>
            <a:normAutofit/>
          </a:bodyPr>
          <a:lstStyle/>
          <a:p>
            <a:pPr algn="l"/>
            <a:r>
              <a:rPr lang="zh-MO" altLang="en-US" dirty="0"/>
              <a:t>當你輸入名字，電腦會回覆你</a:t>
            </a:r>
            <a:r>
              <a:rPr lang="en-US" altLang="zh-MO" dirty="0"/>
              <a:t> “</a:t>
            </a:r>
            <a:r>
              <a:rPr lang="zh-MO" altLang="en-US" dirty="0"/>
              <a:t>你好</a:t>
            </a:r>
            <a:r>
              <a:rPr lang="en-US" altLang="zh-MO" dirty="0"/>
              <a:t>XXX”</a:t>
            </a:r>
          </a:p>
          <a:p>
            <a:pPr algn="l"/>
            <a:r>
              <a:rPr lang="zh-MO" altLang="en-US" dirty="0"/>
              <a:t>再等</a:t>
            </a:r>
            <a:r>
              <a:rPr lang="en-US" altLang="zh-MO" dirty="0"/>
              <a:t>5</a:t>
            </a:r>
            <a:r>
              <a:rPr lang="zh-MO" altLang="en-US" dirty="0"/>
              <a:t>秒顯示 </a:t>
            </a:r>
            <a:r>
              <a:rPr lang="en-US" altLang="zh-MO" dirty="0"/>
              <a:t>“</a:t>
            </a:r>
            <a:r>
              <a:rPr lang="zh-MO" altLang="en-US" dirty="0"/>
              <a:t>網頁加載完成</a:t>
            </a:r>
            <a:r>
              <a:rPr lang="en-US" altLang="zh-MO" dirty="0"/>
              <a:t>”</a:t>
            </a:r>
          </a:p>
          <a:p>
            <a:pPr algn="l"/>
            <a:r>
              <a:rPr lang="zh-MO" altLang="en-US" dirty="0"/>
              <a:t>再</a:t>
            </a:r>
            <a:r>
              <a:rPr lang="en-US" altLang="zh-MO" dirty="0"/>
              <a:t>post </a:t>
            </a:r>
            <a:r>
              <a:rPr lang="zh-MO" altLang="en-US" dirty="0"/>
              <a:t>一</a:t>
            </a:r>
            <a:r>
              <a:rPr lang="en-US" altLang="zh-MO" dirty="0"/>
              <a:t>request to </a:t>
            </a:r>
            <a:r>
              <a:rPr lang="zh-MO" altLang="en-US" dirty="0"/>
              <a:t>某個網站，顯示得到回覆的結果</a:t>
            </a:r>
            <a:endParaRPr lang="en-US" altLang="zh-MO" dirty="0"/>
          </a:p>
          <a:p>
            <a:pPr algn="l"/>
            <a:endParaRPr lang="en-US" altLang="zh-MO" dirty="0"/>
          </a:p>
          <a:p>
            <a:pPr algn="l"/>
            <a:endParaRPr lang="en-US" altLang="zh-MO" dirty="0"/>
          </a:p>
          <a:p>
            <a:pPr algn="l"/>
            <a:endParaRPr lang="en-US" altLang="zh-MO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18C3DF1-54BC-0D44-863A-2AF27A6EE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2322" y="5735637"/>
            <a:ext cx="1649818" cy="82074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8DB51C5-1C8F-554C-A88B-F3C1D9D01E31}"/>
              </a:ext>
            </a:extLst>
          </p:cNvPr>
          <p:cNvSpPr/>
          <p:nvPr/>
        </p:nvSpPr>
        <p:spPr>
          <a:xfrm>
            <a:off x="300624" y="5985670"/>
            <a:ext cx="84229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MO" altLang="en-US" dirty="0"/>
              <a:t>https://blog.gtwang.org/programming/python-requests-module-tutorial/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16324B6-1A78-2D4B-A0AC-6B8330FEE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66" y="2853362"/>
            <a:ext cx="10075122" cy="275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185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A21834-66EF-9E4A-93D5-C85C5EFB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MO" b="1" dirty="0"/>
              <a:t>HTML</a:t>
            </a:r>
            <a:r>
              <a:rPr kumimoji="1" lang="zh-MO" altLang="en-US" b="1" dirty="0">
                <a:solidFill>
                  <a:srgbClr val="000000"/>
                </a:solidFill>
              </a:rPr>
              <a:t>基礎版面</a:t>
            </a:r>
            <a:endParaRPr kumimoji="1" lang="zh-MO" altLang="en-US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FB4CC5F-6686-604B-A6F7-FB42E8B79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941" y="547455"/>
            <a:ext cx="5188182" cy="518818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26EDCD8-5C90-444A-A197-86CD4E0112CE}"/>
              </a:ext>
            </a:extLst>
          </p:cNvPr>
          <p:cNvSpPr/>
          <p:nvPr/>
        </p:nvSpPr>
        <p:spPr>
          <a:xfrm>
            <a:off x="371707" y="2148729"/>
            <a:ext cx="640823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MO" sz="2400" b="1" dirty="0">
                <a:solidFill>
                  <a:srgbClr val="07070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MO" altLang="en" sz="2400" b="1" dirty="0">
                <a:solidFill>
                  <a:srgbClr val="07070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MO" altLang="en-US" sz="2400" dirty="0">
                <a:solidFill>
                  <a:srgbClr val="07070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</a:t>
            </a:r>
            <a:r>
              <a:rPr lang="en" altLang="zh-MO" sz="2400" dirty="0">
                <a:solidFill>
                  <a:srgbClr val="07070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LOGO</a:t>
            </a:r>
            <a:r>
              <a:rPr lang="zh-MO" altLang="en" sz="2400" dirty="0">
                <a:solidFill>
                  <a:srgbClr val="07070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MO" altLang="en-US" sz="2400" dirty="0">
                <a:solidFill>
                  <a:srgbClr val="07070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放置網站的標誌及主導覽列。</a:t>
            </a:r>
          </a:p>
          <a:p>
            <a:r>
              <a:rPr lang="en" altLang="zh-MO" sz="2400" b="1" dirty="0">
                <a:solidFill>
                  <a:srgbClr val="07070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MO" altLang="en" sz="2400" b="1" dirty="0">
                <a:solidFill>
                  <a:srgbClr val="07070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MO" altLang="en-US" sz="2400" dirty="0">
                <a:solidFill>
                  <a:srgbClr val="07070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動畫形象區，放置網站的</a:t>
            </a:r>
            <a:r>
              <a:rPr lang="en" altLang="zh-MO" sz="2400" dirty="0">
                <a:solidFill>
                  <a:srgbClr val="07070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Flash</a:t>
            </a:r>
            <a:r>
              <a:rPr lang="zh-MO" altLang="en-US" sz="2400" dirty="0">
                <a:solidFill>
                  <a:srgbClr val="07070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形象展示動畫。</a:t>
            </a:r>
          </a:p>
          <a:p>
            <a:r>
              <a:rPr lang="en" altLang="zh-MO" sz="2400" b="1" dirty="0">
                <a:solidFill>
                  <a:srgbClr val="07070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MO" altLang="en" sz="2400" b="1" dirty="0">
                <a:solidFill>
                  <a:srgbClr val="07070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MO" altLang="en-US" sz="2400" dirty="0">
                <a:solidFill>
                  <a:srgbClr val="07070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最新作品區，放置近期最新的作品。</a:t>
            </a:r>
          </a:p>
          <a:p>
            <a:r>
              <a:rPr lang="en" altLang="zh-MO" sz="2400" b="1" dirty="0">
                <a:solidFill>
                  <a:srgbClr val="07070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zh-MO" altLang="en" sz="2400" b="1" dirty="0">
                <a:solidFill>
                  <a:srgbClr val="07070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MO" altLang="en-US" sz="2400" dirty="0">
                <a:solidFill>
                  <a:srgbClr val="07070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資訊公告區，發佈最新公告的資訊。</a:t>
            </a:r>
          </a:p>
          <a:p>
            <a:r>
              <a:rPr lang="en" altLang="zh-MO" sz="2400" b="1" dirty="0">
                <a:solidFill>
                  <a:srgbClr val="07070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  <a:r>
              <a:rPr lang="zh-MO" altLang="en" sz="2400" b="1" dirty="0">
                <a:solidFill>
                  <a:srgbClr val="07070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MO" altLang="en-US" sz="2400" dirty="0">
                <a:solidFill>
                  <a:srgbClr val="07070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最新消息區，發佈有關於網頁設計等相關資訊，以增加閱讀性。</a:t>
            </a:r>
          </a:p>
          <a:p>
            <a:r>
              <a:rPr lang="en" altLang="zh-MO" sz="2400" b="1" dirty="0">
                <a:solidFill>
                  <a:srgbClr val="07070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</a:t>
            </a:r>
            <a:r>
              <a:rPr lang="zh-MO" altLang="en" sz="2400" b="1" dirty="0">
                <a:solidFill>
                  <a:srgbClr val="07070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MO" altLang="en-US" sz="2400" dirty="0">
                <a:solidFill>
                  <a:srgbClr val="07070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版權資訊區，放置有關於網站的文字連結與版權宣告等資訊。</a:t>
            </a:r>
            <a:endParaRPr lang="zh-MO" altLang="en-US" sz="2400" b="0" i="0" dirty="0">
              <a:solidFill>
                <a:srgbClr val="070707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EBBF46F-E1B2-0647-9F8F-A6B5BF4ECDC1}"/>
              </a:ext>
            </a:extLst>
          </p:cNvPr>
          <p:cNvSpPr/>
          <p:nvPr/>
        </p:nvSpPr>
        <p:spPr>
          <a:xfrm>
            <a:off x="371707" y="5761480"/>
            <a:ext cx="40218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MO" sz="2800" dirty="0">
                <a:hlinkClick r:id="rId3"/>
              </a:rPr>
              <a:t>http://www.coke.com.tw</a:t>
            </a:r>
            <a:endParaRPr lang="zh-MO" altLang="en-US" sz="28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C11F0C0-2C75-AD4F-BBC5-A508F3A512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2322" y="5735637"/>
            <a:ext cx="1649818" cy="82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020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A21834-66EF-9E4A-93D5-C85C5EFB5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707" y="446768"/>
            <a:ext cx="10515600" cy="1325563"/>
          </a:xfrm>
        </p:spPr>
        <p:txBody>
          <a:bodyPr/>
          <a:lstStyle/>
          <a:p>
            <a:r>
              <a:rPr kumimoji="1" lang="en-US" altLang="zh-MO" b="1" dirty="0"/>
              <a:t>HTML</a:t>
            </a:r>
            <a:r>
              <a:rPr kumimoji="1" lang="zh-MO" altLang="en-US" b="1" dirty="0">
                <a:solidFill>
                  <a:srgbClr val="000000"/>
                </a:solidFill>
              </a:rPr>
              <a:t>基礎版面</a:t>
            </a:r>
            <a:endParaRPr kumimoji="1" lang="zh-MO" alt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6EDCD8-5C90-444A-A197-86CD4E0112CE}"/>
              </a:ext>
            </a:extLst>
          </p:cNvPr>
          <p:cNvSpPr/>
          <p:nvPr/>
        </p:nvSpPr>
        <p:spPr>
          <a:xfrm>
            <a:off x="371707" y="2148729"/>
            <a:ext cx="640823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MO" altLang="en-US" sz="2800" dirty="0"/>
              <a:t>由於 </a:t>
            </a:r>
            <a:r>
              <a:rPr lang="en" altLang="zh-MO" sz="2800" dirty="0"/>
              <a:t>DOM </a:t>
            </a:r>
            <a:r>
              <a:rPr lang="zh-MO" altLang="en-US" sz="2800" dirty="0"/>
              <a:t>是由節點組成的，故一個 </a:t>
            </a:r>
            <a:r>
              <a:rPr lang="en" altLang="zh-MO" sz="2800" dirty="0"/>
              <a:t>DOM </a:t>
            </a:r>
            <a:r>
              <a:rPr lang="zh-MO" altLang="en-US" sz="2800" dirty="0"/>
              <a:t>的物件 </a:t>
            </a:r>
            <a:r>
              <a:rPr lang="en-US" altLang="zh-MO" sz="2800" dirty="0"/>
              <a:t>( </a:t>
            </a:r>
            <a:r>
              <a:rPr lang="en" altLang="zh-MO" sz="2800" dirty="0"/>
              <a:t>ex. html </a:t>
            </a:r>
            <a:r>
              <a:rPr lang="zh-MO" altLang="en-US" sz="2800" dirty="0"/>
              <a:t>檔</a:t>
            </a:r>
            <a:r>
              <a:rPr lang="en-US" altLang="zh-MO" sz="2800" dirty="0"/>
              <a:t>) </a:t>
            </a:r>
            <a:r>
              <a:rPr lang="zh-MO" altLang="en-US" sz="2800" dirty="0"/>
              <a:t>可能可以看成以下架構，即所有的 </a:t>
            </a:r>
            <a:r>
              <a:rPr lang="en" altLang="zh-MO" sz="2800" dirty="0"/>
              <a:t>Node </a:t>
            </a:r>
            <a:r>
              <a:rPr lang="zh-MO" altLang="en-US" sz="2800" dirty="0"/>
              <a:t>組成了一個檔案數，</a:t>
            </a:r>
            <a:r>
              <a:rPr lang="en" altLang="zh-MO" sz="2800" dirty="0"/>
              <a:t>HTML </a:t>
            </a:r>
            <a:r>
              <a:rPr lang="zh-MO" altLang="en-US" sz="2800" dirty="0"/>
              <a:t>裡面的每個元素、屬性、內容等都代表著其中一個節點，並不斷延伸：</a:t>
            </a:r>
            <a:endParaRPr lang="zh-MO" altLang="en-US" sz="3600" b="0" i="0" dirty="0">
              <a:solidFill>
                <a:srgbClr val="070707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23D64BB-6B31-EC46-888B-E5CFB3815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941" y="2148729"/>
            <a:ext cx="5162906" cy="293029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A1EB3CF-40AE-9448-B92C-E711615B6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2322" y="5735637"/>
            <a:ext cx="1649818" cy="82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178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A21834-66EF-9E4A-93D5-C85C5EFB5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707" y="494861"/>
            <a:ext cx="10515600" cy="1325563"/>
          </a:xfrm>
        </p:spPr>
        <p:txBody>
          <a:bodyPr/>
          <a:lstStyle/>
          <a:p>
            <a:r>
              <a:rPr lang="en" altLang="zh-MO" b="1" dirty="0"/>
              <a:t>DOM </a:t>
            </a:r>
            <a:r>
              <a:rPr lang="zh-MO" altLang="en-US" b="1" dirty="0"/>
              <a:t>架構</a:t>
            </a:r>
            <a:endParaRPr lang="zh-MO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6EDCD8-5C90-444A-A197-86CD4E0112CE}"/>
              </a:ext>
            </a:extLst>
          </p:cNvPr>
          <p:cNvSpPr/>
          <p:nvPr/>
        </p:nvSpPr>
        <p:spPr>
          <a:xfrm>
            <a:off x="371707" y="2148729"/>
            <a:ext cx="640823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MO" altLang="en-US" sz="2400" dirty="0"/>
              <a:t>透過 </a:t>
            </a:r>
            <a:r>
              <a:rPr lang="en" altLang="zh-MO" sz="2400" dirty="0"/>
              <a:t>DOM </a:t>
            </a:r>
            <a:r>
              <a:rPr lang="zh-MO" altLang="en-US" sz="2400" dirty="0"/>
              <a:t>的操作，可以重構整個 </a:t>
            </a:r>
            <a:r>
              <a:rPr lang="en" altLang="zh-MO" sz="2400" dirty="0"/>
              <a:t>HTML </a:t>
            </a:r>
            <a:r>
              <a:rPr lang="zh-MO" altLang="en-US" sz="2400" dirty="0"/>
              <a:t>檔案，可任意添加、移除、改變其項目，上方那張橘色的圖即為 </a:t>
            </a:r>
            <a:r>
              <a:rPr lang="en" altLang="zh-MO" sz="2400" dirty="0"/>
              <a:t>DOM </a:t>
            </a:r>
            <a:r>
              <a:rPr lang="zh-MO" altLang="en-US" sz="2400" dirty="0"/>
              <a:t>之完整架構圖，最上方是 </a:t>
            </a:r>
            <a:r>
              <a:rPr lang="en" altLang="zh-MO" sz="2400" dirty="0"/>
              <a:t>Core ( DOM Level 1) </a:t>
            </a:r>
            <a:r>
              <a:rPr lang="zh-MO" altLang="en" sz="2400" dirty="0"/>
              <a:t>，</a:t>
            </a:r>
            <a:r>
              <a:rPr lang="zh-MO" altLang="en-US" sz="2400" dirty="0"/>
              <a:t>再下來是 </a:t>
            </a:r>
            <a:r>
              <a:rPr lang="en" altLang="zh-MO" sz="2400" dirty="0"/>
              <a:t>XML </a:t>
            </a:r>
            <a:r>
              <a:rPr lang="zh-MO" altLang="en" sz="2400" dirty="0"/>
              <a:t>、 </a:t>
            </a:r>
            <a:r>
              <a:rPr lang="en" altLang="zh-MO" sz="2400" dirty="0"/>
              <a:t>HTML (DOM Level 2)</a:t>
            </a:r>
            <a:r>
              <a:rPr lang="zh-MO" altLang="en" sz="2400" dirty="0"/>
              <a:t>，</a:t>
            </a:r>
            <a:r>
              <a:rPr lang="zh-MO" altLang="en-US" sz="2400" dirty="0"/>
              <a:t>甚至以下有許多的 </a:t>
            </a:r>
            <a:r>
              <a:rPr lang="en" altLang="zh-MO" sz="2400" dirty="0"/>
              <a:t>Event (DOM Level 3)</a:t>
            </a:r>
            <a:r>
              <a:rPr lang="zh-MO" altLang="en" sz="2400" dirty="0"/>
              <a:t>，</a:t>
            </a:r>
            <a:r>
              <a:rPr lang="zh-MO" altLang="en-US" sz="2400" dirty="0"/>
              <a:t>最下方是使用者端的 </a:t>
            </a:r>
            <a:r>
              <a:rPr lang="en" altLang="zh-MO" sz="2400" dirty="0"/>
              <a:t>Event </a:t>
            </a:r>
            <a:r>
              <a:rPr lang="zh-MO" altLang="en" sz="2400" dirty="0"/>
              <a:t>，</a:t>
            </a:r>
            <a:r>
              <a:rPr lang="zh-MO" altLang="en-US" sz="2400" dirty="0"/>
              <a:t>主要分為以下三種：</a:t>
            </a:r>
            <a:endParaRPr lang="en-US" altLang="zh-MO" sz="2400" dirty="0"/>
          </a:p>
          <a:p>
            <a:endParaRPr lang="zh-MO" altLang="en-US" sz="2400" dirty="0"/>
          </a:p>
          <a:p>
            <a:r>
              <a:rPr lang="en-US" altLang="zh-MO" sz="2400" dirty="0"/>
              <a:t>(1) </a:t>
            </a:r>
            <a:r>
              <a:rPr lang="en" altLang="zh-MO" sz="2400" dirty="0" err="1"/>
              <a:t>KeyboardEvents</a:t>
            </a:r>
            <a:r>
              <a:rPr lang="en" altLang="zh-MO" sz="2400" dirty="0"/>
              <a:t> </a:t>
            </a:r>
            <a:r>
              <a:rPr lang="zh-MO" altLang="en" sz="2400" dirty="0"/>
              <a:t>：</a:t>
            </a:r>
            <a:r>
              <a:rPr lang="zh-MO" altLang="en-US" sz="2400" dirty="0"/>
              <a:t>鍵盤事件</a:t>
            </a:r>
            <a:br>
              <a:rPr lang="zh-MO" altLang="en-US" sz="2400" dirty="0"/>
            </a:br>
            <a:r>
              <a:rPr lang="en-US" altLang="zh-MO" sz="2400" dirty="0"/>
              <a:t>(2) </a:t>
            </a:r>
            <a:r>
              <a:rPr lang="en" altLang="zh-MO" sz="2400" dirty="0" err="1"/>
              <a:t>TextEvent</a:t>
            </a:r>
            <a:r>
              <a:rPr lang="en" altLang="zh-MO" sz="2400" dirty="0"/>
              <a:t> </a:t>
            </a:r>
            <a:r>
              <a:rPr lang="zh-MO" altLang="en" sz="2400" dirty="0"/>
              <a:t>：</a:t>
            </a:r>
            <a:r>
              <a:rPr lang="zh-MO" altLang="en-US" sz="2400" dirty="0"/>
              <a:t>文字事件</a:t>
            </a:r>
            <a:br>
              <a:rPr lang="zh-MO" altLang="en-US" sz="2400" dirty="0"/>
            </a:br>
            <a:r>
              <a:rPr lang="en-US" altLang="zh-MO" sz="2400" dirty="0"/>
              <a:t>(3) </a:t>
            </a:r>
            <a:r>
              <a:rPr lang="en" altLang="zh-MO" sz="2400" dirty="0" err="1"/>
              <a:t>MouseEvents</a:t>
            </a:r>
            <a:r>
              <a:rPr lang="zh-MO" altLang="en" sz="2400" dirty="0"/>
              <a:t>：</a:t>
            </a:r>
            <a:r>
              <a:rPr lang="zh-MO" altLang="en-US" sz="2400" dirty="0"/>
              <a:t>滑鼠事件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23D64BB-6B31-EC46-888B-E5CFB3815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941" y="2148729"/>
            <a:ext cx="5162906" cy="293029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CBE7153-6E84-FD4A-903E-C9821AD35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2322" y="5735637"/>
            <a:ext cx="1649818" cy="82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43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A21834-66EF-9E4A-93D5-C85C5EFB5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707" y="494861"/>
            <a:ext cx="10515600" cy="1325563"/>
          </a:xfrm>
        </p:spPr>
        <p:txBody>
          <a:bodyPr/>
          <a:lstStyle/>
          <a:p>
            <a:r>
              <a:rPr lang="en" altLang="zh-MO" b="1" dirty="0"/>
              <a:t>DOM</a:t>
            </a:r>
            <a:r>
              <a:rPr lang="zh-MO" altLang="en-US" b="1" dirty="0"/>
              <a:t>選擇器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CBE7153-6E84-FD4A-903E-C9821AD35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2322" y="5735637"/>
            <a:ext cx="1649818" cy="82074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FFA68AC-645A-0F49-801C-3A93C6B28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07" y="1530130"/>
            <a:ext cx="9017000" cy="149860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D6AC497A-6D5C-894E-B9D9-E5DE53FC920E}"/>
              </a:ext>
            </a:extLst>
          </p:cNvPr>
          <p:cNvSpPr txBox="1"/>
          <p:nvPr/>
        </p:nvSpPr>
        <p:spPr>
          <a:xfrm>
            <a:off x="371707" y="3043243"/>
            <a:ext cx="63596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MO" altLang="en-US" dirty="0"/>
              <a:t>其中</a:t>
            </a:r>
          </a:p>
          <a:p>
            <a:r>
              <a:rPr lang="en" altLang="zh-MO" dirty="0"/>
              <a:t>element </a:t>
            </a:r>
            <a:r>
              <a:rPr lang="zh-MO" altLang="en-US" dirty="0"/>
              <a:t>是</a:t>
            </a:r>
            <a:r>
              <a:rPr lang="zh-MO" altLang="en-US" dirty="0">
                <a:hlinkClick r:id="rId4" tooltip="en-US/docs/DOM/element"/>
              </a:rPr>
              <a:t>元素</a:t>
            </a:r>
            <a:r>
              <a:rPr lang="zh-MO" altLang="en-US" dirty="0"/>
              <a:t>物件。</a:t>
            </a:r>
          </a:p>
          <a:p>
            <a:r>
              <a:rPr lang="en" altLang="zh-MO" dirty="0"/>
              <a:t>selectors </a:t>
            </a:r>
            <a:r>
              <a:rPr lang="zh-MO" altLang="en-US" dirty="0"/>
              <a:t>是以逗號分隔，包含一個或多個 </a:t>
            </a:r>
            <a:r>
              <a:rPr lang="en" altLang="zh-MO" dirty="0"/>
              <a:t>CSS </a:t>
            </a:r>
            <a:r>
              <a:rPr lang="zh-MO" altLang="en-US" dirty="0"/>
              <a:t>選擇器的字串。</a:t>
            </a:r>
          </a:p>
          <a:p>
            <a:endParaRPr kumimoji="1" lang="zh-MO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B1C0B7EA-DE80-C149-9FBF-C28672397E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707" y="4219339"/>
            <a:ext cx="89027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133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4EDC5F-E2FD-AF43-A65B-B1F72103F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MO" altLang="en-US" dirty="0"/>
              <a:t>參考來源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14B770-DAA0-B542-94C0-1BDBFEF6E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zh-MO" sz="1400" dirty="0">
                <a:hlinkClick r:id="rId2"/>
              </a:rPr>
              <a:t>https://ithelp.ithome.com.tw/users/20067050/articles</a:t>
            </a:r>
            <a:endParaRPr lang="en" altLang="zh-MO" sz="1400" dirty="0"/>
          </a:p>
          <a:p>
            <a:r>
              <a:rPr lang="en" altLang="zh-MO" sz="1400" dirty="0">
                <a:hlinkClick r:id="rId3"/>
              </a:rPr>
              <a:t>https://pydoing.blogspot.com/2011/08/javascript-htmldom-comcept.html</a:t>
            </a:r>
            <a:endParaRPr lang="en" altLang="zh-MO" sz="1400" dirty="0"/>
          </a:p>
          <a:p>
            <a:r>
              <a:rPr lang="en" altLang="zh-MO" sz="1400" dirty="0">
                <a:hlinkClick r:id="rId4"/>
              </a:rPr>
              <a:t>https://medium.com/change-or-die/javascript</a:t>
            </a:r>
            <a:r>
              <a:rPr lang="zh-MO" altLang="en-US" sz="1400" dirty="0">
                <a:hlinkClick r:id="rId4"/>
              </a:rPr>
              <a:t>初學</a:t>
            </a:r>
            <a:r>
              <a:rPr lang="en-US" altLang="zh-MO" sz="1400" dirty="0">
                <a:hlinkClick r:id="rId4"/>
              </a:rPr>
              <a:t>-</a:t>
            </a:r>
            <a:r>
              <a:rPr lang="en" altLang="zh-MO" sz="1400" dirty="0">
                <a:hlinkClick r:id="rId4"/>
              </a:rPr>
              <a:t>dom</a:t>
            </a:r>
            <a:r>
              <a:rPr lang="zh-MO" altLang="en-US" sz="1400" dirty="0">
                <a:hlinkClick r:id="rId4"/>
              </a:rPr>
              <a:t>常用屬性與方法</a:t>
            </a:r>
            <a:r>
              <a:rPr lang="en-US" altLang="zh-MO" sz="1400" dirty="0">
                <a:hlinkClick r:id="rId4"/>
              </a:rPr>
              <a:t>-</a:t>
            </a:r>
            <a:r>
              <a:rPr lang="en" altLang="zh-MO" sz="1400" dirty="0">
                <a:hlinkClick r:id="rId4"/>
              </a:rPr>
              <a:t>ef851afdb65a</a:t>
            </a:r>
            <a:endParaRPr lang="en" altLang="zh-MO" sz="1400" dirty="0"/>
          </a:p>
          <a:p>
            <a:r>
              <a:rPr lang="en" altLang="zh-MO" sz="1400" dirty="0">
                <a:hlinkClick r:id="rId5"/>
              </a:rPr>
              <a:t>https://developer.mozilla.org/zh-CN/docs/Learn/Getting_started_with_the_web/HTML_basics</a:t>
            </a:r>
            <a:endParaRPr lang="en" altLang="zh-MO" sz="1400" dirty="0"/>
          </a:p>
          <a:p>
            <a:r>
              <a:rPr lang="en" altLang="zh-MO" sz="1400" dirty="0">
                <a:hlinkClick r:id="rId6"/>
              </a:rPr>
              <a:t>https://sony1708.pixnet.net/blog/post/24360182</a:t>
            </a:r>
            <a:endParaRPr lang="en" altLang="zh-MO" sz="1400" dirty="0"/>
          </a:p>
          <a:p>
            <a:r>
              <a:rPr lang="en" altLang="zh-MO" sz="1400" dirty="0">
                <a:hlinkClick r:id="rId7"/>
              </a:rPr>
              <a:t>https://ithelp.ithome.com.tw/users/20104287/articles</a:t>
            </a:r>
            <a:endParaRPr lang="en" altLang="zh-MO" sz="1400" dirty="0"/>
          </a:p>
          <a:p>
            <a:r>
              <a:rPr lang="en" altLang="zh-MO" sz="1400" dirty="0">
                <a:hlinkClick r:id="rId8"/>
              </a:rPr>
              <a:t>https://www.w3schools.com/js/js_htmldom_document.asp</a:t>
            </a:r>
            <a:endParaRPr lang="en" altLang="zh-MO" sz="1400" dirty="0"/>
          </a:p>
          <a:p>
            <a:r>
              <a:rPr lang="en" altLang="zh-MO" sz="1400" dirty="0">
                <a:hlinkClick r:id="rId9"/>
              </a:rPr>
              <a:t>https://blog.kdchang.cc/2016/10/30/python101-tutorial/</a:t>
            </a:r>
            <a:endParaRPr lang="en" altLang="zh-MO" sz="1400" dirty="0"/>
          </a:p>
          <a:p>
            <a:r>
              <a:rPr lang="en" altLang="zh-MO" sz="1400" dirty="0">
                <a:hlinkClick r:id="rId10"/>
              </a:rPr>
              <a:t>http://www.w3.org/TR/DOM-Level-3-Core/introduction.html</a:t>
            </a:r>
            <a:endParaRPr lang="en" altLang="zh-MO" sz="1400" dirty="0"/>
          </a:p>
          <a:p>
            <a:r>
              <a:rPr lang="en" altLang="zh-MO" sz="1400" dirty="0">
                <a:hlinkClick r:id="rId11"/>
              </a:rPr>
              <a:t>http://www.w3school.com.cn/htmldom/dom\_nodes.asp</a:t>
            </a:r>
            <a:endParaRPr kumimoji="1" lang="zh-MO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67625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E6C39B-B1DD-7044-B0C4-B5708DE3C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860" y="554847"/>
            <a:ext cx="7906383" cy="6556380"/>
          </a:xfrm>
        </p:spPr>
        <p:txBody>
          <a:bodyPr>
            <a:noAutofit/>
          </a:bodyPr>
          <a:lstStyle/>
          <a:p>
            <a:pPr algn="l"/>
            <a:r>
              <a:rPr lang="zh-MO" altLang="en-US" sz="6600" b="1" dirty="0"/>
              <a:t>變數</a:t>
            </a:r>
            <a:br>
              <a:rPr lang="en-US" altLang="zh-MO" sz="6600" b="1" dirty="0"/>
            </a:br>
            <a:br>
              <a:rPr lang="zh-MO" altLang="en-US" sz="4000" b="1" dirty="0"/>
            </a:br>
            <a:r>
              <a:rPr lang="zh-MO" altLang="en-US" sz="3600" dirty="0"/>
              <a:t>變數在程式中，扮演中儲存資料的角色。將資料儲存下來，就可在需要的時候拿出來用。</a:t>
            </a:r>
            <a:br>
              <a:rPr lang="zh-MO" altLang="en-US" sz="3600" dirty="0"/>
            </a:br>
            <a:r>
              <a:rPr lang="zh-MO" altLang="en-US" sz="3600" dirty="0"/>
              <a:t>簡單舉例，</a:t>
            </a:r>
            <a:r>
              <a:rPr lang="en" altLang="zh-MO" sz="3600" dirty="0"/>
              <a:t>Python</a:t>
            </a:r>
            <a:r>
              <a:rPr lang="zh-MO" altLang="en-US" sz="3600" dirty="0"/>
              <a:t>中常見的基本型別有：</a:t>
            </a:r>
            <a:r>
              <a:rPr lang="en" altLang="zh-MO" sz="3600" dirty="0"/>
              <a:t>int (</a:t>
            </a:r>
            <a:r>
              <a:rPr lang="zh-MO" altLang="en-US" sz="3600" dirty="0"/>
              <a:t>整數</a:t>
            </a:r>
            <a:r>
              <a:rPr lang="en-US" altLang="zh-MO" sz="3600" dirty="0"/>
              <a:t>)</a:t>
            </a:r>
            <a:r>
              <a:rPr lang="zh-MO" altLang="en-US" sz="3600" dirty="0"/>
              <a:t>、</a:t>
            </a:r>
            <a:r>
              <a:rPr lang="en" altLang="zh-MO" sz="3600" dirty="0"/>
              <a:t>float (</a:t>
            </a:r>
            <a:r>
              <a:rPr lang="zh-MO" altLang="en-US" sz="3600" dirty="0"/>
              <a:t>浮點數</a:t>
            </a:r>
            <a:r>
              <a:rPr lang="en-US" altLang="zh-MO" sz="3600" dirty="0"/>
              <a:t>)</a:t>
            </a:r>
            <a:r>
              <a:rPr lang="zh-MO" altLang="en-US" sz="3600" dirty="0"/>
              <a:t>、</a:t>
            </a:r>
            <a:r>
              <a:rPr lang="en" altLang="zh-MO" sz="3600" dirty="0"/>
              <a:t>str (</a:t>
            </a:r>
            <a:r>
              <a:rPr lang="zh-MO" altLang="en-US" sz="3600" dirty="0"/>
              <a:t>字串</a:t>
            </a:r>
            <a:r>
              <a:rPr lang="en-US" altLang="zh-MO" sz="3600" dirty="0"/>
              <a:t>)</a:t>
            </a:r>
            <a:r>
              <a:rPr lang="zh-MO" altLang="en-US" sz="3600" dirty="0"/>
              <a:t>。</a:t>
            </a:r>
            <a:br>
              <a:rPr lang="en-US" altLang="zh-MO" sz="3600" dirty="0"/>
            </a:br>
            <a:br>
              <a:rPr lang="en-US" altLang="zh-MO" sz="4000" dirty="0"/>
            </a:br>
            <a:r>
              <a:rPr lang="en-US" altLang="zh-MO" sz="2400" dirty="0"/>
              <a:t>1.</a:t>
            </a:r>
            <a:r>
              <a:rPr lang="zh-MO" altLang="en-US" sz="2400" dirty="0"/>
              <a:t>我們可用</a:t>
            </a:r>
            <a:r>
              <a:rPr lang="en-US" altLang="zh-MO" sz="2400" dirty="0">
                <a:solidFill>
                  <a:srgbClr val="FF0000"/>
                </a:solidFill>
              </a:rPr>
              <a:t>=</a:t>
            </a:r>
            <a:r>
              <a:rPr lang="zh-MO" altLang="en-US" sz="2400" dirty="0"/>
              <a:t>來給定變數初始值</a:t>
            </a:r>
            <a:br>
              <a:rPr lang="zh-MO" altLang="en-US" sz="2400" dirty="0"/>
            </a:br>
            <a:r>
              <a:rPr lang="en-US" altLang="zh-MO" sz="2400" dirty="0"/>
              <a:t>2.</a:t>
            </a:r>
            <a:r>
              <a:rPr lang="zh-MO" altLang="en-US" sz="2400" dirty="0"/>
              <a:t>我們可用</a:t>
            </a:r>
            <a:r>
              <a:rPr lang="en" altLang="zh-MO" sz="2400" dirty="0"/>
              <a:t>type</a:t>
            </a:r>
            <a:r>
              <a:rPr lang="zh-MO" altLang="en-US" sz="2400" dirty="0"/>
              <a:t>這個函式以及</a:t>
            </a:r>
            <a:r>
              <a:rPr lang="en" altLang="zh-MO" sz="2400" dirty="0"/>
              <a:t>print</a:t>
            </a:r>
            <a:r>
              <a:rPr lang="zh-MO" altLang="en-US" sz="2400" dirty="0"/>
              <a:t>來得知變數的型別</a:t>
            </a:r>
            <a:br>
              <a:rPr lang="zh-MO" altLang="en-US" sz="2400" dirty="0"/>
            </a:br>
            <a:r>
              <a:rPr lang="en-US" altLang="zh-MO" sz="2400" dirty="0"/>
              <a:t>3.</a:t>
            </a:r>
            <a:r>
              <a:rPr lang="en" altLang="zh-MO" sz="2400" dirty="0"/>
              <a:t>Python</a:t>
            </a:r>
            <a:r>
              <a:rPr lang="zh-MO" altLang="en-US" sz="2400" dirty="0"/>
              <a:t>的空值 </a:t>
            </a:r>
            <a:r>
              <a:rPr lang="en-US" altLang="zh-MO" sz="2400" dirty="0"/>
              <a:t>(</a:t>
            </a:r>
            <a:r>
              <a:rPr lang="zh-MO" altLang="en-US" sz="2400" dirty="0"/>
              <a:t>沒有存放任何東西</a:t>
            </a:r>
            <a:r>
              <a:rPr lang="en-US" altLang="zh-MO" sz="2400" dirty="0"/>
              <a:t>)</a:t>
            </a:r>
            <a:r>
              <a:rPr lang="zh-MO" altLang="en-US" sz="2400" dirty="0"/>
              <a:t>是以</a:t>
            </a:r>
            <a:r>
              <a:rPr lang="en" altLang="zh-MO" sz="2400" dirty="0"/>
              <a:t>None</a:t>
            </a:r>
            <a:r>
              <a:rPr lang="zh-MO" altLang="en-US" sz="2400" dirty="0"/>
              <a:t>來表示</a:t>
            </a:r>
            <a:br>
              <a:rPr lang="zh-MO" altLang="en-US" sz="2400" dirty="0"/>
            </a:br>
            <a:r>
              <a:rPr lang="en-US" altLang="zh-MO" sz="2400" dirty="0"/>
              <a:t>4.</a:t>
            </a:r>
            <a:r>
              <a:rPr lang="zh-MO" altLang="en-US" sz="2400" dirty="0"/>
              <a:t>如果想要確認某變數是否為特定型別的時候，可用</a:t>
            </a:r>
            <a:r>
              <a:rPr lang="en" altLang="zh-MO" sz="2400" dirty="0" err="1">
                <a:solidFill>
                  <a:srgbClr val="FF0000"/>
                </a:solidFill>
              </a:rPr>
              <a:t>isinstance</a:t>
            </a:r>
            <a:r>
              <a:rPr lang="zh-MO" altLang="en-US" sz="2400" dirty="0"/>
              <a:t>這個函式</a:t>
            </a:r>
            <a:br>
              <a:rPr lang="zh-MO" altLang="en-US" sz="2400" dirty="0"/>
            </a:br>
            <a:endParaRPr kumimoji="1" lang="zh-MO" altLang="en-US" sz="4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18C3DF1-54BC-0D44-863A-2AF27A6EE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2322" y="5735637"/>
            <a:ext cx="1649818" cy="82074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B72F324-5172-D14F-A441-D794C4A53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0800" y="790726"/>
            <a:ext cx="3603043" cy="439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6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E6C39B-B1DD-7044-B0C4-B5708DE3C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57" y="250047"/>
            <a:ext cx="3429953" cy="885070"/>
          </a:xfrm>
        </p:spPr>
        <p:txBody>
          <a:bodyPr>
            <a:noAutofit/>
          </a:bodyPr>
          <a:lstStyle/>
          <a:p>
            <a:pPr algn="l"/>
            <a:r>
              <a:rPr lang="zh-MO" altLang="en-US" b="1" dirty="0"/>
              <a:t>資料型別</a:t>
            </a:r>
            <a:endParaRPr kumimoji="1" lang="zh-MO" altLang="en-US" sz="4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18C3DF1-54BC-0D44-863A-2AF27A6EE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2322" y="5735637"/>
            <a:ext cx="1649818" cy="820743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111644B7-A2C0-824F-B1EE-82FBA1D51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96" y="1242606"/>
            <a:ext cx="4804664" cy="1506435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10E08695-36BE-5C4F-A512-7F17E59A5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" y="2749041"/>
            <a:ext cx="4405385" cy="2820670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DAACB001-315F-9443-8A07-D7782F264C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7495" y="281323"/>
            <a:ext cx="3827346" cy="3429000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E07FB7ED-434F-0949-9829-1A8EAD4B24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9775" y="450070"/>
            <a:ext cx="3065420" cy="3615962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21B2FC10-AEAF-DF45-8089-841EDE7221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4769" y="4066032"/>
            <a:ext cx="2972813" cy="274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619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E6C39B-B1DD-7044-B0C4-B5708DE3C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715" y="249181"/>
            <a:ext cx="4112712" cy="1053525"/>
          </a:xfrm>
        </p:spPr>
        <p:txBody>
          <a:bodyPr>
            <a:normAutofit/>
          </a:bodyPr>
          <a:lstStyle/>
          <a:p>
            <a:r>
              <a:rPr lang="zh-MO" altLang="en-US" b="1" dirty="0"/>
              <a:t>數學運算子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9E8F277-2751-3441-B12C-078A02379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340" y="1397456"/>
            <a:ext cx="7695156" cy="3612955"/>
          </a:xfrm>
        </p:spPr>
        <p:txBody>
          <a:bodyPr>
            <a:normAutofit/>
          </a:bodyPr>
          <a:lstStyle/>
          <a:p>
            <a:pPr algn="l"/>
            <a:r>
              <a:rPr lang="zh-MO" altLang="en-US" sz="3600" dirty="0"/>
              <a:t>接下來我們來介紹用來做數學運算的運算子，看看如何在</a:t>
            </a:r>
            <a:r>
              <a:rPr lang="en" altLang="zh-MO" sz="3600" dirty="0"/>
              <a:t>Python</a:t>
            </a:r>
            <a:r>
              <a:rPr lang="zh-MO" altLang="en-US" sz="3600" dirty="0"/>
              <a:t>完成數學工作</a:t>
            </a:r>
            <a:endParaRPr kumimoji="1" lang="zh-MO" altLang="en-US" sz="4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18C3DF1-54BC-0D44-863A-2AF27A6EE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2322" y="5735637"/>
            <a:ext cx="1649818" cy="820743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D97A6B1-B2C7-254B-A4CA-99F3BC89E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388834"/>
              </p:ext>
            </p:extLst>
          </p:nvPr>
        </p:nvGraphicFramePr>
        <p:xfrm>
          <a:off x="2040697" y="2708417"/>
          <a:ext cx="7403928" cy="3612952"/>
        </p:xfrm>
        <a:graphic>
          <a:graphicData uri="http://schemas.openxmlformats.org/drawingml/2006/table">
            <a:tbl>
              <a:tblPr/>
              <a:tblGrid>
                <a:gridCol w="3701964">
                  <a:extLst>
                    <a:ext uri="{9D8B030D-6E8A-4147-A177-3AD203B41FA5}">
                      <a16:colId xmlns:a16="http://schemas.microsoft.com/office/drawing/2014/main" val="1123004948"/>
                    </a:ext>
                  </a:extLst>
                </a:gridCol>
                <a:gridCol w="3701964">
                  <a:extLst>
                    <a:ext uri="{9D8B030D-6E8A-4147-A177-3AD203B41FA5}">
                      <a16:colId xmlns:a16="http://schemas.microsoft.com/office/drawing/2014/main" val="3839225197"/>
                    </a:ext>
                  </a:extLst>
                </a:gridCol>
              </a:tblGrid>
              <a:tr h="451619">
                <a:tc>
                  <a:txBody>
                    <a:bodyPr/>
                    <a:lstStyle/>
                    <a:p>
                      <a:pPr algn="ctr"/>
                      <a:r>
                        <a:rPr lang="zh-MO" altLang="en-US">
                          <a:effectLst/>
                        </a:rPr>
                        <a:t>運算子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MO" altLang="en-US">
                          <a:effectLst/>
                        </a:rPr>
                        <a:t>功能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584247"/>
                  </a:ext>
                </a:extLst>
              </a:tr>
              <a:tr h="451619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x + y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dirty="0">
                          <a:effectLst/>
                        </a:rPr>
                        <a:t>X</a:t>
                      </a:r>
                      <a:r>
                        <a:rPr lang="zh-MO" altLang="en-US" dirty="0">
                          <a:effectLst/>
                        </a:rPr>
                        <a:t>加</a:t>
                      </a:r>
                      <a:r>
                        <a:rPr lang="en" dirty="0">
                          <a:effectLst/>
                        </a:rPr>
                        <a:t>Y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647730"/>
                  </a:ext>
                </a:extLst>
              </a:tr>
              <a:tr h="451619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x - y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X</a:t>
                      </a:r>
                      <a:r>
                        <a:rPr lang="zh-MO" altLang="en-US">
                          <a:effectLst/>
                        </a:rPr>
                        <a:t>減</a:t>
                      </a:r>
                      <a:r>
                        <a:rPr lang="en">
                          <a:effectLst/>
                        </a:rPr>
                        <a:t>Y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399239"/>
                  </a:ext>
                </a:extLst>
              </a:tr>
              <a:tr h="451619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x * y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dirty="0">
                          <a:effectLst/>
                        </a:rPr>
                        <a:t>X</a:t>
                      </a:r>
                      <a:r>
                        <a:rPr lang="zh-MO" altLang="en-US" dirty="0">
                          <a:effectLst/>
                        </a:rPr>
                        <a:t>乘</a:t>
                      </a:r>
                      <a:r>
                        <a:rPr lang="en" dirty="0">
                          <a:effectLst/>
                        </a:rPr>
                        <a:t>Y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338440"/>
                  </a:ext>
                </a:extLst>
              </a:tr>
              <a:tr h="451619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x / y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X</a:t>
                      </a:r>
                      <a:r>
                        <a:rPr lang="zh-MO" altLang="en-US">
                          <a:effectLst/>
                        </a:rPr>
                        <a:t>除以</a:t>
                      </a:r>
                      <a:r>
                        <a:rPr lang="en">
                          <a:effectLst/>
                        </a:rPr>
                        <a:t>Y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743486"/>
                  </a:ext>
                </a:extLst>
              </a:tr>
              <a:tr h="451619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x // y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dirty="0">
                          <a:effectLst/>
                        </a:rPr>
                        <a:t>X</a:t>
                      </a:r>
                      <a:r>
                        <a:rPr lang="zh-MO" altLang="en-US" dirty="0">
                          <a:effectLst/>
                        </a:rPr>
                        <a:t>除以</a:t>
                      </a:r>
                      <a:r>
                        <a:rPr lang="en" dirty="0">
                          <a:effectLst/>
                        </a:rPr>
                        <a:t>Y，</a:t>
                      </a:r>
                      <a:r>
                        <a:rPr lang="zh-MO" altLang="en-US" dirty="0">
                          <a:effectLst/>
                        </a:rPr>
                        <a:t>只取整數解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863128"/>
                  </a:ext>
                </a:extLst>
              </a:tr>
              <a:tr h="451619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x % y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MO" altLang="en-US" dirty="0">
                          <a:effectLst/>
                        </a:rPr>
                        <a:t>求</a:t>
                      </a:r>
                      <a:r>
                        <a:rPr lang="en" dirty="0">
                          <a:effectLst/>
                        </a:rPr>
                        <a:t>X</a:t>
                      </a:r>
                      <a:r>
                        <a:rPr lang="zh-MO" altLang="en-US" dirty="0">
                          <a:effectLst/>
                        </a:rPr>
                        <a:t>除以</a:t>
                      </a:r>
                      <a:r>
                        <a:rPr lang="en" dirty="0">
                          <a:effectLst/>
                        </a:rPr>
                        <a:t>Y</a:t>
                      </a:r>
                      <a:r>
                        <a:rPr lang="zh-MO" altLang="en-US" dirty="0">
                          <a:effectLst/>
                        </a:rPr>
                        <a:t>的餘數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949544"/>
                  </a:ext>
                </a:extLst>
              </a:tr>
              <a:tr h="451619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x ** y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dirty="0">
                          <a:effectLst/>
                        </a:rPr>
                        <a:t>X</a:t>
                      </a:r>
                      <a:r>
                        <a:rPr lang="zh-MO" altLang="en-US" dirty="0">
                          <a:effectLst/>
                        </a:rPr>
                        <a:t>的</a:t>
                      </a:r>
                      <a:r>
                        <a:rPr lang="en" dirty="0">
                          <a:effectLst/>
                        </a:rPr>
                        <a:t>Y</a:t>
                      </a:r>
                      <a:r>
                        <a:rPr lang="zh-MO" altLang="en-US" dirty="0">
                          <a:effectLst/>
                        </a:rPr>
                        <a:t>次方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557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3555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E6C39B-B1DD-7044-B0C4-B5708DE3C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715" y="249181"/>
            <a:ext cx="2171179" cy="1053525"/>
          </a:xfrm>
        </p:spPr>
        <p:txBody>
          <a:bodyPr>
            <a:normAutofit/>
          </a:bodyPr>
          <a:lstStyle/>
          <a:p>
            <a:r>
              <a:rPr lang="zh-MO" altLang="en-US" b="1" dirty="0"/>
              <a:t>註解</a:t>
            </a:r>
            <a:endParaRPr kumimoji="1" lang="zh-MO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9E8F277-2751-3441-B12C-078A02379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340" y="1397456"/>
            <a:ext cx="7695156" cy="3612955"/>
          </a:xfrm>
        </p:spPr>
        <p:txBody>
          <a:bodyPr>
            <a:normAutofit/>
          </a:bodyPr>
          <a:lstStyle/>
          <a:p>
            <a:pPr algn="l"/>
            <a:r>
              <a:rPr lang="zh-MO" altLang="en-US" sz="3200" dirty="0"/>
              <a:t>接著要教大家如何在</a:t>
            </a:r>
            <a:r>
              <a:rPr lang="en" altLang="zh-MO" sz="3200" dirty="0"/>
              <a:t>Python</a:t>
            </a:r>
            <a:r>
              <a:rPr lang="zh-MO" altLang="en-US" sz="3200" dirty="0"/>
              <a:t>中寫註解。</a:t>
            </a:r>
            <a:br>
              <a:rPr lang="zh-MO" altLang="en-US" sz="3200" dirty="0"/>
            </a:br>
            <a:r>
              <a:rPr lang="zh-MO" altLang="en-US" sz="3200" dirty="0"/>
              <a:t>註解雖然會出現在程式碼裡面，但是並不會被執行，是個很適合為程式新增說明的手段。</a:t>
            </a:r>
            <a:br>
              <a:rPr lang="zh-MO" altLang="en-US" sz="3200" dirty="0"/>
            </a:br>
            <a:r>
              <a:rPr lang="zh-MO" altLang="en-US" sz="3200" dirty="0"/>
              <a:t>如果不好好寫註解的話，肯定會被一個月後的自己和同事討厭</a:t>
            </a:r>
            <a:r>
              <a:rPr lang="en-US" altLang="zh-MO" sz="3200" dirty="0"/>
              <a:t>!</a:t>
            </a:r>
            <a:br>
              <a:rPr lang="en-US" altLang="zh-MO" sz="3200" dirty="0"/>
            </a:br>
            <a:r>
              <a:rPr lang="zh-MO" altLang="en-US" sz="3200" dirty="0"/>
              <a:t>在</a:t>
            </a:r>
            <a:r>
              <a:rPr lang="en" altLang="zh-MO" sz="3200" dirty="0"/>
              <a:t>Python</a:t>
            </a:r>
            <a:r>
              <a:rPr lang="zh-MO" altLang="en-US" sz="3200" dirty="0"/>
              <a:t>中，寫在</a:t>
            </a:r>
            <a:r>
              <a:rPr lang="en-US" altLang="zh-MO" sz="3200" dirty="0"/>
              <a:t>#</a:t>
            </a:r>
            <a:r>
              <a:rPr lang="zh-MO" altLang="en-US" sz="3200" dirty="0"/>
              <a:t>後面的文字，都會變成註解。</a:t>
            </a:r>
          </a:p>
          <a:p>
            <a:pPr algn="l"/>
            <a:endParaRPr kumimoji="1" lang="zh-MO" altLang="en-US" sz="32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18C3DF1-54BC-0D44-863A-2AF27A6EE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2322" y="5735637"/>
            <a:ext cx="1649818" cy="820743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F09CA655-24FD-7E40-A403-4ADD0D798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879" y="4753971"/>
            <a:ext cx="6300244" cy="162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060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E6C39B-B1DD-7044-B0C4-B5708DE3C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715" y="249181"/>
            <a:ext cx="3761984" cy="1053525"/>
          </a:xfrm>
        </p:spPr>
        <p:txBody>
          <a:bodyPr>
            <a:normAutofit/>
          </a:bodyPr>
          <a:lstStyle/>
          <a:p>
            <a:r>
              <a:rPr kumimoji="1" lang="zh-MO" altLang="en-US" b="1" dirty="0"/>
              <a:t>用戶輸入</a:t>
            </a:r>
            <a:endParaRPr kumimoji="1" lang="zh-MO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9E8F277-2751-3441-B12C-078A02379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340" y="1397456"/>
            <a:ext cx="7695156" cy="3612955"/>
          </a:xfrm>
        </p:spPr>
        <p:txBody>
          <a:bodyPr>
            <a:normAutofit/>
          </a:bodyPr>
          <a:lstStyle/>
          <a:p>
            <a:pPr algn="l"/>
            <a:r>
              <a:rPr lang="en" altLang="zh-MO" sz="3200" b="1" dirty="0"/>
              <a:t>User Input</a:t>
            </a:r>
          </a:p>
          <a:p>
            <a:pPr algn="l"/>
            <a:r>
              <a:rPr lang="zh-MO" altLang="en-US" sz="3200" dirty="0"/>
              <a:t>有時候程式也需要與外界的使用者互動，來接收一些外部指令或訊息。</a:t>
            </a:r>
            <a:br>
              <a:rPr lang="zh-MO" altLang="en-US" sz="3200" dirty="0"/>
            </a:br>
            <a:r>
              <a:rPr lang="zh-MO" altLang="en-US" sz="3200" dirty="0"/>
              <a:t>這時候你可以用</a:t>
            </a:r>
            <a:r>
              <a:rPr lang="en" altLang="zh-MO" sz="3200" dirty="0"/>
              <a:t>input</a:t>
            </a:r>
            <a:r>
              <a:rPr lang="zh-MO" altLang="en-US" sz="3200" dirty="0"/>
              <a:t>這個函式，他會回傳外部送來的訊息。</a:t>
            </a:r>
            <a:br>
              <a:rPr lang="zh-MO" altLang="en-US" sz="3200" dirty="0"/>
            </a:br>
            <a:r>
              <a:rPr lang="zh-MO" altLang="en-US" sz="3200" dirty="0"/>
              <a:t>執行下方的程式，並在終端機輸入你的名字，看看會發生什麼事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18C3DF1-54BC-0D44-863A-2AF27A6EE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2322" y="5735637"/>
            <a:ext cx="1649818" cy="82074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FDE3C90-DA42-E24A-AFCC-7314E86CD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077" y="5129723"/>
            <a:ext cx="8065603" cy="121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09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E6C39B-B1DD-7044-B0C4-B5708DE3C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714" y="249181"/>
            <a:ext cx="5912285" cy="1053525"/>
          </a:xfrm>
        </p:spPr>
        <p:txBody>
          <a:bodyPr>
            <a:normAutofit/>
          </a:bodyPr>
          <a:lstStyle/>
          <a:p>
            <a:r>
              <a:rPr lang="zh-MO" altLang="en-US" b="1" dirty="0"/>
              <a:t>流程控制</a:t>
            </a:r>
            <a:r>
              <a:rPr lang="en-US" altLang="zh-MO" b="1" dirty="0"/>
              <a:t>(</a:t>
            </a:r>
            <a:r>
              <a:rPr lang="en" altLang="zh-MO" b="1" dirty="0"/>
              <a:t>if...else)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9E8F277-2751-3441-B12C-078A02379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340" y="1397456"/>
            <a:ext cx="7695156" cy="3612955"/>
          </a:xfrm>
        </p:spPr>
        <p:txBody>
          <a:bodyPr>
            <a:normAutofit/>
          </a:bodyPr>
          <a:lstStyle/>
          <a:p>
            <a:pPr algn="l"/>
            <a:r>
              <a:rPr lang="zh-MO" altLang="en-US" dirty="0"/>
              <a:t>寫程式的時候，很常遇到某些情況，如：達成條件要做</a:t>
            </a:r>
            <a:r>
              <a:rPr lang="en" altLang="zh-MO" dirty="0"/>
              <a:t>A</a:t>
            </a:r>
            <a:r>
              <a:rPr lang="zh-MO" altLang="en" dirty="0"/>
              <a:t>，</a:t>
            </a:r>
            <a:r>
              <a:rPr lang="zh-MO" altLang="en-US" dirty="0"/>
              <a:t>未達成要做</a:t>
            </a:r>
            <a:r>
              <a:rPr lang="en" altLang="zh-MO" dirty="0"/>
              <a:t>B</a:t>
            </a:r>
            <a:r>
              <a:rPr lang="zh-MO" altLang="en" dirty="0"/>
              <a:t>。</a:t>
            </a:r>
            <a:br>
              <a:rPr lang="en" altLang="zh-MO" sz="3200" dirty="0"/>
            </a:br>
            <a:r>
              <a:rPr lang="zh-MO" altLang="en-US" dirty="0"/>
              <a:t>這時候我們就可以用</a:t>
            </a:r>
            <a:r>
              <a:rPr lang="en" altLang="zh-MO" sz="3200" dirty="0">
                <a:solidFill>
                  <a:srgbClr val="FF0000"/>
                </a:solidFill>
              </a:rPr>
              <a:t>if...else</a:t>
            </a:r>
            <a:r>
              <a:rPr lang="zh-MO" altLang="en-US" dirty="0"/>
              <a:t>來做到這件事情。</a:t>
            </a:r>
            <a:br>
              <a:rPr lang="zh-MO" altLang="en-US" sz="3200" dirty="0"/>
            </a:br>
            <a:r>
              <a:rPr lang="zh-MO" altLang="en-US" dirty="0"/>
              <a:t>假設我們有一個學生的考試成績，就可以根據成績的不同來印出評語：</a:t>
            </a:r>
            <a:endParaRPr lang="en-US" altLang="zh-MO" dirty="0"/>
          </a:p>
          <a:p>
            <a:pPr algn="l"/>
            <a:endParaRPr lang="en-US" altLang="zh-MO" sz="3200" dirty="0"/>
          </a:p>
          <a:p>
            <a:pPr algn="l"/>
            <a:endParaRPr lang="zh-MO" altLang="en-US" sz="32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18C3DF1-54BC-0D44-863A-2AF27A6EE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2322" y="5735637"/>
            <a:ext cx="1649818" cy="820743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F78D2BAA-06E5-6C4C-9C4A-B188047D8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206" y="3035030"/>
            <a:ext cx="6332442" cy="256775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784B67C-9EEE-7C49-98AB-7A868FDF11F9}"/>
              </a:ext>
            </a:extLst>
          </p:cNvPr>
          <p:cNvSpPr/>
          <p:nvPr/>
        </p:nvSpPr>
        <p:spPr>
          <a:xfrm>
            <a:off x="484340" y="3368675"/>
            <a:ext cx="523086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MO" altLang="en-US" sz="2400" dirty="0"/>
              <a:t>左邊的例子中，有幾件事需要特別注意：</a:t>
            </a:r>
          </a:p>
          <a:p>
            <a:r>
              <a:rPr lang="zh-MO" altLang="en-US" sz="2400" dirty="0"/>
              <a:t>一個</a:t>
            </a:r>
            <a:r>
              <a:rPr lang="en" altLang="zh-MO" sz="2400" dirty="0">
                <a:solidFill>
                  <a:srgbClr val="FF0000"/>
                </a:solidFill>
              </a:rPr>
              <a:t>if...else</a:t>
            </a:r>
            <a:r>
              <a:rPr lang="zh-MO" altLang="en-US" sz="2400" dirty="0"/>
              <a:t>區塊，只要其中一個條件成立，程式就會離開這個區塊。</a:t>
            </a:r>
          </a:p>
          <a:p>
            <a:r>
              <a:rPr lang="zh-MO" altLang="en-US" sz="2400" dirty="0"/>
              <a:t>條件不需要放</a:t>
            </a:r>
            <a:r>
              <a:rPr lang="en-US" altLang="zh-MO" sz="2400" dirty="0"/>
              <a:t>()</a:t>
            </a:r>
            <a:r>
              <a:rPr lang="zh-MO" altLang="en-US" sz="2400" dirty="0"/>
              <a:t>之中</a:t>
            </a:r>
          </a:p>
          <a:p>
            <a:r>
              <a:rPr lang="zh-MO" altLang="en-US" sz="2400" dirty="0"/>
              <a:t>每個條件後面記得要有</a:t>
            </a:r>
            <a:r>
              <a:rPr lang="en-US" altLang="zh-MO" sz="2400" dirty="0"/>
              <a:t>:</a:t>
            </a:r>
          </a:p>
          <a:p>
            <a:r>
              <a:rPr lang="zh-MO" altLang="en-US" sz="2400" dirty="0"/>
              <a:t>條件成立要做的事情，要以</a:t>
            </a:r>
            <a:r>
              <a:rPr lang="zh-MO" altLang="en-US" sz="2400" b="1" dirty="0"/>
              <a:t>縮排</a:t>
            </a:r>
            <a:r>
              <a:rPr lang="zh-MO" altLang="en-US" sz="2400" dirty="0"/>
              <a:t>的方式放在條件句底下</a:t>
            </a:r>
          </a:p>
          <a:p>
            <a:r>
              <a:rPr lang="en" altLang="zh-MO" sz="2400" dirty="0"/>
              <a:t>else if</a:t>
            </a:r>
            <a:r>
              <a:rPr lang="zh-MO" altLang="en-US" sz="2400" dirty="0"/>
              <a:t>在</a:t>
            </a:r>
            <a:r>
              <a:rPr lang="en" altLang="zh-MO" sz="2400" dirty="0"/>
              <a:t>Python</a:t>
            </a:r>
            <a:r>
              <a:rPr lang="zh-MO" altLang="en-US" sz="2400" dirty="0"/>
              <a:t>寫作</a:t>
            </a:r>
            <a:r>
              <a:rPr lang="en" altLang="zh-MO" sz="2400" dirty="0" err="1"/>
              <a:t>elif</a:t>
            </a:r>
            <a:endParaRPr lang="en" altLang="zh-MO" sz="2400" dirty="0"/>
          </a:p>
        </p:txBody>
      </p:sp>
    </p:spTree>
    <p:extLst>
      <p:ext uri="{BB962C8B-B14F-4D97-AF65-F5344CB8AC3E}">
        <p14:creationId xmlns:p14="http://schemas.microsoft.com/office/powerpoint/2010/main" val="3476276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E6C39B-B1DD-7044-B0C4-B5708DE3C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714" y="249181"/>
            <a:ext cx="5912285" cy="1053525"/>
          </a:xfrm>
        </p:spPr>
        <p:txBody>
          <a:bodyPr>
            <a:normAutofit/>
          </a:bodyPr>
          <a:lstStyle/>
          <a:p>
            <a:r>
              <a:rPr lang="zh-MO" altLang="en-US" b="1" dirty="0"/>
              <a:t>比較運算子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9E8F277-2751-3441-B12C-078A02379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340" y="1397456"/>
            <a:ext cx="5254979" cy="3612955"/>
          </a:xfrm>
        </p:spPr>
        <p:txBody>
          <a:bodyPr>
            <a:normAutofit/>
          </a:bodyPr>
          <a:lstStyle/>
          <a:p>
            <a:pPr algn="l"/>
            <a:r>
              <a:rPr lang="zh-MO" altLang="en-US" dirty="0"/>
              <a:t>學了</a:t>
            </a:r>
            <a:r>
              <a:rPr lang="en" altLang="zh-MO" dirty="0"/>
              <a:t>if...else</a:t>
            </a:r>
            <a:r>
              <a:rPr lang="zh-MO" altLang="en-US" dirty="0"/>
              <a:t>之後，要來教教大家怎麼樣下各式各樣的條件。</a:t>
            </a:r>
            <a:endParaRPr lang="zh-MO" altLang="en-US" sz="32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18C3DF1-54BC-0D44-863A-2AF27A6EE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2322" y="5735637"/>
            <a:ext cx="1649818" cy="82074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533579E-2CD2-B449-9EA2-C05FDDB96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319" y="1047610"/>
            <a:ext cx="3894212" cy="529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439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E6C39B-B1DD-7044-B0C4-B5708DE3C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714" y="249181"/>
            <a:ext cx="5912285" cy="1053525"/>
          </a:xfrm>
        </p:spPr>
        <p:txBody>
          <a:bodyPr>
            <a:normAutofit/>
          </a:bodyPr>
          <a:lstStyle/>
          <a:p>
            <a:r>
              <a:rPr lang="zh-MO" altLang="en-US" b="1" dirty="0"/>
              <a:t>布林運算</a:t>
            </a:r>
            <a:endParaRPr lang="zh-MO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9E8F277-2751-3441-B12C-078A02379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340" y="1397456"/>
            <a:ext cx="8114911" cy="3612955"/>
          </a:xfrm>
        </p:spPr>
        <p:txBody>
          <a:bodyPr>
            <a:normAutofit/>
          </a:bodyPr>
          <a:lstStyle/>
          <a:p>
            <a:pPr algn="l"/>
            <a:r>
              <a:rPr lang="zh-MO" altLang="en-US" dirty="0"/>
              <a:t>學了怎麼樣寫出各式各樣的條件後，你會不會想到：</a:t>
            </a:r>
            <a:endParaRPr lang="en-US" altLang="zh-MO" dirty="0"/>
          </a:p>
          <a:p>
            <a:pPr algn="l"/>
            <a:r>
              <a:rPr lang="zh-MO" altLang="en-US" dirty="0"/>
              <a:t>＞如果我想寫出複合式的條件怎麼辦</a:t>
            </a:r>
            <a:r>
              <a:rPr lang="en-US" altLang="zh-MO" dirty="0"/>
              <a:t>?</a:t>
            </a:r>
          </a:p>
          <a:p>
            <a:pPr algn="l"/>
            <a:endParaRPr lang="en-US" altLang="zh-MO" dirty="0"/>
          </a:p>
          <a:p>
            <a:pPr algn="l"/>
            <a:r>
              <a:rPr lang="zh-MO" altLang="en-US" dirty="0"/>
              <a:t>那這樣時候我們就要依靠布林運算子了：</a:t>
            </a:r>
            <a:endParaRPr lang="en-US" altLang="zh-MO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18C3DF1-54BC-0D44-863A-2AF27A6EE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2322" y="5735637"/>
            <a:ext cx="1649818" cy="820743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9BBA5299-ED3B-FE43-9361-C8EA819BA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01" y="3334750"/>
            <a:ext cx="7563678" cy="322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746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1105</Words>
  <Application>Microsoft Macintosh PowerPoint</Application>
  <PresentationFormat>寬螢幕</PresentationFormat>
  <Paragraphs>78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微軟正黑體</vt:lpstr>
      <vt:lpstr>Arial</vt:lpstr>
      <vt:lpstr>Calibri</vt:lpstr>
      <vt:lpstr>Calibri Light</vt:lpstr>
      <vt:lpstr>Office 佈景主題</vt:lpstr>
      <vt:lpstr>Python 基礎語法  HTML 基礎版面  爬蟲程式原理  </vt:lpstr>
      <vt:lpstr>變數  變數在程式中，扮演中儲存資料的角色。將資料儲存下來，就可在需要的時候拿出來用。 簡單舉例，Python中常見的基本型別有：int (整數)、float (浮點數)、str (字串)。  1.我們可用=來給定變數初始值 2.我們可用type這個函式以及print來得知變數的型別 3.Python的空值 (沒有存放任何東西)是以None來表示 4.如果想要確認某變數是否為特定型別的時候，可用isinstance這個函式 </vt:lpstr>
      <vt:lpstr>資料型別</vt:lpstr>
      <vt:lpstr>數學運算子</vt:lpstr>
      <vt:lpstr>註解</vt:lpstr>
      <vt:lpstr>用戶輸入</vt:lpstr>
      <vt:lpstr>流程控制(if...else)</vt:lpstr>
      <vt:lpstr>比較運算子</vt:lpstr>
      <vt:lpstr>布林運算</vt:lpstr>
      <vt:lpstr>布林運算</vt:lpstr>
      <vt:lpstr>python練習</vt:lpstr>
      <vt:lpstr>HTML基礎版面</vt:lpstr>
      <vt:lpstr>HTML基礎版面</vt:lpstr>
      <vt:lpstr>DOM 架構</vt:lpstr>
      <vt:lpstr>DOM選擇器</vt:lpstr>
      <vt:lpstr>參考來源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基礎語法  HTML 基礎版面  爬蟲程式原理  </dc:title>
  <dc:creator>Wong Iok Keong</dc:creator>
  <cp:lastModifiedBy>Wong Iok Keong</cp:lastModifiedBy>
  <cp:revision>15</cp:revision>
  <dcterms:created xsi:type="dcterms:W3CDTF">2019-10-10T07:33:10Z</dcterms:created>
  <dcterms:modified xsi:type="dcterms:W3CDTF">2020-09-15T17:26:56Z</dcterms:modified>
</cp:coreProperties>
</file>