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8" r:id="rId4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70D307-A98E-4003-9A46-1CF1A6E6B45C}" styleName="Table_0">
    <a:wholeTbl>
      <a:tcTxStyle>
        <a:srgbClr val="000000"/>
        <a:latin typeface="Arial"/>
        <a:ea typeface="Arial"/>
        <a:cs typeface="Arial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6" Type="http://schemas.openxmlformats.org/officeDocument/2006/relationships/tableStyles" Target="tableStyles.xml"/><Relationship Id="rId105" Type="http://schemas.openxmlformats.org/officeDocument/2006/relationships/viewProps" Target="viewProps.xml"/><Relationship Id="rId104" Type="http://schemas.openxmlformats.org/officeDocument/2006/relationships/presProps" Target="presProps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14" name="Google Shape;114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eb4c0b3c3_0_63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" name="Google Shape;210;gceb4c0b3c3_0_63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eb4c0b3c3_0_73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ceb4c0b3c3_0_736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0" name="Google Shape;220;gceb4c0b3c3_0_736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eb4c0b3c3_0_84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ceb4c0b3c3_0_84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4" name="Google Shape;234;gceb4c0b3c3_0_844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eb4c0b3c3_0_94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gceb4c0b3c3_0_946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2" name="Google Shape;242;gceb4c0b3c3_0_946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ceb4c0b3c3_0_105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ceb4c0b3c3_0_1050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" name="Google Shape;252;gceb4c0b3c3_0_1050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eb4c0b3c3_0_116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gceb4c0b3c3_0_116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0" name="Google Shape;270;gceb4c0b3c3_0_1162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ceb4c0b3c3_0_127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ceb4c0b3c3_0_1271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5" name="Google Shape;285;gceb4c0b3c3_0_1271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eb4c0b3c3_0_137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gceb4c0b3c3_0_137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3" name="Google Shape;293;gceb4c0b3c3_0_1373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eb4c0b3c3_0_147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ceb4c0b3c3_0_1478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3" name="Google Shape;303;gceb4c0b3c3_0_1478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ceb4c0b3c3_0_158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gceb4c0b3c3_0_1580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1" name="Google Shape;311;gceb4c0b3c3_0_1580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eb4c0b3c3_0_7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" name="Google Shape;122;gceb4c0b3c3_0_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eb4c0b3c3_0_168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gceb4c0b3c3_0_168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9" name="Google Shape;319;gceb4c0b3c3_0_1682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ceb4c0b3c3_0_179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gceb4c0b3c3_0_1791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3" name="Google Shape;333;gceb4c0b3c3_0_1791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ceb4c0b3c3_0_189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gceb4c0b3c3_0_189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1" name="Google Shape;341;gceb4c0b3c3_0_1893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ceb4c0b3c3_0_199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gceb4c0b3c3_0_1999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2" name="Google Shape;352;gceb4c0b3c3_0_1999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ceb4c0b3c3_0_210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gceb4c0b3c3_0_210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2" name="Google Shape;362;gceb4c0b3c3_0_2103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ceb4c0b3c3_0_221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gceb4c0b3c3_0_2216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2" name="Google Shape;372;gceb4c0b3c3_0_2216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ceb4c0b3c3_0_232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gceb4c0b3c3_0_232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6" name="Google Shape;386;gceb4c0b3c3_0_2324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ceb4c0b3c3_1_10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95" name="Google Shape;395;gceb4c0b3c3_1_10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ceb4c0b3c3_1_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gceb4c0b3c3_1_0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4" name="Google Shape;404;gceb4c0b3c3_1_0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ceb4c0b3c3_1_11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gceb4c0b3c3_1_117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3" name="Google Shape;413;gceb4c0b3c3_1_117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eb4c0b3c3_0_108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" name="Google Shape;129;gceb4c0b3c3_0_10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ceb4c0b3c3_1_126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421" name="Google Shape;421;gceb4c0b3c3_1_12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ceb4c0b3c3_1_13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9" name="Google Shape;429;gceb4c0b3c3_1_13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ceb4c0b3c3_1_236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7" name="Google Shape;437;gceb4c0b3c3_1_23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ceb4c0b3c3_1_339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6" name="Google Shape;446;gceb4c0b3c3_1_33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ceb4c0b3c3_1_44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6" name="Google Shape;456;gceb4c0b3c3_1_44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ceb4c0b3c3_1_54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2" name="Google Shape;462;gceb4c0b3c3_1_54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ceb4c0b3c3_1_749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1" name="Google Shape;471;gceb4c0b3c3_1_74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ceb4c0b3c3_1_85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0" name="Google Shape;480;gceb4c0b3c3_1_85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ceb4c0b3c3_1_95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7" name="Google Shape;487;gceb4c0b3c3_1_95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ceb4c0b3c3_1_1055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5" name="Google Shape;495;gceb4c0b3c3_1_105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eb4c0b3c3_0_21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" name="Google Shape;139;gceb4c0b3c3_0_21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ceb4c0b3c3_1_1157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3" name="Google Shape;503;gceb4c0b3c3_1_115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ceb4c0b3c3_1_1259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1" name="Google Shape;511;gceb4c0b3c3_1_125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ceb4c0b3c3_1_1361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9" name="Google Shape;519;gceb4c0b3c3_1_136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ceb4c0b3c3_1_146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7" name="Google Shape;527;gceb4c0b3c3_1_146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ceb4c0b3c3_1_1565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5" name="Google Shape;535;gceb4c0b3c3_1_156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eb4c0b3c3_1_1668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4" name="Google Shape;544;gceb4c0b3c3_1_166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ceb4c0b3c3_1_1769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1" name="Google Shape;551;gceb4c0b3c3_1_176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ceb4c0b3c3_1_1871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9" name="Google Shape;559;gceb4c0b3c3_1_187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ceb4c0b3c3_1_197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8" name="Google Shape;568;gceb4c0b3c3_1_197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ceb4c0b3c3_1_2077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7" name="Google Shape;577;gceb4c0b3c3_1_207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eb4c0b3c3_0_31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" name="Google Shape;147;gceb4c0b3c3_0_3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ceb4c0b3c3_1_2180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6" name="Google Shape;586;gceb4c0b3c3_1_218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ceb4c0b3c3_1_228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5" name="Google Shape;595;gceb4c0b3c3_1_228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ceb4c0b3c3_1_2386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4" name="Google Shape;604;gceb4c0b3c3_1_238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ceb4c0b3c3_1_2489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3" name="Google Shape;613;gceb4c0b3c3_1_248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ceb4c0b3c3_1_259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2" name="Google Shape;622;gceb4c0b3c3_1_259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3" name="Google Shape;623;gceb4c0b3c3_1_2592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ceb4c0b3c3_1_2698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4" name="Google Shape;634;gceb4c0b3c3_1_269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ceb4c0b3c3_1_2801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3" name="Google Shape;643;gceb4c0b3c3_1_280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ceb4c0b3c3_1_290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1" name="Google Shape;651;gceb4c0b3c3_1_290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ceb4c0b3c3_1_3005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9" name="Google Shape;659;gceb4c0b3c3_1_300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ceb4c0b3c3_1_3107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7" name="Google Shape;667;gceb4c0b3c3_1_310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eb4c0b3c3_0_417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gceb4c0b3c3_0_41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ceb4c0b3c3_1_3209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4" name="Google Shape;674;gceb4c0b3c3_1_320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ceb4c0b3c3_1_3311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1" name="Google Shape;681;gceb4c0b3c3_1_331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ceb4c0b3c3_1_341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9" name="Google Shape;689;gceb4c0b3c3_1_34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ceb4c0b3c3_1_3517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8" name="Google Shape;698;gceb4c0b3c3_1_351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ceb4c0b3c3_1_3619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6" name="Google Shape;706;gceb4c0b3c3_1_361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ceb4c0b3c3_1_372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5" name="Google Shape;715;gceb4c0b3c3_1_372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ceb4c0b3c3_1_382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2" name="Google Shape;722;gceb4c0b3c3_1_382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ceb4c0b3c3_1_3927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0" name="Google Shape;730;gceb4c0b3c3_1_392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ceb4c0b3c3_1_3935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8" name="Google Shape;738;gceb4c0b3c3_1_393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ceb4c0b3c3_1_394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6" name="Google Shape;746;gceb4c0b3c3_1_394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eb4c0b3c3_0_52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ceb4c0b3c3_0_52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8" name="Google Shape;168;gceb4c0b3c3_0_522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ceb4c0b3c3_1_4046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5" name="Google Shape;755;gceb4c0b3c3_1_404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ceb4c0b3c3_1_4147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2" name="Google Shape;762;gceb4c0b3c3_1_414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ceb4c0b3c3_1_493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1" name="Google Shape;771;gceb4c0b3c3_1_4937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功課有使用，暫時未需要深入學</a:t>
            </a:r>
            <a:endParaRPr lang="en-US"/>
          </a:p>
        </p:txBody>
      </p:sp>
      <p:sp>
        <p:nvSpPr>
          <p:cNvPr id="772" name="Google Shape;772;gceb4c0b3c3_1_4937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ceb4c0b3c3_1_504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1" name="Google Shape;781;gceb4c0b3c3_1_5041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之後有使用，暫時未需要深入學</a:t>
            </a:r>
            <a:endParaRPr lang="en-US"/>
          </a:p>
        </p:txBody>
      </p:sp>
      <p:sp>
        <p:nvSpPr>
          <p:cNvPr id="782" name="Google Shape;782;gceb4c0b3c3_1_5041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ceb4c0b3c3_1_514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1" name="Google Shape;791;gceb4c0b3c3_1_5145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之後有使用，暫時未需要深入學</a:t>
            </a:r>
            <a:endParaRPr lang="en-US"/>
          </a:p>
        </p:txBody>
      </p:sp>
      <p:sp>
        <p:nvSpPr>
          <p:cNvPr id="792" name="Google Shape;792;gceb4c0b3c3_1_5145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ceb4c0b3c3_1_425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1" name="Google Shape;801;gceb4c0b3c3_1_4251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2" name="Google Shape;802;gceb4c0b3c3_1_4251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ceb4c0b3c3_1_435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2" name="Google Shape;812;gceb4c0b3c3_1_4356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3" name="Google Shape;813;gceb4c0b3c3_1_4356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ceb4c0b3c3_1_447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2" name="Google Shape;822;gceb4c0b3c3_1_4471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3" name="Google Shape;823;gceb4c0b3c3_1_4471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ceb4c0b3c3_1_448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0" name="Google Shape;830;gceb4c0b3c3_1_448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1" name="Google Shape;831;gceb4c0b3c3_1_4484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ceb4c0b3c3_1_449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0" name="Google Shape;840;gceb4c0b3c3_1_4495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1" name="Google Shape;841;gceb4c0b3c3_1_4495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43e1be83f_0_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d43e1be83f_0_0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" name="Google Shape;185;gd43e1be83f_0_0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ceb4c0b3c3_1_450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0" name="Google Shape;850;gceb4c0b3c3_1_450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1" name="Google Shape;851;gceb4c0b3c3_1_4504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eb4c0b3c3_1_4517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1" name="Google Shape;861;gceb4c0b3c3_1_451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ceb4c0b3c3_1_4620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0" name="Google Shape;870;gceb4c0b3c3_1_462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ceb4c0b3c3_1_472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9" name="Google Shape;879;gceb4c0b3c3_1_472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ceb4c0b3c3_1_482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6" name="Google Shape;886;gceb4c0b3c3_1_482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ceb4c0b3c3_1_4927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4" name="Google Shape;894;gceb4c0b3c3_1_492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ceb4c0b3c3_1_5250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3" name="Google Shape;903;gceb4c0b3c3_1_525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ceb4c0b3c3_1_535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2" name="Google Shape;912;gceb4c0b3c3_1_535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3" name="Google Shape;913;gceb4c0b3c3_1_5353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ceb4c0b3c3_1_545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0" name="Google Shape;920;gceb4c0b3c3_1_5455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1" name="Google Shape;921;gceb4c0b3c3_1_5455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ceb4c0b3c3_1_556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1" name="Google Shape;931;gceb4c0b3c3_1_5560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2" name="Google Shape;932;gceb4c0b3c3_1_5560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43e1be83f_0_10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d43e1be83f_0_107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1"/>
              <a:t>文中用了python3 去做的</a:t>
            </a:r>
            <a:endParaRPr sz="12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1"/>
              <a:t>Python 版本2 用 print “Hello World”沒有括號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" name="Google Shape;198;gd43e1be83f_0_107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ceb4c0b3c3_1_566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0" name="Google Shape;940;gceb4c0b3c3_1_566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ceb4c0b3c3_1_576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9" name="Google Shape;949;gceb4c0b3c3_1_5766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0" name="Google Shape;950;gceb4c0b3c3_1_5766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ceb4c0b3c3_1_608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7" name="Google Shape;957;gceb4c0b3c3_1_6089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8" name="Google Shape;958;gceb4c0b3c3_1_6089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ceb4c0b3c3_1_619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5" name="Google Shape;965;gceb4c0b3c3_1_6191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6" name="Google Shape;966;gceb4c0b3c3_1_6191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ceb4c0b3c3_1_586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4" name="Google Shape;974;gceb4c0b3c3_1_5868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5" name="Google Shape;975;gceb4c0b3c3_1_5868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ceb4c0b3c3_1_597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4" name="Google Shape;984;gceb4c0b3c3_1_597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5" name="Google Shape;985;gceb4c0b3c3_1_5972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ceb4c0b3c3_1_607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5" name="Google Shape;995;gceb4c0b3c3_1_6077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6" name="Google Shape;996;gceb4c0b3c3_1_6077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ceb4c0b3c3_1_640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3" name="Google Shape;1003;gceb4c0b3c3_1_6401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4" name="Google Shape;1004;gceb4c0b3c3_1_6401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ceb4c0b3c3_1_650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5" name="Google Shape;1015;gceb4c0b3c3_1_6507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6" name="Google Shape;1016;gceb4c0b3c3_1_6507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ceb4c0b3c3_1_661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9" name="Google Shape;1029;gceb4c0b3c3_1_6611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0" name="Google Shape;1030;gceb4c0b3c3_1_6611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3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hyperlink" Target="https://code.visualstudio.com/" TargetMode="External"/><Relationship Id="rId1" Type="http://schemas.openxmlformats.org/officeDocument/2006/relationships/hyperlink" Target="https://www.python.org/" TargetMode="Externa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47.png"/><Relationship Id="rId1" Type="http://schemas.openxmlformats.org/officeDocument/2006/relationships/image" Target="../media/image49.png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2.pn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3.png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5.png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6.png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8.png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hyperlink" Target="https://www.numpy.org.cn/" TargetMode="External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hyperlink" Target="https://docs.python.org/zh-cn/3/library/tk.html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60.png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61.png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62.png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64.png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60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67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Freeform 5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770" y="2854677"/>
            <a:ext cx="4141760" cy="20630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gd43e1be83f_0_107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561703" y="1622419"/>
            <a:ext cx="13884000" cy="341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d43e1be83f_0_107"/>
          <p:cNvSpPr txBox="1"/>
          <p:nvPr>
            <p:ph type="title"/>
          </p:nvPr>
        </p:nvSpPr>
        <p:spPr>
          <a:xfrm>
            <a:off x="561703" y="434691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/>
              <a:t>4.</a:t>
            </a:r>
            <a:r>
              <a:rPr lang="en-US" b="1"/>
              <a:t>其它運行PYTHON程序方法：</a:t>
            </a:r>
            <a:endParaRPr lang="en-US" b="1"/>
          </a:p>
        </p:txBody>
      </p:sp>
      <p:sp>
        <p:nvSpPr>
          <p:cNvPr id="203" name="Google Shape;203;gd43e1be83f_0_107"/>
          <p:cNvSpPr/>
          <p:nvPr/>
        </p:nvSpPr>
        <p:spPr>
          <a:xfrm>
            <a:off x="4998720" y="1892419"/>
            <a:ext cx="2194500" cy="862200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204" name="Google Shape;204;gd43e1be83f_0_107"/>
          <p:cNvSpPr/>
          <p:nvPr/>
        </p:nvSpPr>
        <p:spPr>
          <a:xfrm>
            <a:off x="561703" y="3269237"/>
            <a:ext cx="5172900" cy="1159200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205" name="Google Shape;205;gd43e1be83f_0_107"/>
          <p:cNvSpPr/>
          <p:nvPr/>
        </p:nvSpPr>
        <p:spPr>
          <a:xfrm>
            <a:off x="405130" y="5209540"/>
            <a:ext cx="7371080" cy="110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在 Python 提示符的右側輸入下列文本並按下回車鍵：</a:t>
            </a:r>
            <a:endParaRPr sz="1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print(“Hello world”)</a:t>
            </a:r>
            <a:endParaRPr sz="4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206" name="Google Shape;206;gd43e1be83f_0_107"/>
          <p:cNvSpPr/>
          <p:nvPr/>
        </p:nvSpPr>
        <p:spPr>
          <a:xfrm>
            <a:off x="8006309" y="5239246"/>
            <a:ext cx="36639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這將產生以下結果：</a:t>
            </a:r>
            <a:endParaRPr sz="1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Hello world</a:t>
            </a:r>
            <a:endParaRPr sz="4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207" name="Google Shape;207;gd43e1be83f_0_107"/>
          <p:cNvSpPr/>
          <p:nvPr/>
        </p:nvSpPr>
        <p:spPr>
          <a:xfrm>
            <a:off x="6875389" y="5386681"/>
            <a:ext cx="901200" cy="773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ceb4c0b3c3_1_6611"/>
          <p:cNvSpPr txBox="1"/>
          <p:nvPr>
            <p:ph type="title"/>
          </p:nvPr>
        </p:nvSpPr>
        <p:spPr>
          <a:xfrm>
            <a:off x="444206" y="321746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 b="1"/>
              <a:t>條件語句練習025：ex025.py</a:t>
            </a:r>
            <a:endParaRPr lang="en-US" b="1"/>
          </a:p>
        </p:txBody>
      </p:sp>
      <p:cxnSp>
        <p:nvCxnSpPr>
          <p:cNvPr id="1034" name="Google Shape;1034;gceb4c0b3c3_1_6611"/>
          <p:cNvCxnSpPr/>
          <p:nvPr/>
        </p:nvCxnSpPr>
        <p:spPr>
          <a:xfrm>
            <a:off x="374503" y="2167878"/>
            <a:ext cx="117636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5" name="Google Shape;1035;gceb4c0b3c3_1_6611"/>
          <p:cNvSpPr/>
          <p:nvPr/>
        </p:nvSpPr>
        <p:spPr>
          <a:xfrm>
            <a:off x="1198666" y="1459992"/>
            <a:ext cx="9657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猜數字小遊戲2</a:t>
            </a:r>
            <a:endParaRPr sz="4000">
              <a:solidFill>
                <a:schemeClr val="dk1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036" name="Google Shape;1036;gceb4c0b3c3_1_6611"/>
          <p:cNvSpPr/>
          <p:nvPr/>
        </p:nvSpPr>
        <p:spPr>
          <a:xfrm>
            <a:off x="886141" y="2272789"/>
            <a:ext cx="10110600" cy="41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temp = input("不妨猜一下小哥哥現在心裡想的是那個數字：")</a:t>
            </a:r>
            <a:endParaRPr lang="en-US" sz="24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guess = int(temp)</a:t>
            </a:r>
            <a:endParaRPr lang="en-US" sz="24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if guess &gt; 8:</a:t>
            </a:r>
            <a:endParaRPr lang="en-US" sz="24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    print("大了，大了")</a:t>
            </a:r>
            <a:endParaRPr lang="en-US" sz="24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else:</a:t>
            </a:r>
            <a:endParaRPr lang="en-US" sz="24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    if guess == 8:</a:t>
            </a:r>
            <a:endParaRPr lang="en-US" sz="24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        print("你這麼懂小哥哥的心思嗎？")</a:t>
            </a:r>
            <a:endParaRPr lang="en-US" sz="24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        print("哼，猜對也沒有獎勵！")</a:t>
            </a:r>
            <a:endParaRPr lang="en-US" sz="24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    else:</a:t>
            </a:r>
            <a:endParaRPr lang="en-US" sz="24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        print("小了，小了")</a:t>
            </a:r>
            <a:endParaRPr lang="en-US" sz="24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        print("遊戲結束，不玩兒啦！")</a:t>
            </a:r>
            <a:endParaRPr lang="en-US" sz="24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eb4c0b3c3_0_633" descr="Image result for è³½è» å¡é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213" name="Google Shape;213;gceb4c0b3c3_0_633" descr="Image result for æç£¨çé©¢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214" name="Google Shape;214;gceb4c0b3c3_0_633" descr="Image result for æç£¨çé©¢"/>
          <p:cNvSpPr/>
          <p:nvPr/>
        </p:nvSpPr>
        <p:spPr>
          <a:xfrm>
            <a:off x="460375" y="1603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216" name="Google Shape;216;gceb4c0b3c3_0_633"/>
          <p:cNvSpPr txBox="1"/>
          <p:nvPr>
            <p:ph type="ctrTitle"/>
          </p:nvPr>
        </p:nvSpPr>
        <p:spPr>
          <a:xfrm>
            <a:off x="1050517" y="1585755"/>
            <a:ext cx="9966900" cy="30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 panose="02060503020205020403"/>
              <a:buNone/>
            </a:pPr>
            <a:r>
              <a:rPr lang="en-US"/>
              <a:t>PYTHON基礎知識</a:t>
            </a:r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eb4c0b3c3_0_736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 b="1"/>
              <a:t>PYTHON變數與命名方式</a:t>
            </a:r>
            <a:endParaRPr lang="en-US" b="1"/>
          </a:p>
        </p:txBody>
      </p:sp>
      <p:sp>
        <p:nvSpPr>
          <p:cNvPr id="224" name="Google Shape;224;gceb4c0b3c3_0_736"/>
          <p:cNvSpPr/>
          <p:nvPr/>
        </p:nvSpPr>
        <p:spPr>
          <a:xfrm>
            <a:off x="1063625" y="1753870"/>
            <a:ext cx="2971165" cy="923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highlight>
                  <a:srgbClr val="FFFF00"/>
                </a:highlight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a</a:t>
            </a:r>
            <a:r>
              <a:rPr lang="en-US" sz="54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 = 1</a:t>
            </a:r>
            <a:endParaRPr sz="5400" b="0" cap="none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225" name="Google Shape;225;gceb4c0b3c3_0_736"/>
          <p:cNvSpPr/>
          <p:nvPr/>
        </p:nvSpPr>
        <p:spPr>
          <a:xfrm>
            <a:off x="1042035" y="2694305"/>
            <a:ext cx="10882630" cy="923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highlight>
                  <a:srgbClr val="FFFF00"/>
                </a:highlight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name_ray</a:t>
            </a:r>
            <a:r>
              <a:rPr lang="en-US" sz="54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 = ‘Ray Wong’</a:t>
            </a:r>
            <a:endParaRPr sz="5400" b="0" cap="none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226" name="Google Shape;226;gceb4c0b3c3_0_736"/>
          <p:cNvSpPr/>
          <p:nvPr/>
        </p:nvSpPr>
        <p:spPr>
          <a:xfrm>
            <a:off x="1031240" y="4763770"/>
            <a:ext cx="9742805" cy="1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變數命名方式：</a:t>
            </a:r>
            <a:r>
              <a:rPr lang="en-US" sz="28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是以字母A到Z或a〜z開始後面跟零個或</a:t>
            </a:r>
            <a:endParaRPr sz="2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多個字母或下劃線（_）和數字（0〜9）。</a:t>
            </a:r>
            <a:endParaRPr sz="2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Python不允許標點字符標識符，如@，$和％。</a:t>
            </a:r>
            <a:endParaRPr sz="2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Python是一種區分大小寫的編程語言。</a:t>
            </a:r>
            <a:endParaRPr sz="7200" b="0" cap="none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227" name="Google Shape;227;gceb4c0b3c3_0_736"/>
          <p:cNvSpPr/>
          <p:nvPr/>
        </p:nvSpPr>
        <p:spPr>
          <a:xfrm>
            <a:off x="1047115" y="3729355"/>
            <a:ext cx="825373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highlight>
                  <a:srgbClr val="FFFF00"/>
                </a:highlight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number_100</a:t>
            </a:r>
            <a:r>
              <a:rPr lang="en-US" sz="54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 = 100</a:t>
            </a:r>
            <a:endParaRPr sz="5400" b="0" cap="none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228" name="Google Shape;228;gceb4c0b3c3_0_736"/>
          <p:cNvSpPr/>
          <p:nvPr/>
        </p:nvSpPr>
        <p:spPr>
          <a:xfrm>
            <a:off x="8254365" y="1830705"/>
            <a:ext cx="2265680" cy="7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highlight>
                  <a:srgbClr val="FFFF00"/>
                </a:highlight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1_a</a:t>
            </a:r>
            <a:r>
              <a:rPr lang="en-US" sz="44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 = 1</a:t>
            </a:r>
            <a:endParaRPr sz="4400" b="0" cap="none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229" name="Google Shape;229;gceb4c0b3c3_0_736"/>
          <p:cNvSpPr/>
          <p:nvPr/>
        </p:nvSpPr>
        <p:spPr>
          <a:xfrm>
            <a:off x="10291908" y="1736937"/>
            <a:ext cx="1011900" cy="9234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230" name="Google Shape;230;gceb4c0b3c3_0_736"/>
          <p:cNvSpPr/>
          <p:nvPr/>
        </p:nvSpPr>
        <p:spPr>
          <a:xfrm>
            <a:off x="7903029" y="1659960"/>
            <a:ext cx="3400800" cy="1077300"/>
          </a:xfrm>
          <a:prstGeom prst="frame">
            <a:avLst>
              <a:gd name="adj1" fmla="val 12500"/>
            </a:avLst>
          </a:prstGeom>
          <a:solidFill>
            <a:schemeClr val="accent1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eb4c0b3c3_0_844"/>
          <p:cNvSpPr txBox="1"/>
          <p:nvPr>
            <p:ph type="title"/>
          </p:nvPr>
        </p:nvSpPr>
        <p:spPr>
          <a:xfrm>
            <a:off x="445534" y="233050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 b="1"/>
              <a:t>PYTHON變數與命名保留字</a:t>
            </a:r>
            <a:endParaRPr lang="en-US" b="1"/>
          </a:p>
        </p:txBody>
      </p:sp>
      <p:pic>
        <p:nvPicPr>
          <p:cNvPr id="238" name="Google Shape;238;gceb4c0b3c3_0_84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71700" y="1545591"/>
            <a:ext cx="7848600" cy="486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eb4c0b3c3_0_946"/>
          <p:cNvSpPr txBox="1"/>
          <p:nvPr>
            <p:ph type="title"/>
          </p:nvPr>
        </p:nvSpPr>
        <p:spPr>
          <a:xfrm>
            <a:off x="445534" y="233050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 b="1"/>
              <a:t>PYTHON 基礎運算</a:t>
            </a:r>
            <a:endParaRPr lang="en-US" b="1"/>
          </a:p>
        </p:txBody>
      </p:sp>
      <p:sp>
        <p:nvSpPr>
          <p:cNvPr id="246" name="Google Shape;246;gceb4c0b3c3_0_946"/>
          <p:cNvSpPr/>
          <p:nvPr/>
        </p:nvSpPr>
        <p:spPr>
          <a:xfrm>
            <a:off x="2318385" y="1938655"/>
            <a:ext cx="8705850" cy="11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求15379 X 24680=?</a:t>
            </a:r>
            <a:endParaRPr sz="6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247" name="Google Shape;247;gceb4c0b3c3_0_946"/>
          <p:cNvSpPr/>
          <p:nvPr/>
        </p:nvSpPr>
        <p:spPr>
          <a:xfrm>
            <a:off x="3459698" y="3289924"/>
            <a:ext cx="52725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基礎應用能力</a:t>
            </a:r>
            <a:endParaRPr lang="en-US" sz="6600" b="1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248" name="Google Shape;248;gceb4c0b3c3_0_946"/>
          <p:cNvSpPr txBox="1"/>
          <p:nvPr/>
        </p:nvSpPr>
        <p:spPr>
          <a:xfrm>
            <a:off x="2166501" y="4641273"/>
            <a:ext cx="86688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FF0000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輸入🡺處理🡺輸出</a:t>
            </a:r>
            <a:endParaRPr sz="7200" b="1">
              <a:solidFill>
                <a:srgbClr val="FF0000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ceb4c0b3c3_0_1050"/>
          <p:cNvSpPr txBox="1"/>
          <p:nvPr>
            <p:ph type="title"/>
          </p:nvPr>
        </p:nvSpPr>
        <p:spPr>
          <a:xfrm>
            <a:off x="214266" y="90813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 b="1"/>
              <a:t>PYTHON 功能PRINT()：</a:t>
            </a:r>
            <a:endParaRPr lang="en-US" b="1"/>
          </a:p>
        </p:txBody>
      </p:sp>
      <p:sp>
        <p:nvSpPr>
          <p:cNvPr id="256" name="Google Shape;256;gceb4c0b3c3_0_1050"/>
          <p:cNvSpPr/>
          <p:nvPr/>
        </p:nvSpPr>
        <p:spPr>
          <a:xfrm>
            <a:off x="628694" y="1350702"/>
            <a:ext cx="22824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print </a:t>
            </a:r>
            <a:endParaRPr sz="6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257" name="Google Shape;257;gceb4c0b3c3_0_1050"/>
          <p:cNvSpPr/>
          <p:nvPr/>
        </p:nvSpPr>
        <p:spPr>
          <a:xfrm>
            <a:off x="3339178" y="1521975"/>
            <a:ext cx="901200" cy="773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258" name="Google Shape;258;gceb4c0b3c3_0_1050"/>
          <p:cNvSpPr/>
          <p:nvPr/>
        </p:nvSpPr>
        <p:spPr>
          <a:xfrm>
            <a:off x="4515455" y="1350702"/>
            <a:ext cx="69558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把資料輸出到介面</a:t>
            </a:r>
            <a:endParaRPr lang="en-US" sz="6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259" name="Google Shape;259;gceb4c0b3c3_0_1050"/>
          <p:cNvSpPr/>
          <p:nvPr/>
        </p:nvSpPr>
        <p:spPr>
          <a:xfrm>
            <a:off x="4717368" y="2470591"/>
            <a:ext cx="40104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print(“ ”) </a:t>
            </a:r>
            <a:endParaRPr sz="6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260" name="Google Shape;260;gceb4c0b3c3_0_1050"/>
          <p:cNvSpPr/>
          <p:nvPr/>
        </p:nvSpPr>
        <p:spPr>
          <a:xfrm>
            <a:off x="3339178" y="2691107"/>
            <a:ext cx="901200" cy="773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261" name="Google Shape;261;gceb4c0b3c3_0_1050"/>
          <p:cNvSpPr/>
          <p:nvPr/>
        </p:nvSpPr>
        <p:spPr>
          <a:xfrm>
            <a:off x="725322" y="2523892"/>
            <a:ext cx="20889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語法 </a:t>
            </a:r>
            <a:endParaRPr sz="6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262" name="Google Shape;262;gceb4c0b3c3_0_1050"/>
          <p:cNvSpPr/>
          <p:nvPr/>
        </p:nvSpPr>
        <p:spPr>
          <a:xfrm>
            <a:off x="1908810" y="3974465"/>
            <a:ext cx="8839835" cy="110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print(“Hello World”) </a:t>
            </a:r>
            <a:endParaRPr sz="6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263" name="Google Shape;263;gceb4c0b3c3_0_1050"/>
          <p:cNvSpPr/>
          <p:nvPr/>
        </p:nvSpPr>
        <p:spPr>
          <a:xfrm>
            <a:off x="3914313" y="5442464"/>
            <a:ext cx="901200" cy="773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264" name="Google Shape;264;gceb4c0b3c3_0_1050"/>
          <p:cNvSpPr/>
          <p:nvPr/>
        </p:nvSpPr>
        <p:spPr>
          <a:xfrm>
            <a:off x="1825280" y="5257197"/>
            <a:ext cx="20889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輸出 </a:t>
            </a:r>
            <a:endParaRPr sz="6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cxnSp>
        <p:nvCxnSpPr>
          <p:cNvPr id="265" name="Google Shape;265;gceb4c0b3c3_0_1050"/>
          <p:cNvCxnSpPr/>
          <p:nvPr/>
        </p:nvCxnSpPr>
        <p:spPr>
          <a:xfrm>
            <a:off x="91440" y="3869650"/>
            <a:ext cx="119916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6" name="Google Shape;266;gceb4c0b3c3_0_1050"/>
          <p:cNvSpPr/>
          <p:nvPr/>
        </p:nvSpPr>
        <p:spPr>
          <a:xfrm>
            <a:off x="5198723" y="5238900"/>
            <a:ext cx="59295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Hello World</a:t>
            </a:r>
            <a:endParaRPr sz="6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ceb4c0b3c3_0_1162"/>
          <p:cNvSpPr/>
          <p:nvPr/>
        </p:nvSpPr>
        <p:spPr>
          <a:xfrm>
            <a:off x="805180" y="1372870"/>
            <a:ext cx="11285855" cy="11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print(“ ”)                 print(‘ ’) </a:t>
            </a:r>
            <a:endParaRPr sz="6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274" name="Google Shape;274;gceb4c0b3c3_0_1162"/>
          <p:cNvSpPr/>
          <p:nvPr/>
        </p:nvSpPr>
        <p:spPr>
          <a:xfrm>
            <a:off x="4199932" y="187419"/>
            <a:ext cx="48849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u="sng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Print語法 </a:t>
            </a:r>
            <a:endParaRPr sz="6600" b="1" u="sng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275" name="Google Shape;275;gceb4c0b3c3_0_1162"/>
          <p:cNvSpPr/>
          <p:nvPr/>
        </p:nvSpPr>
        <p:spPr>
          <a:xfrm>
            <a:off x="4551135" y="2960786"/>
            <a:ext cx="44229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輸出變量 </a:t>
            </a:r>
            <a:endParaRPr sz="6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cxnSp>
        <p:nvCxnSpPr>
          <p:cNvPr id="276" name="Google Shape;276;gceb4c0b3c3_0_1162"/>
          <p:cNvCxnSpPr/>
          <p:nvPr/>
        </p:nvCxnSpPr>
        <p:spPr>
          <a:xfrm>
            <a:off x="100148" y="2929123"/>
            <a:ext cx="119916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7" name="Google Shape;277;gceb4c0b3c3_0_1162"/>
          <p:cNvSpPr/>
          <p:nvPr/>
        </p:nvSpPr>
        <p:spPr>
          <a:xfrm>
            <a:off x="5429793" y="1562230"/>
            <a:ext cx="1515300" cy="8253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accent1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278" name="Google Shape;278;gceb4c0b3c3_0_1162"/>
          <p:cNvSpPr/>
          <p:nvPr/>
        </p:nvSpPr>
        <p:spPr>
          <a:xfrm>
            <a:off x="974090" y="5101590"/>
            <a:ext cx="6441440" cy="11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print( value ) </a:t>
            </a:r>
            <a:endParaRPr sz="6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279" name="Google Shape;279;gceb4c0b3c3_0_1162"/>
          <p:cNvSpPr/>
          <p:nvPr/>
        </p:nvSpPr>
        <p:spPr>
          <a:xfrm>
            <a:off x="974090" y="3961765"/>
            <a:ext cx="7660640" cy="11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value = “Hi !”</a:t>
            </a:r>
            <a:endParaRPr sz="6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280" name="Google Shape;280;gceb4c0b3c3_0_1162"/>
          <p:cNvSpPr/>
          <p:nvPr/>
        </p:nvSpPr>
        <p:spPr>
          <a:xfrm>
            <a:off x="7195456" y="4673054"/>
            <a:ext cx="1101600" cy="88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281" name="Google Shape;281;gceb4c0b3c3_0_1162"/>
          <p:cNvSpPr/>
          <p:nvPr/>
        </p:nvSpPr>
        <p:spPr>
          <a:xfrm>
            <a:off x="9319784" y="4524377"/>
            <a:ext cx="55440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Hi !</a:t>
            </a:r>
            <a:endParaRPr sz="6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eb4c0b3c3_0_1271"/>
          <p:cNvSpPr txBox="1"/>
          <p:nvPr>
            <p:ph type="title"/>
          </p:nvPr>
        </p:nvSpPr>
        <p:spPr>
          <a:xfrm>
            <a:off x="445534" y="233050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 b="1"/>
              <a:t>PYTHON 程式練習：ex01.py</a:t>
            </a:r>
            <a:endParaRPr lang="en-US" b="1"/>
          </a:p>
        </p:txBody>
      </p:sp>
      <p:sp>
        <p:nvSpPr>
          <p:cNvPr id="289" name="Google Shape;289;gceb4c0b3c3_0_1271"/>
          <p:cNvSpPr/>
          <p:nvPr/>
        </p:nvSpPr>
        <p:spPr>
          <a:xfrm>
            <a:off x="2005330" y="1926590"/>
            <a:ext cx="8777605" cy="3785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1.使用Print()功能，顯示以下對話</a:t>
            </a:r>
            <a:endParaRPr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    ”Python is very simple”</a:t>
            </a:r>
            <a:endParaRPr lang="en-US"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2.使用Print()功能，顯示以下對話</a:t>
            </a:r>
            <a:endParaRPr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     ”我學會了編寫第一個程式”</a:t>
            </a:r>
            <a:endParaRPr lang="en-US"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      “編程真簡單”</a:t>
            </a:r>
            <a:endParaRPr lang="en-US"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ceb4c0b3c3_0_1373"/>
          <p:cNvSpPr txBox="1"/>
          <p:nvPr>
            <p:ph type="title"/>
          </p:nvPr>
        </p:nvSpPr>
        <p:spPr>
          <a:xfrm>
            <a:off x="170025" y="164175"/>
            <a:ext cx="111549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 b="1"/>
              <a:t>PYTHON 程式練習答案：ex01.py</a:t>
            </a:r>
            <a:endParaRPr lang="en-US" b="1"/>
          </a:p>
        </p:txBody>
      </p:sp>
      <p:sp>
        <p:nvSpPr>
          <p:cNvPr id="297" name="Google Shape;297;gceb4c0b3c3_0_1373"/>
          <p:cNvSpPr/>
          <p:nvPr/>
        </p:nvSpPr>
        <p:spPr>
          <a:xfrm>
            <a:off x="1406136" y="5300093"/>
            <a:ext cx="2954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輸出值：</a:t>
            </a:r>
            <a:endParaRPr sz="54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298" name="Google Shape;298;gceb4c0b3c3_0_137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598069" y="4904931"/>
            <a:ext cx="3812005" cy="1593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ceb4c0b3c3_0_137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394002" y="1487824"/>
            <a:ext cx="7404001" cy="334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ceb4c0b3c3_0_1478"/>
          <p:cNvSpPr txBox="1"/>
          <p:nvPr>
            <p:ph type="title"/>
          </p:nvPr>
        </p:nvSpPr>
        <p:spPr>
          <a:xfrm>
            <a:off x="445534" y="233050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 b="1"/>
              <a:t>PYTHON 運算符號</a:t>
            </a:r>
            <a:endParaRPr lang="en-US" b="1"/>
          </a:p>
        </p:txBody>
      </p:sp>
      <p:pic>
        <p:nvPicPr>
          <p:cNvPr id="307" name="Google Shape;307;gceb4c0b3c3_0_147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97100" y="1670553"/>
            <a:ext cx="7043152" cy="4640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 descr="Image result for è³½è» å¡é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117" name="Google Shape;117;p3" descr="Image result for æç£¨çé©¢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118" name="Google Shape;118;p3" descr="Image result for æç£¨çé©¢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119" name="Google Shape;119;p3"/>
          <p:cNvSpPr txBox="1"/>
          <p:nvPr>
            <p:ph type="ctrTitle"/>
          </p:nvPr>
        </p:nvSpPr>
        <p:spPr>
          <a:xfrm>
            <a:off x="2995864" y="1576603"/>
            <a:ext cx="7916779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 panose="02060503020205020403"/>
              <a:buNone/>
            </a:pPr>
            <a:r>
              <a:rPr lang="en-US"/>
              <a:t>準備Python</a:t>
            </a:r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1687" y="5656262"/>
            <a:ext cx="1649818" cy="82074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ceb4c0b3c3_0_1580"/>
          <p:cNvSpPr txBox="1"/>
          <p:nvPr>
            <p:ph type="title"/>
          </p:nvPr>
        </p:nvSpPr>
        <p:spPr>
          <a:xfrm>
            <a:off x="445534" y="233050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 b="1"/>
              <a:t>PYTHON 程式練習02:ex02.py</a:t>
            </a:r>
            <a:endParaRPr lang="en-US" b="1"/>
          </a:p>
        </p:txBody>
      </p:sp>
      <p:sp>
        <p:nvSpPr>
          <p:cNvPr id="315" name="Google Shape;315;gceb4c0b3c3_0_1580"/>
          <p:cNvSpPr/>
          <p:nvPr/>
        </p:nvSpPr>
        <p:spPr>
          <a:xfrm>
            <a:off x="2318385" y="2367280"/>
            <a:ext cx="8062595" cy="212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求15379 X 24680=?</a:t>
            </a:r>
            <a:endParaRPr lang="en-US" sz="6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並顯示結果</a:t>
            </a:r>
            <a:endParaRPr lang="en-US" sz="6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ceb4c0b3c3_0_1682"/>
          <p:cNvSpPr txBox="1"/>
          <p:nvPr>
            <p:ph type="title"/>
          </p:nvPr>
        </p:nvSpPr>
        <p:spPr>
          <a:xfrm>
            <a:off x="-1" y="0"/>
            <a:ext cx="11312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 sz="5100" b="1"/>
              <a:t>PYTHON 程式</a:t>
            </a:r>
            <a:r>
              <a:rPr lang="en-US" b="1">
                <a:solidFill>
                  <a:schemeClr val="dk1"/>
                </a:solidFill>
              </a:rPr>
              <a:t>練習02</a:t>
            </a:r>
            <a:r>
              <a:rPr lang="en-US" sz="5100" b="1"/>
              <a:t>答案：ex02.py</a:t>
            </a:r>
            <a:endParaRPr sz="5100"/>
          </a:p>
        </p:txBody>
      </p:sp>
      <p:sp>
        <p:nvSpPr>
          <p:cNvPr id="323" name="Google Shape;323;gceb4c0b3c3_0_1682"/>
          <p:cNvSpPr/>
          <p:nvPr/>
        </p:nvSpPr>
        <p:spPr>
          <a:xfrm>
            <a:off x="815975" y="1475105"/>
            <a:ext cx="5763895" cy="313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highlight>
                  <a:srgbClr val="FFFF00"/>
                </a:highlight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a</a:t>
            </a:r>
            <a:r>
              <a:rPr lang="en-US" sz="6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 = 15379</a:t>
            </a:r>
            <a:endParaRPr lang="en-US" sz="6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highlight>
                  <a:srgbClr val="FFFF00"/>
                </a:highlight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b</a:t>
            </a:r>
            <a:r>
              <a:rPr lang="en-US" sz="6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 = 24680</a:t>
            </a:r>
            <a:endParaRPr lang="en-US" sz="6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highlight>
                  <a:srgbClr val="FFFF00"/>
                </a:highlight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c</a:t>
            </a:r>
            <a:r>
              <a:rPr lang="en-US" sz="6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 = </a:t>
            </a:r>
            <a:r>
              <a:rPr lang="en-US" sz="6600">
                <a:solidFill>
                  <a:schemeClr val="dk1"/>
                </a:solidFill>
                <a:highlight>
                  <a:srgbClr val="FFFF00"/>
                </a:highlight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a</a:t>
            </a:r>
            <a:r>
              <a:rPr lang="en-US" sz="6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 * </a:t>
            </a:r>
            <a:r>
              <a:rPr lang="en-US" sz="6600">
                <a:solidFill>
                  <a:schemeClr val="dk1"/>
                </a:solidFill>
                <a:highlight>
                  <a:srgbClr val="FFFF00"/>
                </a:highlight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b</a:t>
            </a:r>
            <a:endParaRPr lang="en-US" sz="6600">
              <a:solidFill>
                <a:schemeClr val="dk1"/>
              </a:solidFill>
              <a:highlight>
                <a:srgbClr val="FFFF00"/>
              </a:highlight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324" name="Google Shape;324;gceb4c0b3c3_0_1682"/>
          <p:cNvSpPr/>
          <p:nvPr/>
        </p:nvSpPr>
        <p:spPr>
          <a:xfrm>
            <a:off x="815975" y="5284470"/>
            <a:ext cx="4262755" cy="11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print( c )</a:t>
            </a:r>
            <a:endParaRPr lang="en-US" sz="6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325" name="Google Shape;325;gceb4c0b3c3_0_1682"/>
          <p:cNvSpPr/>
          <p:nvPr/>
        </p:nvSpPr>
        <p:spPr>
          <a:xfrm>
            <a:off x="4827167" y="5464807"/>
            <a:ext cx="901200" cy="773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326" name="Google Shape;326;gceb4c0b3c3_0_1682"/>
          <p:cNvSpPr/>
          <p:nvPr/>
        </p:nvSpPr>
        <p:spPr>
          <a:xfrm>
            <a:off x="6096000" y="5297593"/>
            <a:ext cx="57039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顯示c的值出來</a:t>
            </a:r>
            <a:endParaRPr sz="6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327" name="Google Shape;327;gceb4c0b3c3_0_168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854165" y="4177457"/>
            <a:ext cx="4011034" cy="1006754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ceb4c0b3c3_0_1682"/>
          <p:cNvSpPr/>
          <p:nvPr/>
        </p:nvSpPr>
        <p:spPr>
          <a:xfrm>
            <a:off x="5194663" y="4177457"/>
            <a:ext cx="2954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輸出值：</a:t>
            </a:r>
            <a:endParaRPr sz="54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329" name="Google Shape;329;gceb4c0b3c3_0_168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477098" y="1348350"/>
            <a:ext cx="4835307" cy="271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ceb4c0b3c3_0_1791"/>
          <p:cNvSpPr txBox="1"/>
          <p:nvPr>
            <p:ph type="title"/>
          </p:nvPr>
        </p:nvSpPr>
        <p:spPr>
          <a:xfrm>
            <a:off x="445525" y="233050"/>
            <a:ext cx="105252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 b="1"/>
              <a:t>PYTHON 程式</a:t>
            </a:r>
            <a:r>
              <a:rPr lang="en-US" b="1">
                <a:solidFill>
                  <a:schemeClr val="dk1"/>
                </a:solidFill>
              </a:rPr>
              <a:t>練習03</a:t>
            </a:r>
            <a:r>
              <a:rPr lang="en-US" b="1"/>
              <a:t>：ex03.py</a:t>
            </a:r>
            <a:endParaRPr lang="en-US" b="1"/>
          </a:p>
        </p:txBody>
      </p:sp>
      <p:sp>
        <p:nvSpPr>
          <p:cNvPr id="337" name="Google Shape;337;gceb4c0b3c3_0_1791"/>
          <p:cNvSpPr/>
          <p:nvPr/>
        </p:nvSpPr>
        <p:spPr>
          <a:xfrm>
            <a:off x="2004695" y="2875280"/>
            <a:ext cx="9113520" cy="110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求100 * (200 + 100)=?</a:t>
            </a:r>
            <a:endParaRPr sz="6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ceb4c0b3c3_0_1893"/>
          <p:cNvSpPr txBox="1"/>
          <p:nvPr>
            <p:ph type="title"/>
          </p:nvPr>
        </p:nvSpPr>
        <p:spPr>
          <a:xfrm>
            <a:off x="81474" y="0"/>
            <a:ext cx="109680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 sz="4900" b="1"/>
              <a:t>PYTHON 程式</a:t>
            </a:r>
            <a:r>
              <a:rPr lang="en-US" sz="4900" b="1">
                <a:solidFill>
                  <a:schemeClr val="dk1"/>
                </a:solidFill>
              </a:rPr>
              <a:t>練習03</a:t>
            </a:r>
            <a:r>
              <a:rPr lang="en-US" sz="4900" b="1"/>
              <a:t>答案：ex03.py</a:t>
            </a:r>
            <a:endParaRPr sz="4900"/>
          </a:p>
        </p:txBody>
      </p:sp>
      <p:pic>
        <p:nvPicPr>
          <p:cNvPr id="345" name="Google Shape;345;gceb4c0b3c3_0_189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805121" y="1444625"/>
            <a:ext cx="5849502" cy="25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gceb4c0b3c3_0_1893"/>
          <p:cNvSpPr txBox="1"/>
          <p:nvPr/>
        </p:nvSpPr>
        <p:spPr>
          <a:xfrm>
            <a:off x="1328851" y="1962368"/>
            <a:ext cx="24762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 sz="5400" b="1" cap="none"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方法1:</a:t>
            </a:r>
            <a:endParaRPr sz="5400" cap="none"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347" name="Google Shape;347;gceb4c0b3c3_0_1893"/>
          <p:cNvSpPr txBox="1"/>
          <p:nvPr/>
        </p:nvSpPr>
        <p:spPr>
          <a:xfrm>
            <a:off x="1328850" y="4486438"/>
            <a:ext cx="24762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 sz="5400" b="1" cap="none"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方法2:</a:t>
            </a:r>
            <a:endParaRPr sz="5400" cap="none"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348" name="Google Shape;348;gceb4c0b3c3_0_189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571675" y="4560575"/>
            <a:ext cx="7969826" cy="17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gceb4c0b3c3_0_1999"/>
          <p:cNvPicPr preferRelativeResize="0"/>
          <p:nvPr/>
        </p:nvPicPr>
        <p:blipFill rotWithShape="1">
          <a:blip r:embed="rId1"/>
          <a:srcRect t="38329" r="4131" b="39103"/>
          <a:stretch>
            <a:fillRect/>
          </a:stretch>
        </p:blipFill>
        <p:spPr>
          <a:xfrm>
            <a:off x="10262488" y="244571"/>
            <a:ext cx="1715246" cy="873721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gceb4c0b3c3_0_1999"/>
          <p:cNvSpPr txBox="1"/>
          <p:nvPr>
            <p:ph type="title"/>
          </p:nvPr>
        </p:nvSpPr>
        <p:spPr>
          <a:xfrm>
            <a:off x="445524" y="233050"/>
            <a:ext cx="107616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 b="1"/>
              <a:t>PYTHON 程式</a:t>
            </a:r>
            <a:r>
              <a:rPr lang="en-US" b="1">
                <a:solidFill>
                  <a:schemeClr val="dk1"/>
                </a:solidFill>
              </a:rPr>
              <a:t>練習04</a:t>
            </a:r>
            <a:r>
              <a:rPr lang="en-US" b="1"/>
              <a:t>：ex04.py</a:t>
            </a:r>
            <a:endParaRPr lang="en-US" b="1"/>
          </a:p>
        </p:txBody>
      </p:sp>
      <p:sp>
        <p:nvSpPr>
          <p:cNvPr id="356" name="Google Shape;356;gceb4c0b3c3_0_1999"/>
          <p:cNvSpPr/>
          <p:nvPr/>
        </p:nvSpPr>
        <p:spPr>
          <a:xfrm>
            <a:off x="1996159" y="1826765"/>
            <a:ext cx="83232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求200 / 100 + 100 = ?</a:t>
            </a:r>
            <a:endParaRPr sz="6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357" name="Google Shape;357;gceb4c0b3c3_0_1999"/>
          <p:cNvSpPr/>
          <p:nvPr/>
        </p:nvSpPr>
        <p:spPr>
          <a:xfrm>
            <a:off x="1996159" y="2882111"/>
            <a:ext cx="86484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輸出結果要有文字提示</a:t>
            </a:r>
            <a:endParaRPr sz="6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358" name="Google Shape;358;gceb4c0b3c3_0_1999"/>
          <p:cNvSpPr/>
          <p:nvPr/>
        </p:nvSpPr>
        <p:spPr>
          <a:xfrm>
            <a:off x="2200445" y="4144581"/>
            <a:ext cx="79146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highlight>
                  <a:srgbClr val="FFFF00"/>
                </a:highlight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Your Answer is : 102</a:t>
            </a:r>
            <a:endParaRPr sz="6600">
              <a:solidFill>
                <a:schemeClr val="dk1"/>
              </a:solidFill>
              <a:highlight>
                <a:srgbClr val="FFFF00"/>
              </a:highlight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ceb4c0b3c3_0_2103"/>
          <p:cNvSpPr txBox="1"/>
          <p:nvPr>
            <p:ph type="title"/>
          </p:nvPr>
        </p:nvSpPr>
        <p:spPr>
          <a:xfrm>
            <a:off x="-1" y="-52125"/>
            <a:ext cx="11600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 b="1"/>
              <a:t>PYTHON 程式</a:t>
            </a:r>
            <a:r>
              <a:rPr lang="en-US" b="1">
                <a:solidFill>
                  <a:schemeClr val="dk1"/>
                </a:solidFill>
              </a:rPr>
              <a:t>練習04</a:t>
            </a:r>
            <a:r>
              <a:rPr lang="en-US" b="1"/>
              <a:t>答案：</a:t>
            </a:r>
            <a:r>
              <a:rPr lang="en-US" b="1">
                <a:solidFill>
                  <a:schemeClr val="dk1"/>
                </a:solidFill>
              </a:rPr>
              <a:t>ex04.py</a:t>
            </a:r>
            <a:endParaRPr lang="en-US" b="1">
              <a:solidFill>
                <a:schemeClr val="dk1"/>
              </a:solidFill>
            </a:endParaRPr>
          </a:p>
        </p:txBody>
      </p:sp>
      <p:pic>
        <p:nvPicPr>
          <p:cNvPr id="366" name="Google Shape;366;gceb4c0b3c3_0_210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600002" y="5029198"/>
            <a:ext cx="6303427" cy="1465121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gceb4c0b3c3_0_2103"/>
          <p:cNvSpPr/>
          <p:nvPr/>
        </p:nvSpPr>
        <p:spPr>
          <a:xfrm>
            <a:off x="1406136" y="5300093"/>
            <a:ext cx="2954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輸出值：</a:t>
            </a:r>
            <a:endParaRPr sz="54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368" name="Google Shape;368;gceb4c0b3c3_0_210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84848" y="1557086"/>
            <a:ext cx="10046780" cy="3303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ceb4c0b3c3_0_2216"/>
          <p:cNvSpPr txBox="1"/>
          <p:nvPr>
            <p:ph type="title"/>
          </p:nvPr>
        </p:nvSpPr>
        <p:spPr>
          <a:xfrm>
            <a:off x="445534" y="233050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 b="1">
                <a:solidFill>
                  <a:schemeClr val="dk1"/>
                </a:solidFill>
              </a:rPr>
              <a:t>練習05</a:t>
            </a:r>
            <a:r>
              <a:rPr lang="en-US" b="1"/>
              <a:t>：ex05.py</a:t>
            </a:r>
            <a:endParaRPr lang="en-US" b="1"/>
          </a:p>
        </p:txBody>
      </p:sp>
      <p:sp>
        <p:nvSpPr>
          <p:cNvPr id="376" name="Google Shape;376;gceb4c0b3c3_0_2216"/>
          <p:cNvSpPr txBox="1"/>
          <p:nvPr/>
        </p:nvSpPr>
        <p:spPr>
          <a:xfrm>
            <a:off x="621632" y="1842394"/>
            <a:ext cx="10058400" cy="47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 panose="02060503020205020403"/>
              <a:buNone/>
            </a:pPr>
            <a:r>
              <a:rPr lang="en-US" sz="3200" cap="none"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1.使用PRINT() ,顯示以下句子:  </a:t>
            </a:r>
            <a:endParaRPr lang="en-US" sz="3200" cap="none"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 panose="02060503020205020403"/>
              <a:buNone/>
            </a:pPr>
            <a:r>
              <a:rPr lang="en-US" sz="3200" cap="none"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HELLO PYTHON</a:t>
            </a:r>
            <a:endParaRPr lang="en-US" sz="3200" cap="none"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 panose="02060503020205020403"/>
              <a:buNone/>
            </a:pPr>
            <a:endParaRPr sz="3200" cap="none"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 panose="02060503020205020403"/>
              <a:buNone/>
            </a:pPr>
            <a:r>
              <a:rPr lang="en-US" sz="3200" cap="none"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2. 使用PRINT(), 顯示以下句子:</a:t>
            </a:r>
            <a:endParaRPr lang="en-US" sz="3200" cap="none"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 panose="02060503020205020403"/>
              <a:buNone/>
            </a:pPr>
            <a:r>
              <a:rPr lang="en-US" sz="3200" cap="none"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請幫我拿瓶水，好的，請稍等</a:t>
            </a:r>
            <a:endParaRPr sz="3200" cap="none"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 panose="02060503020205020403"/>
              <a:buNone/>
            </a:pPr>
            <a:endParaRPr sz="3200" cap="none"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 panose="02060503020205020403"/>
              <a:buNone/>
            </a:pPr>
            <a:endParaRPr sz="3200" cap="none"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 panose="02060503020205020403"/>
              <a:buNone/>
            </a:pPr>
            <a:r>
              <a:rPr lang="en-US" sz="3200" cap="none"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3.使用PRINT(),顯示右方圖形:</a:t>
            </a:r>
            <a:br>
              <a:rPr lang="en-US" sz="3200" cap="none"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</a:br>
            <a:endParaRPr sz="3200" cap="none"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 panose="02060503020205020403"/>
              <a:buNone/>
            </a:pPr>
            <a:endParaRPr sz="3200" cap="none"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 panose="02060503020205020403"/>
              <a:buNone/>
            </a:pPr>
            <a:endParaRPr sz="3200" cap="none"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377" name="Google Shape;377;gceb4c0b3c3_0_221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963204" y="4412526"/>
            <a:ext cx="1930400" cy="18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gceb4c0b3c3_0_22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10321" y="3499581"/>
            <a:ext cx="4867413" cy="5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gceb4c0b3c3_0_22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64754" y="1949354"/>
            <a:ext cx="2527300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gceb4c0b3c3_0_2216"/>
          <p:cNvSpPr/>
          <p:nvPr/>
        </p:nvSpPr>
        <p:spPr>
          <a:xfrm>
            <a:off x="6176210" y="1859671"/>
            <a:ext cx="901200" cy="773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381" name="Google Shape;381;gceb4c0b3c3_0_2216"/>
          <p:cNvSpPr/>
          <p:nvPr/>
        </p:nvSpPr>
        <p:spPr>
          <a:xfrm>
            <a:off x="6176211" y="3340062"/>
            <a:ext cx="901200" cy="773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382" name="Google Shape;382;gceb4c0b3c3_0_2216"/>
          <p:cNvSpPr/>
          <p:nvPr/>
        </p:nvSpPr>
        <p:spPr>
          <a:xfrm>
            <a:off x="6176210" y="4949406"/>
            <a:ext cx="901200" cy="773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ceb4c0b3c3_0_2324"/>
          <p:cNvSpPr txBox="1"/>
          <p:nvPr>
            <p:ph type="title"/>
          </p:nvPr>
        </p:nvSpPr>
        <p:spPr>
          <a:xfrm>
            <a:off x="445534" y="233050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 b="1">
                <a:solidFill>
                  <a:schemeClr val="dk1"/>
                </a:solidFill>
              </a:rPr>
              <a:t>練習06：ex06.py</a:t>
            </a:r>
            <a:endParaRPr b="1"/>
          </a:p>
        </p:txBody>
      </p:sp>
      <p:sp>
        <p:nvSpPr>
          <p:cNvPr id="390" name="Google Shape;390;gceb4c0b3c3_0_2324"/>
          <p:cNvSpPr txBox="1"/>
          <p:nvPr/>
        </p:nvSpPr>
        <p:spPr>
          <a:xfrm>
            <a:off x="609600" y="1143408"/>
            <a:ext cx="10058400" cy="47484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 </a:t>
            </a:r>
            <a:endParaRPr lang="en-US" sz="1800"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391" name="Google Shape;391;gceb4c0b3c3_0_232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727123" y="3429000"/>
            <a:ext cx="3640555" cy="2708432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gceb4c0b3c3_0_2324"/>
          <p:cNvSpPr/>
          <p:nvPr/>
        </p:nvSpPr>
        <p:spPr>
          <a:xfrm>
            <a:off x="1217693" y="4396432"/>
            <a:ext cx="901200" cy="773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ceb4c0b3c3_1_103" descr="Image result for è³½è» å¡é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398" name="Google Shape;398;gceb4c0b3c3_1_103" descr="Image result for æç£¨çé©¢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399" name="Google Shape;399;gceb4c0b3c3_1_103" descr="Image result for æç£¨çé©¢"/>
          <p:cNvSpPr/>
          <p:nvPr/>
        </p:nvSpPr>
        <p:spPr>
          <a:xfrm>
            <a:off x="460375" y="1603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400" name="Google Shape;400;gceb4c0b3c3_1_103"/>
          <p:cNvSpPr txBox="1"/>
          <p:nvPr>
            <p:ph type="ctrTitle"/>
          </p:nvPr>
        </p:nvSpPr>
        <p:spPr>
          <a:xfrm>
            <a:off x="892850" y="1576600"/>
            <a:ext cx="10449300" cy="30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Rockwell" panose="02060503020205020403"/>
              <a:buNone/>
            </a:pPr>
            <a:r>
              <a:rPr lang="en-US"/>
              <a:t>PYTHON 程式注解</a:t>
            </a:r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ceb4c0b3c3_1_0"/>
          <p:cNvSpPr txBox="1"/>
          <p:nvPr>
            <p:ph type="title"/>
          </p:nvPr>
        </p:nvSpPr>
        <p:spPr>
          <a:xfrm>
            <a:off x="445534" y="233050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 b="1"/>
              <a:t>PYTHON 程式注解：</a:t>
            </a:r>
            <a:endParaRPr lang="en-US" b="1"/>
          </a:p>
        </p:txBody>
      </p:sp>
      <p:sp>
        <p:nvSpPr>
          <p:cNvPr id="408" name="Google Shape;408;gceb4c0b3c3_1_0"/>
          <p:cNvSpPr/>
          <p:nvPr/>
        </p:nvSpPr>
        <p:spPr>
          <a:xfrm>
            <a:off x="471440" y="2773462"/>
            <a:ext cx="4974300" cy="2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注解</a:t>
            </a:r>
            <a:endParaRPr sz="54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# 後文字不運行</a:t>
            </a:r>
            <a:endParaRPr sz="54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給程式人員看</a:t>
            </a:r>
            <a:endParaRPr lang="en-US" sz="54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409" name="Google Shape;409;gceb4c0b3c3_1_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474734" y="1672390"/>
            <a:ext cx="6136381" cy="4162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eb4c0b3c3_0_7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/>
              <a:t>1.準備PYTHON環境</a:t>
            </a:r>
            <a:endParaRPr lang="en-US"/>
          </a:p>
        </p:txBody>
      </p:sp>
      <p:sp>
        <p:nvSpPr>
          <p:cNvPr id="125" name="Google Shape;125;gceb4c0b3c3_0_7"/>
          <p:cNvSpPr txBox="1"/>
          <p:nvPr>
            <p:ph type="body" idx="1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80"/>
              <a:buChar char="▪"/>
            </a:pPr>
            <a:r>
              <a:rPr lang="en-US" sz="2800"/>
              <a:t>先到</a:t>
            </a:r>
            <a:r>
              <a:rPr lang="en-US" sz="2800" u="sng">
                <a:solidFill>
                  <a:schemeClr val="hlink"/>
                </a:solidFill>
                <a:hlinkClick r:id="rId1"/>
              </a:rPr>
              <a:t>https://www.python.org/</a:t>
            </a:r>
            <a:r>
              <a:rPr lang="en-US" sz="2800"/>
              <a:t>下載并進行安裝python </a:t>
            </a:r>
            <a:endParaRPr lang="en-US" sz="2800"/>
          </a:p>
          <a:p>
            <a:pPr marL="182880" lvl="0" indent="-31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80"/>
              <a:buNone/>
            </a:pPr>
            <a:endParaRPr sz="280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80"/>
              <a:buChar char="▪"/>
            </a:pPr>
            <a:r>
              <a:rPr lang="en-US" sz="2800"/>
              <a:t>再到</a:t>
            </a:r>
            <a:r>
              <a:rPr lang="en-US" sz="2800" u="sng">
                <a:solidFill>
                  <a:schemeClr val="hlink"/>
                </a:solidFill>
                <a:hlinkClick r:id="rId2"/>
              </a:rPr>
              <a:t>https://code.visualstudio.com/</a:t>
            </a:r>
            <a:r>
              <a:rPr lang="en-US" sz="2800"/>
              <a:t>下載并進行安裝VS Code </a:t>
            </a:r>
            <a:endParaRPr lang="en-US" sz="2800"/>
          </a:p>
          <a:p>
            <a:pPr marL="182880" lvl="0" indent="-31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80"/>
              <a:buNone/>
            </a:pPr>
            <a:endParaRPr sz="280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80"/>
              <a:buChar char="▪"/>
            </a:pPr>
            <a:r>
              <a:rPr lang="en-US" sz="2800"/>
              <a:t>**注意將python 加入環境變數**</a:t>
            </a:r>
            <a:endParaRPr sz="280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2322" y="57356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ceb4c0b3c3_1_117"/>
          <p:cNvSpPr txBox="1"/>
          <p:nvPr>
            <p:ph type="title"/>
          </p:nvPr>
        </p:nvSpPr>
        <p:spPr>
          <a:xfrm>
            <a:off x="160174" y="85475"/>
            <a:ext cx="109680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 b="1"/>
              <a:t>PYTHON 程式注解練習：ex07.py</a:t>
            </a:r>
            <a:endParaRPr lang="en-US" b="1"/>
          </a:p>
        </p:txBody>
      </p:sp>
      <p:sp>
        <p:nvSpPr>
          <p:cNvPr id="417" name="Google Shape;417;gceb4c0b3c3_1_117"/>
          <p:cNvSpPr/>
          <p:nvPr/>
        </p:nvSpPr>
        <p:spPr>
          <a:xfrm>
            <a:off x="851249" y="1651775"/>
            <a:ext cx="10489500" cy="2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請嘗試在你先前的練習中加入注解并運行，以下為例子</a:t>
            </a:r>
            <a:endParaRPr lang="en-US" sz="54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418" name="Google Shape;418;gceb4c0b3c3_1_1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886075" y="3720500"/>
            <a:ext cx="641985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ceb4c0b3c3_1_126" descr="Image result for è³½è» å¡é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424" name="Google Shape;424;gceb4c0b3c3_1_126" descr="Image result for æç£¨çé©¢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425" name="Google Shape;425;gceb4c0b3c3_1_126" descr="Image result for æç£¨çé©¢"/>
          <p:cNvSpPr/>
          <p:nvPr/>
        </p:nvSpPr>
        <p:spPr>
          <a:xfrm>
            <a:off x="460375" y="1603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426" name="Google Shape;426;gceb4c0b3c3_1_126"/>
          <p:cNvSpPr txBox="1"/>
          <p:nvPr>
            <p:ph type="ctrTitle"/>
          </p:nvPr>
        </p:nvSpPr>
        <p:spPr>
          <a:xfrm>
            <a:off x="1837425" y="1547075"/>
            <a:ext cx="10449300" cy="30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 panose="02060503020205020403"/>
              <a:buNone/>
            </a:pPr>
            <a:r>
              <a:rPr lang="en-US"/>
              <a:t>PYTHON 變量</a:t>
            </a:r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ceb4c0b3c3_1_134"/>
          <p:cNvSpPr txBox="1"/>
          <p:nvPr>
            <p:ph type="title"/>
          </p:nvPr>
        </p:nvSpPr>
        <p:spPr>
          <a:xfrm>
            <a:off x="444206" y="159779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/>
              <a:t>PYTHON </a:t>
            </a:r>
            <a:r>
              <a:rPr lang="en-US" b="1"/>
              <a:t>變量</a:t>
            </a:r>
            <a:endParaRPr lang="en-US" b="1"/>
          </a:p>
        </p:txBody>
      </p:sp>
      <p:sp>
        <p:nvSpPr>
          <p:cNvPr id="433" name="Google Shape;433;gceb4c0b3c3_1_134"/>
          <p:cNvSpPr/>
          <p:nvPr/>
        </p:nvSpPr>
        <p:spPr>
          <a:xfrm>
            <a:off x="444206" y="1258578"/>
            <a:ext cx="7708200" cy="50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變量</a:t>
            </a: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的</a:t>
            </a:r>
            <a:r>
              <a:rPr lang="en-US" sz="4000">
                <a:solidFill>
                  <a:srgbClr val="FF0000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”變”</a:t>
            </a:r>
            <a:endParaRPr lang="en-US" sz="4000">
              <a:solidFill>
                <a:srgbClr val="FF0000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賦值變化</a:t>
            </a:r>
            <a:endParaRPr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a=1                             </a:t>
            </a:r>
            <a:endParaRPr lang="en-US"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a=2</a:t>
            </a:r>
            <a:endParaRPr lang="en-US"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a=3</a:t>
            </a:r>
            <a:endParaRPr lang="en-US"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print(a)</a:t>
            </a:r>
            <a:endParaRPr lang="en-US"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Print(a+a)</a:t>
            </a:r>
            <a:endParaRPr lang="en-US"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a的值是多少?  </a:t>
            </a:r>
            <a:endParaRPr lang="en-US"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434" name="Google Shape;434;gceb4c0b3c3_1_134"/>
          <p:cNvSpPr/>
          <p:nvPr/>
        </p:nvSpPr>
        <p:spPr>
          <a:xfrm>
            <a:off x="5473406" y="2396510"/>
            <a:ext cx="7708200" cy="3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a=1</a:t>
            </a:r>
            <a:endParaRPr lang="en-US"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b=1</a:t>
            </a:r>
            <a:endParaRPr lang="en-US"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c=a+b</a:t>
            </a:r>
            <a:endParaRPr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print(c)</a:t>
            </a:r>
            <a:endParaRPr lang="en-US"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C的值是多少?</a:t>
            </a:r>
            <a:endParaRPr lang="en-US"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ceb4c0b3c3_1_236"/>
          <p:cNvSpPr txBox="1"/>
          <p:nvPr>
            <p:ph type="title"/>
          </p:nvPr>
        </p:nvSpPr>
        <p:spPr>
          <a:xfrm>
            <a:off x="444206" y="159779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/>
              <a:t>PYTHON </a:t>
            </a:r>
            <a:r>
              <a:rPr lang="en-US" b="1"/>
              <a:t>變量及數據類型：</a:t>
            </a:r>
            <a:endParaRPr lang="en-US" b="1"/>
          </a:p>
        </p:txBody>
      </p:sp>
      <p:sp>
        <p:nvSpPr>
          <p:cNvPr id="441" name="Google Shape;441;gceb4c0b3c3_1_236"/>
          <p:cNvSpPr/>
          <p:nvPr/>
        </p:nvSpPr>
        <p:spPr>
          <a:xfrm>
            <a:off x="930442" y="1535304"/>
            <a:ext cx="7708200" cy="3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請對比下列程式的輸出結果：</a:t>
            </a:r>
            <a:endParaRPr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   print('6'*3)</a:t>
            </a:r>
            <a:endParaRPr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   print(6*3)</a:t>
            </a:r>
            <a:endParaRPr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   print(6.0*3)</a:t>
            </a:r>
            <a:endParaRPr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   print('6*3')</a:t>
            </a:r>
            <a:endParaRPr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442" name="Google Shape;442;gceb4c0b3c3_1_23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670056" y="2149402"/>
            <a:ext cx="3450055" cy="2559196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gceb4c0b3c3_1_236"/>
          <p:cNvSpPr/>
          <p:nvPr/>
        </p:nvSpPr>
        <p:spPr>
          <a:xfrm>
            <a:off x="5473406" y="3120353"/>
            <a:ext cx="1022700" cy="84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ceb4c0b3c3_1_339"/>
          <p:cNvSpPr txBox="1"/>
          <p:nvPr>
            <p:ph type="title"/>
          </p:nvPr>
        </p:nvSpPr>
        <p:spPr>
          <a:xfrm>
            <a:off x="444206" y="159779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 b="1"/>
              <a:t>程式結果：</a:t>
            </a:r>
            <a:endParaRPr lang="en-US" b="1"/>
          </a:p>
        </p:txBody>
      </p:sp>
      <p:pic>
        <p:nvPicPr>
          <p:cNvPr id="450" name="Google Shape;450;gceb4c0b3c3_1_33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250028" y="1317601"/>
            <a:ext cx="3710739" cy="3940862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gceb4c0b3c3_1_339"/>
          <p:cNvSpPr/>
          <p:nvPr/>
        </p:nvSpPr>
        <p:spPr>
          <a:xfrm>
            <a:off x="5781571" y="3132384"/>
            <a:ext cx="1022700" cy="84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452" name="Google Shape;452;gceb4c0b3c3_1_33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39868" y="1427790"/>
            <a:ext cx="4595930" cy="3409188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gceb4c0b3c3_1_339"/>
          <p:cNvSpPr/>
          <p:nvPr/>
        </p:nvSpPr>
        <p:spPr>
          <a:xfrm>
            <a:off x="699763" y="5520214"/>
            <a:ext cx="8889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在Python中，'6'、6、6.0所表示的意思不一樣。</a:t>
            </a:r>
            <a:endParaRPr lang="en-US" sz="32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ceb4c0b3c3_1_443"/>
          <p:cNvSpPr txBox="1"/>
          <p:nvPr>
            <p:ph type="title"/>
          </p:nvPr>
        </p:nvSpPr>
        <p:spPr>
          <a:xfrm>
            <a:off x="793123" y="597210"/>
            <a:ext cx="8724000" cy="54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 b="1"/>
              <a:t>基礎數據類型:</a:t>
            </a:r>
            <a:br>
              <a:rPr lang="en-US" b="1"/>
            </a:br>
            <a:r>
              <a:rPr lang="en-US"/>
              <a:t>PYTHON的</a:t>
            </a:r>
            <a:r>
              <a:rPr lang="en-US" b="1"/>
              <a:t>基礎</a:t>
            </a:r>
            <a:r>
              <a:rPr lang="en-US"/>
              <a:t>數據類型：</a:t>
            </a:r>
            <a:br>
              <a:rPr lang="en-US"/>
            </a:br>
            <a:br>
              <a:rPr lang="en-US"/>
            </a:br>
            <a:r>
              <a:rPr lang="en-US"/>
              <a:t>	</a:t>
            </a:r>
            <a:r>
              <a:rPr lang="en-US" sz="4000">
                <a:highlight>
                  <a:srgbClr val="FFFF00"/>
                </a:highlight>
              </a:rPr>
              <a:t>數字</a:t>
            </a:r>
            <a:r>
              <a:rPr lang="en-US" sz="4000"/>
              <a:t>                100</a:t>
            </a:r>
            <a:br>
              <a:rPr lang="en-US" sz="4000"/>
            </a:br>
            <a:br>
              <a:rPr lang="en-US" sz="4000"/>
            </a:br>
            <a:r>
              <a:rPr lang="en-US" sz="4000"/>
              <a:t>	</a:t>
            </a:r>
            <a:r>
              <a:rPr lang="en-US" sz="4000">
                <a:highlight>
                  <a:srgbClr val="FFFF00"/>
                </a:highlight>
              </a:rPr>
              <a:t>字符串</a:t>
            </a:r>
            <a:r>
              <a:rPr lang="en-US" sz="4000"/>
              <a:t>            ‘你好’</a:t>
            </a:r>
            <a:br>
              <a:rPr lang="en-US" sz="4000"/>
            </a:br>
            <a:br>
              <a:rPr lang="en-US" sz="4000"/>
            </a:br>
            <a:r>
              <a:rPr lang="en-US" sz="4000"/>
              <a:t>	</a:t>
            </a:r>
            <a:r>
              <a:rPr lang="en-US" sz="4000">
                <a:highlight>
                  <a:srgbClr val="FFFF00"/>
                </a:highlight>
              </a:rPr>
              <a:t>列表</a:t>
            </a:r>
            <a:r>
              <a:rPr lang="en-US" sz="4000"/>
              <a:t>              [1,2,3,4,5]</a:t>
            </a:r>
            <a:endParaRPr sz="400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ceb4c0b3c3_1_543" descr="Image result for è³½è» å¡é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465" name="Google Shape;465;gceb4c0b3c3_1_543" descr="Image result for æç£¨çé©¢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466" name="Google Shape;466;gceb4c0b3c3_1_543" descr="Image result for æç£¨çé©¢"/>
          <p:cNvSpPr/>
          <p:nvPr/>
        </p:nvSpPr>
        <p:spPr>
          <a:xfrm>
            <a:off x="460375" y="1603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468" name="Google Shape;468;gceb4c0b3c3_1_543"/>
          <p:cNvSpPr txBox="1"/>
          <p:nvPr>
            <p:ph type="ctrTitle"/>
          </p:nvPr>
        </p:nvSpPr>
        <p:spPr>
          <a:xfrm>
            <a:off x="4211050" y="1564570"/>
            <a:ext cx="3982500" cy="30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 panose="02060503020205020403"/>
              <a:buNone/>
            </a:pPr>
            <a:r>
              <a:rPr lang="en-US"/>
              <a:t>字符串</a:t>
            </a:r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ceb4c0b3c3_1_749"/>
          <p:cNvSpPr txBox="1"/>
          <p:nvPr>
            <p:ph type="title"/>
          </p:nvPr>
        </p:nvSpPr>
        <p:spPr>
          <a:xfrm>
            <a:off x="564522" y="681432"/>
            <a:ext cx="9842700" cy="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ckwell" panose="02060503020205020403"/>
              <a:buNone/>
            </a:pPr>
            <a:r>
              <a:rPr lang="en-US" b="1"/>
              <a:t>PYTHON的整數數值格式與例子</a:t>
            </a:r>
            <a:endParaRPr lang="en-US" b="1"/>
          </a:p>
        </p:txBody>
      </p:sp>
      <p:sp>
        <p:nvSpPr>
          <p:cNvPr id="475" name="Google Shape;475;gceb4c0b3c3_1_749"/>
          <p:cNvSpPr/>
          <p:nvPr/>
        </p:nvSpPr>
        <p:spPr>
          <a:xfrm>
            <a:off x="213995" y="1555115"/>
            <a:ext cx="11967210" cy="230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字符串 String()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格式1: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變量名稱</a:t>
            </a: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=“</a:t>
            </a:r>
            <a:r>
              <a:rPr lang="en-US" sz="3600">
                <a:solidFill>
                  <a:srgbClr val="FF0000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任意文字或數字</a:t>
            </a: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” (單引號與雙引號相同)</a:t>
            </a:r>
            <a:endParaRPr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例:  a=“Hello”   b=‘5’   name=“ray”  ch_name=“小明”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476" name="Google Shape;476;gceb4c0b3c3_1_749"/>
          <p:cNvSpPr/>
          <p:nvPr/>
        </p:nvSpPr>
        <p:spPr>
          <a:xfrm>
            <a:off x="339299" y="3942543"/>
            <a:ext cx="102462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格式2: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變量名稱</a:t>
            </a: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=string</a:t>
            </a:r>
            <a:r>
              <a:rPr lang="en-US" sz="3600">
                <a:solidFill>
                  <a:srgbClr val="FF0000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(變量名稱)</a:t>
            </a:r>
            <a:endParaRPr lang="en-US" sz="3600">
              <a:solidFill>
                <a:srgbClr val="FF0000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例: a=string(‘ray’)   name=string(a)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cxnSp>
        <p:nvCxnSpPr>
          <p:cNvPr id="477" name="Google Shape;477;gceb4c0b3c3_1_749"/>
          <p:cNvCxnSpPr/>
          <p:nvPr/>
        </p:nvCxnSpPr>
        <p:spPr>
          <a:xfrm>
            <a:off x="214266" y="3910220"/>
            <a:ext cx="117636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ceb4c0b3c3_1_852"/>
          <p:cNvSpPr txBox="1"/>
          <p:nvPr>
            <p:ph type="title"/>
          </p:nvPr>
        </p:nvSpPr>
        <p:spPr>
          <a:xfrm>
            <a:off x="408111" y="476895"/>
            <a:ext cx="10071300" cy="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ckwell" panose="02060503020205020403"/>
              <a:buNone/>
            </a:pPr>
            <a:r>
              <a:rPr lang="en-US" b="1"/>
              <a:t>PYTHON的字符串教學:</a:t>
            </a:r>
            <a:r>
              <a:rPr lang="en-US" b="1">
                <a:solidFill>
                  <a:schemeClr val="dk1"/>
                </a:solidFill>
              </a:rPr>
              <a:t>ex08.py</a:t>
            </a:r>
            <a:endParaRPr b="1"/>
          </a:p>
        </p:txBody>
      </p:sp>
      <p:sp>
        <p:nvSpPr>
          <p:cNvPr id="484" name="Google Shape;484;gceb4c0b3c3_1_852"/>
          <p:cNvSpPr/>
          <p:nvPr/>
        </p:nvSpPr>
        <p:spPr>
          <a:xfrm>
            <a:off x="678598" y="1478040"/>
            <a:ext cx="10834800" cy="50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a=‘abc’ </a:t>
            </a:r>
            <a:endParaRPr lang="en-US" sz="3600" b="1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accent6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#定義一個字符串變量，其名字為a，內容為abc</a:t>
            </a:r>
            <a:endParaRPr sz="3600" b="1">
              <a:solidFill>
                <a:schemeClr val="accent6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b=‘123’ </a:t>
            </a:r>
            <a:endParaRPr lang="en-US" sz="3600" b="1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accent6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#定義一個字符串變量，其名字為b，內容為123</a:t>
            </a:r>
            <a:endParaRPr lang="en-US" sz="3600" b="1">
              <a:solidFill>
                <a:schemeClr val="accent6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print(a) </a:t>
            </a:r>
            <a:r>
              <a:rPr lang="en-US" sz="3600" b="1">
                <a:solidFill>
                  <a:schemeClr val="accent6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#顯示變量a的內容</a:t>
            </a:r>
            <a:endParaRPr lang="en-US" sz="3600" b="1">
              <a:solidFill>
                <a:schemeClr val="accent6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print(b) </a:t>
            </a:r>
            <a:r>
              <a:rPr lang="en-US" sz="3600" b="1">
                <a:solidFill>
                  <a:schemeClr val="accent6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#顯示變量b的內容</a:t>
            </a:r>
            <a:endParaRPr lang="en-US" sz="3600" b="1">
              <a:solidFill>
                <a:schemeClr val="accent6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print(a+b) </a:t>
            </a:r>
            <a:r>
              <a:rPr lang="en-US" sz="3600" b="1">
                <a:solidFill>
                  <a:schemeClr val="accent6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#把變量a和變量b的內容連續顯示</a:t>
            </a:r>
            <a:endParaRPr lang="en-US" sz="3600" b="1">
              <a:solidFill>
                <a:schemeClr val="accent6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print(a*2) </a:t>
            </a:r>
            <a:r>
              <a:rPr lang="en-US" sz="3600" b="1">
                <a:solidFill>
                  <a:schemeClr val="accent6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#顯示變量a的內容2次</a:t>
            </a:r>
            <a:endParaRPr lang="en-US" sz="3600" b="1">
              <a:solidFill>
                <a:schemeClr val="accent6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print(b*3) </a:t>
            </a:r>
            <a:r>
              <a:rPr lang="en-US" sz="3600" b="1">
                <a:solidFill>
                  <a:schemeClr val="accent6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#顯示變量b的內容3次</a:t>
            </a:r>
            <a:endParaRPr lang="en-US" sz="3600" b="1">
              <a:solidFill>
                <a:schemeClr val="accent6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ceb4c0b3c3_1_953"/>
          <p:cNvSpPr txBox="1"/>
          <p:nvPr>
            <p:ph type="title"/>
          </p:nvPr>
        </p:nvSpPr>
        <p:spPr>
          <a:xfrm>
            <a:off x="408111" y="476895"/>
            <a:ext cx="10071300" cy="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ckwell" panose="02060503020205020403"/>
              <a:buNone/>
            </a:pPr>
            <a:r>
              <a:rPr lang="en-US" b="1"/>
              <a:t>PYTHON的字符串教學:ex08.py</a:t>
            </a:r>
            <a:endParaRPr lang="en-US" b="1"/>
          </a:p>
        </p:txBody>
      </p:sp>
      <p:pic>
        <p:nvPicPr>
          <p:cNvPr id="491" name="Google Shape;491;gceb4c0b3c3_1_95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88586" y="1582941"/>
            <a:ext cx="7085127" cy="4556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gceb4c0b3c3_1_95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969025" y="3661324"/>
            <a:ext cx="3244222" cy="2478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eb4c0b3c3_0_108"/>
          <p:cNvSpPr txBox="1"/>
          <p:nvPr>
            <p:ph type="title"/>
          </p:nvPr>
        </p:nvSpPr>
        <p:spPr>
          <a:xfrm>
            <a:off x="1066673" y="51257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/>
              <a:t>2.測試PYTHON環境</a:t>
            </a:r>
            <a:endParaRPr lang="en-US"/>
          </a:p>
        </p:txBody>
      </p:sp>
      <p:sp>
        <p:nvSpPr>
          <p:cNvPr id="132" name="Google Shape;132;gceb4c0b3c3_0_108"/>
          <p:cNvSpPr txBox="1"/>
          <p:nvPr>
            <p:ph type="body" idx="1"/>
          </p:nvPr>
        </p:nvSpPr>
        <p:spPr>
          <a:xfrm>
            <a:off x="515581" y="2121406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▪"/>
            </a:pPr>
            <a:r>
              <a:rPr lang="en-US" sz="3200"/>
              <a:t>打開 Visual Studio Code</a:t>
            </a:r>
            <a:endParaRPr sz="3200"/>
          </a:p>
        </p:txBody>
      </p:sp>
      <p:pic>
        <p:nvPicPr>
          <p:cNvPr id="134" name="Google Shape;134;gceb4c0b3c3_0_10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810417" y="3145073"/>
            <a:ext cx="1857755" cy="2003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ceb4c0b3c3_0_10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779484" y="2286496"/>
            <a:ext cx="5488695" cy="372061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ceb4c0b3c3_0_108"/>
          <p:cNvSpPr/>
          <p:nvPr/>
        </p:nvSpPr>
        <p:spPr>
          <a:xfrm>
            <a:off x="4408741" y="3760019"/>
            <a:ext cx="901200" cy="773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1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ceb4c0b3c3_1_1055"/>
          <p:cNvSpPr txBox="1"/>
          <p:nvPr>
            <p:ph type="title"/>
          </p:nvPr>
        </p:nvSpPr>
        <p:spPr>
          <a:xfrm>
            <a:off x="408111" y="476895"/>
            <a:ext cx="10071300" cy="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ckwell" panose="02060503020205020403"/>
              <a:buNone/>
            </a:pPr>
            <a:r>
              <a:rPr lang="en-US" b="1"/>
              <a:t>PYTHON的字符串教學:ex09.py</a:t>
            </a:r>
            <a:endParaRPr lang="en-US" b="1"/>
          </a:p>
        </p:txBody>
      </p:sp>
      <p:sp>
        <p:nvSpPr>
          <p:cNvPr id="499" name="Google Shape;499;gceb4c0b3c3_1_1055"/>
          <p:cNvSpPr/>
          <p:nvPr/>
        </p:nvSpPr>
        <p:spPr>
          <a:xfrm>
            <a:off x="417386" y="1573990"/>
            <a:ext cx="8627700" cy="48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String(字符串)</a:t>
            </a:r>
            <a:endParaRPr lang="en-US" sz="2600" b="1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索引功能</a:t>
            </a:r>
            <a:endParaRPr sz="2600" b="1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格式 </a:t>
            </a:r>
            <a:r>
              <a:rPr lang="en-US" sz="2600" b="1">
                <a:solidFill>
                  <a:schemeClr val="accent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變量名稱</a:t>
            </a:r>
            <a:r>
              <a:rPr lang="en-US" sz="2600" b="1">
                <a:solidFill>
                  <a:srgbClr val="FF0000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[上標:下標]</a:t>
            </a:r>
            <a:endParaRPr lang="en-US" sz="2600" b="1">
              <a:solidFill>
                <a:srgbClr val="FF0000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str1='abcdefgh'</a:t>
            </a:r>
            <a:endParaRPr lang="en-US" sz="2600" b="1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print(str1[0])     </a:t>
            </a:r>
            <a:r>
              <a:rPr lang="en-US" sz="2600" b="1">
                <a:solidFill>
                  <a:schemeClr val="accent6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#輸出字符串中的第一個字符</a:t>
            </a:r>
            <a:endParaRPr lang="en-US" sz="2600" b="1">
              <a:solidFill>
                <a:schemeClr val="accent6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print(str1[5])     </a:t>
            </a:r>
            <a:r>
              <a:rPr lang="en-US" sz="2600" b="1">
                <a:solidFill>
                  <a:schemeClr val="accent6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#輸出字符串中的第六個字符</a:t>
            </a:r>
            <a:endParaRPr lang="en-US" sz="2600" b="1">
              <a:solidFill>
                <a:schemeClr val="accent6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print(str1[2:5])   </a:t>
            </a:r>
            <a:r>
              <a:rPr lang="en-US" sz="2600" b="1">
                <a:solidFill>
                  <a:schemeClr val="accent6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#輸出字符串中的第三個到第五個字符</a:t>
            </a:r>
            <a:endParaRPr lang="en-US" sz="2600" b="1">
              <a:solidFill>
                <a:schemeClr val="accent6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print(str1[4:6])  </a:t>
            </a:r>
            <a:r>
              <a:rPr lang="en-US" sz="2600" b="1">
                <a:solidFill>
                  <a:schemeClr val="accent6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#輸出字符串中的第五個到第六字符</a:t>
            </a:r>
            <a:endParaRPr lang="en-US" sz="2600" b="1">
              <a:solidFill>
                <a:schemeClr val="accent6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print(str1[2:])    </a:t>
            </a:r>
            <a:r>
              <a:rPr lang="en-US" sz="2600" b="1">
                <a:solidFill>
                  <a:schemeClr val="accent6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#輸出字符串中的第三個到最後一個字符</a:t>
            </a:r>
            <a:endParaRPr sz="2600" b="1">
              <a:solidFill>
                <a:schemeClr val="accent6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print(str1[:5])    </a:t>
            </a:r>
            <a:r>
              <a:rPr lang="en-US" sz="2600" b="1">
                <a:solidFill>
                  <a:schemeClr val="accent6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#輸出字符串中的第一個到第五個字符</a:t>
            </a:r>
            <a:endParaRPr sz="2600" b="1">
              <a:solidFill>
                <a:schemeClr val="accent6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500" name="Google Shape;500;gceb4c0b3c3_1_1055" descr="一張含有 畫畫 的圖片&#10;&#10;自動產生的描述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971673" y="1371032"/>
            <a:ext cx="3571875" cy="2057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ceb4c0b3c3_1_1157"/>
          <p:cNvSpPr txBox="1"/>
          <p:nvPr>
            <p:ph type="title"/>
          </p:nvPr>
        </p:nvSpPr>
        <p:spPr>
          <a:xfrm>
            <a:off x="408111" y="476895"/>
            <a:ext cx="10071300" cy="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ckwell" panose="02060503020205020403"/>
              <a:buNone/>
            </a:pPr>
            <a:r>
              <a:rPr lang="en-US" b="1"/>
              <a:t>PYTHON的字符串教學:ex09.py</a:t>
            </a:r>
            <a:endParaRPr lang="en-US" b="1"/>
          </a:p>
        </p:txBody>
      </p:sp>
      <p:pic>
        <p:nvPicPr>
          <p:cNvPr id="507" name="Google Shape;507;gceb4c0b3c3_1_115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08111" y="1949116"/>
            <a:ext cx="8573733" cy="3574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gceb4c0b3c3_1_115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196598" y="2771288"/>
            <a:ext cx="1968707" cy="2752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ceb4c0b3c3_1_1259"/>
          <p:cNvSpPr txBox="1"/>
          <p:nvPr>
            <p:ph type="title"/>
          </p:nvPr>
        </p:nvSpPr>
        <p:spPr>
          <a:xfrm>
            <a:off x="408111" y="476895"/>
            <a:ext cx="10071300" cy="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 b="1"/>
              <a:t>PYTHON的字符串BUG問題</a:t>
            </a:r>
            <a:endParaRPr lang="en-US" b="1"/>
          </a:p>
        </p:txBody>
      </p:sp>
      <p:sp>
        <p:nvSpPr>
          <p:cNvPr id="515" name="Google Shape;515;gceb4c0b3c3_1_1259"/>
          <p:cNvSpPr/>
          <p:nvPr/>
        </p:nvSpPr>
        <p:spPr>
          <a:xfrm>
            <a:off x="521369" y="1350617"/>
            <a:ext cx="9308400" cy="22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a=‘python’   a的長度只有6</a:t>
            </a:r>
            <a:endParaRPr lang="en-US" sz="2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print(a[8])     索引長度超過6就會出錯</a:t>
            </a:r>
            <a:endParaRPr sz="2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IndexError: string index out of range</a:t>
            </a:r>
            <a:endParaRPr sz="2800">
              <a:solidFill>
                <a:srgbClr val="FF0000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516" name="Google Shape;516;gceb4c0b3c3_1_125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16951" y="3739381"/>
            <a:ext cx="7648744" cy="2790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ceb4c0b3c3_1_1361"/>
          <p:cNvSpPr txBox="1"/>
          <p:nvPr>
            <p:ph type="title"/>
          </p:nvPr>
        </p:nvSpPr>
        <p:spPr>
          <a:xfrm>
            <a:off x="408111" y="476895"/>
            <a:ext cx="10071300" cy="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 b="1"/>
              <a:t>PYTHON的字符串教學</a:t>
            </a:r>
            <a:endParaRPr lang="en-US" b="1"/>
          </a:p>
        </p:txBody>
      </p:sp>
      <p:sp>
        <p:nvSpPr>
          <p:cNvPr id="523" name="Google Shape;523;gceb4c0b3c3_1_1361"/>
          <p:cNvSpPr/>
          <p:nvPr/>
        </p:nvSpPr>
        <p:spPr>
          <a:xfrm>
            <a:off x="501607" y="1582941"/>
            <a:ext cx="8627700" cy="44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String(字符串)</a:t>
            </a:r>
            <a:endParaRPr lang="en-US" sz="2800" b="1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查找字根</a:t>
            </a:r>
            <a:endParaRPr sz="2800" b="1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格式:(</a:t>
            </a:r>
            <a:r>
              <a:rPr lang="en-US" sz="2800" b="1">
                <a:solidFill>
                  <a:schemeClr val="accent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變量名稱 </a:t>
            </a:r>
            <a:r>
              <a:rPr lang="en-US" sz="2800" b="1">
                <a:solidFill>
                  <a:srgbClr val="FF0000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in</a:t>
            </a:r>
            <a:r>
              <a:rPr lang="en-US" sz="28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 </a:t>
            </a:r>
            <a:r>
              <a:rPr lang="en-US" sz="2800" b="1">
                <a:solidFill>
                  <a:schemeClr val="accent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變量名稱</a:t>
            </a:r>
            <a:r>
              <a:rPr lang="en-US" sz="28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)</a:t>
            </a:r>
            <a:endParaRPr lang="en-US" sz="2800" b="1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存在程式反回 Ture,不存在程式反回 False</a:t>
            </a:r>
            <a:endParaRPr lang="en-US" sz="2800" b="1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例:</a:t>
            </a:r>
            <a:endParaRPr lang="en-US" sz="2800" b="1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a='abcd'</a:t>
            </a:r>
            <a:endParaRPr lang="en-US" sz="2800" b="1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b='a'</a:t>
            </a:r>
            <a:endParaRPr lang="en-US" sz="2800" b="1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c='e'</a:t>
            </a:r>
            <a:endParaRPr lang="en-US" sz="2800" b="1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print(b in a)  </a:t>
            </a:r>
            <a:endParaRPr sz="2800" b="1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print(c in a)</a:t>
            </a:r>
            <a:endParaRPr lang="en-US" sz="2800" b="1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524" name="Google Shape;524;gceb4c0b3c3_1_136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934659" y="3721292"/>
            <a:ext cx="4728077" cy="2262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ceb4c0b3c3_1_1463"/>
          <p:cNvSpPr txBox="1"/>
          <p:nvPr>
            <p:ph type="title"/>
          </p:nvPr>
        </p:nvSpPr>
        <p:spPr>
          <a:xfrm>
            <a:off x="408111" y="476895"/>
            <a:ext cx="10071300" cy="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 b="1"/>
              <a:t>PYTHON的字符串教學</a:t>
            </a:r>
            <a:endParaRPr lang="en-US" b="1"/>
          </a:p>
        </p:txBody>
      </p:sp>
      <p:sp>
        <p:nvSpPr>
          <p:cNvPr id="531" name="Google Shape;531;gceb4c0b3c3_1_1463"/>
          <p:cNvSpPr/>
          <p:nvPr/>
        </p:nvSpPr>
        <p:spPr>
          <a:xfrm>
            <a:off x="645986" y="1591819"/>
            <a:ext cx="8627700" cy="3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String(字符串)</a:t>
            </a:r>
            <a:endParaRPr lang="en-US" sz="2800" b="1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測量字符串長度</a:t>
            </a:r>
            <a:endParaRPr sz="2800" b="1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格式:</a:t>
            </a:r>
            <a:r>
              <a:rPr lang="en-US" sz="2800" b="1">
                <a:solidFill>
                  <a:schemeClr val="accent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len</a:t>
            </a:r>
            <a:r>
              <a:rPr lang="en-US" sz="28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(</a:t>
            </a:r>
            <a:r>
              <a:rPr lang="en-US" sz="2800" b="1">
                <a:solidFill>
                  <a:srgbClr val="FF0000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變量名稱</a:t>
            </a:r>
            <a:r>
              <a:rPr lang="en-US" sz="28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)</a:t>
            </a:r>
            <a:endParaRPr lang="en-US" sz="2800" b="1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數一下字符串有多少個字符</a:t>
            </a:r>
            <a:endParaRPr sz="2800" b="1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例:</a:t>
            </a:r>
            <a:endParaRPr lang="en-US" sz="2800" b="1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a='abcdefgh'</a:t>
            </a:r>
            <a:endParaRPr lang="en-US" sz="2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print(len(a))</a:t>
            </a:r>
            <a:endParaRPr lang="en-US" sz="2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532" name="Google Shape;532;gceb4c0b3c3_1_146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790207" y="2141621"/>
            <a:ext cx="5146498" cy="2008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ceb4c0b3c3_1_1565" descr="Image result for è³½è» å¡é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538" name="Google Shape;538;gceb4c0b3c3_1_1565" descr="Image result for æç£¨çé©¢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539" name="Google Shape;539;gceb4c0b3c3_1_1565" descr="Image result for æç£¨çé©¢"/>
          <p:cNvSpPr/>
          <p:nvPr/>
        </p:nvSpPr>
        <p:spPr>
          <a:xfrm>
            <a:off x="460375" y="1603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541" name="Google Shape;541;gceb4c0b3c3_1_1565"/>
          <p:cNvSpPr txBox="1"/>
          <p:nvPr>
            <p:ph type="ctrTitle"/>
          </p:nvPr>
        </p:nvSpPr>
        <p:spPr>
          <a:xfrm>
            <a:off x="2853400" y="1552550"/>
            <a:ext cx="6631800" cy="30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 panose="02060503020205020403"/>
              <a:buNone/>
            </a:pPr>
            <a:r>
              <a:rPr lang="en-US"/>
              <a:t>Python數字</a:t>
            </a:r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ceb4c0b3c3_1_1668"/>
          <p:cNvSpPr txBox="1"/>
          <p:nvPr>
            <p:ph type="title"/>
          </p:nvPr>
        </p:nvSpPr>
        <p:spPr>
          <a:xfrm>
            <a:off x="564523" y="681432"/>
            <a:ext cx="8724000" cy="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 b="1"/>
              <a:t>PYTHON的數值類型</a:t>
            </a:r>
            <a:endParaRPr lang="en-US" b="1"/>
          </a:p>
        </p:txBody>
      </p:sp>
      <p:sp>
        <p:nvSpPr>
          <p:cNvPr id="548" name="Google Shape;548;gceb4c0b3c3_1_1668"/>
          <p:cNvSpPr/>
          <p:nvPr/>
        </p:nvSpPr>
        <p:spPr>
          <a:xfrm>
            <a:off x="930450" y="1535300"/>
            <a:ext cx="10060200" cy="47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當分配一個數字值給var 變數。例子：</a:t>
            </a:r>
            <a:endParaRPr sz="32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Var1 = </a:t>
            </a:r>
            <a:r>
              <a:rPr lang="en-US" sz="3200">
                <a:solidFill>
                  <a:schemeClr val="dk1"/>
                </a:solidFill>
                <a:highlight>
                  <a:srgbClr val="FFFF00"/>
                </a:highlight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1</a:t>
            </a:r>
            <a:r>
              <a:rPr lang="en-US" sz="32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 </a:t>
            </a:r>
            <a:endParaRPr lang="en-US" sz="32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Var2 = </a:t>
            </a:r>
            <a:r>
              <a:rPr lang="en-US" sz="3200">
                <a:solidFill>
                  <a:schemeClr val="dk1"/>
                </a:solidFill>
                <a:highlight>
                  <a:srgbClr val="FFFF00"/>
                </a:highlight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10.0</a:t>
            </a:r>
            <a:endParaRPr lang="en-US" sz="3200">
              <a:solidFill>
                <a:schemeClr val="dk1"/>
              </a:solidFill>
              <a:highlight>
                <a:srgbClr val="FFFF00"/>
              </a:highlight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Python</a:t>
            </a:r>
            <a:r>
              <a:rPr lang="en-US" sz="32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支持四種不同的數值類型：</a:t>
            </a:r>
            <a:endParaRPr lang="en-US" sz="32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int (</a:t>
            </a:r>
            <a:r>
              <a:rPr lang="en-US" sz="36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有符號整數</a:t>
            </a: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)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long (</a:t>
            </a:r>
            <a:r>
              <a:rPr lang="en-US" sz="36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長整數[也可以以八進製和十六進製表示]</a:t>
            </a: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)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float (</a:t>
            </a:r>
            <a:r>
              <a:rPr lang="en-US" sz="36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浮點實數值</a:t>
            </a: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)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complex (</a:t>
            </a:r>
            <a:r>
              <a:rPr lang="en-US" sz="36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複數</a:t>
            </a: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)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ceb4c0b3c3_1_1769"/>
          <p:cNvSpPr txBox="1"/>
          <p:nvPr>
            <p:ph type="title"/>
          </p:nvPr>
        </p:nvSpPr>
        <p:spPr>
          <a:xfrm>
            <a:off x="564523" y="681432"/>
            <a:ext cx="8724000" cy="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 b="1"/>
              <a:t>PYTHON的數值類型</a:t>
            </a:r>
            <a:endParaRPr lang="en-US" b="1"/>
          </a:p>
        </p:txBody>
      </p:sp>
      <p:sp>
        <p:nvSpPr>
          <p:cNvPr id="555" name="Google Shape;555;gceb4c0b3c3_1_1769"/>
          <p:cNvSpPr/>
          <p:nvPr/>
        </p:nvSpPr>
        <p:spPr>
          <a:xfrm>
            <a:off x="930441" y="1535304"/>
            <a:ext cx="962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這裡是數字的一些例子：</a:t>
            </a:r>
            <a:endParaRPr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556" name="Google Shape;556;gceb4c0b3c3_1_176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90578" y="1904636"/>
            <a:ext cx="8777848" cy="4517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ceb4c0b3c3_1_1871"/>
          <p:cNvSpPr txBox="1"/>
          <p:nvPr>
            <p:ph type="title"/>
          </p:nvPr>
        </p:nvSpPr>
        <p:spPr>
          <a:xfrm>
            <a:off x="564522" y="681432"/>
            <a:ext cx="9842700" cy="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ckwell" panose="02060503020205020403"/>
              <a:buNone/>
            </a:pPr>
            <a:r>
              <a:rPr lang="en-US" b="1"/>
              <a:t>PYTHON的整數數值格式與例子</a:t>
            </a:r>
            <a:endParaRPr lang="en-US" b="1"/>
          </a:p>
        </p:txBody>
      </p:sp>
      <p:sp>
        <p:nvSpPr>
          <p:cNvPr id="563" name="Google Shape;563;gceb4c0b3c3_1_1871"/>
          <p:cNvSpPr/>
          <p:nvPr/>
        </p:nvSpPr>
        <p:spPr>
          <a:xfrm>
            <a:off x="678598" y="1558234"/>
            <a:ext cx="9096900" cy="2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整數 Int()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格式1: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變量名稱</a:t>
            </a: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=</a:t>
            </a:r>
            <a:r>
              <a:rPr lang="en-US" sz="3600">
                <a:solidFill>
                  <a:srgbClr val="FF0000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任意整數(可正可負)</a:t>
            </a:r>
            <a:endParaRPr lang="en-US" sz="3600">
              <a:solidFill>
                <a:srgbClr val="FF0000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例:  a=1   b=-5   number=22  sum=3+4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564" name="Google Shape;564;gceb4c0b3c3_1_1871"/>
          <p:cNvSpPr/>
          <p:nvPr/>
        </p:nvSpPr>
        <p:spPr>
          <a:xfrm>
            <a:off x="678598" y="4002051"/>
            <a:ext cx="102462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格式2: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變量名稱</a:t>
            </a: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=</a:t>
            </a:r>
            <a:r>
              <a:rPr lang="en-US" sz="3600">
                <a:solidFill>
                  <a:srgbClr val="FF0000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int(變量名稱)</a:t>
            </a:r>
            <a:endParaRPr lang="en-US" sz="3600">
              <a:solidFill>
                <a:srgbClr val="FF0000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例: a=int(1)   number=int(a)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cxnSp>
        <p:nvCxnSpPr>
          <p:cNvPr id="565" name="Google Shape;565;gceb4c0b3c3_1_1871"/>
          <p:cNvCxnSpPr/>
          <p:nvPr/>
        </p:nvCxnSpPr>
        <p:spPr>
          <a:xfrm>
            <a:off x="214266" y="3910220"/>
            <a:ext cx="117636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ceb4c0b3c3_1_1974"/>
          <p:cNvSpPr txBox="1"/>
          <p:nvPr>
            <p:ph type="title"/>
          </p:nvPr>
        </p:nvSpPr>
        <p:spPr>
          <a:xfrm>
            <a:off x="408111" y="476895"/>
            <a:ext cx="10071300" cy="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ckwell" panose="02060503020205020403"/>
              <a:buNone/>
            </a:pPr>
            <a:r>
              <a:rPr lang="en-US" b="1"/>
              <a:t>PYTHON的浮點數數值格式與例子</a:t>
            </a:r>
            <a:endParaRPr lang="en-US" b="1"/>
          </a:p>
        </p:txBody>
      </p:sp>
      <p:sp>
        <p:nvSpPr>
          <p:cNvPr id="572" name="Google Shape;572;gceb4c0b3c3_1_1974"/>
          <p:cNvSpPr/>
          <p:nvPr/>
        </p:nvSpPr>
        <p:spPr>
          <a:xfrm>
            <a:off x="678598" y="1558234"/>
            <a:ext cx="10834800" cy="2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小數 float()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格式1: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變量名稱</a:t>
            </a: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=</a:t>
            </a:r>
            <a:r>
              <a:rPr lang="en-US" sz="3600">
                <a:solidFill>
                  <a:srgbClr val="FF0000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任意小數(可正可負)</a:t>
            </a:r>
            <a:endParaRPr lang="en-US" sz="3600">
              <a:solidFill>
                <a:srgbClr val="FF0000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例:  a=1.1   b=-5.4   number=22.33  sum=3.1+4.1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573" name="Google Shape;573;gceb4c0b3c3_1_1974"/>
          <p:cNvSpPr/>
          <p:nvPr/>
        </p:nvSpPr>
        <p:spPr>
          <a:xfrm>
            <a:off x="678598" y="4002051"/>
            <a:ext cx="102462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格式2: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變量名稱</a:t>
            </a: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=</a:t>
            </a:r>
            <a:r>
              <a:rPr lang="en-US" sz="3600">
                <a:solidFill>
                  <a:srgbClr val="FF0000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float(變量名稱)</a:t>
            </a:r>
            <a:endParaRPr lang="en-US" sz="3600">
              <a:solidFill>
                <a:srgbClr val="FF0000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例: a=float(1.5)   number=float(a)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cxnSp>
        <p:nvCxnSpPr>
          <p:cNvPr id="574" name="Google Shape;574;gceb4c0b3c3_1_1974"/>
          <p:cNvCxnSpPr/>
          <p:nvPr/>
        </p:nvCxnSpPr>
        <p:spPr>
          <a:xfrm>
            <a:off x="214266" y="3910220"/>
            <a:ext cx="117636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eb4c0b3c3_0_212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/>
              <a:t>2.測試PYTHON環境</a:t>
            </a:r>
            <a:endParaRPr lang="en-US"/>
          </a:p>
        </p:txBody>
      </p:sp>
      <p:pic>
        <p:nvPicPr>
          <p:cNvPr id="143" name="Google Shape;143;gceb4c0b3c3_0_21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81017" y="2093976"/>
            <a:ext cx="9855200" cy="582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ceb4c0b3c3_0_212"/>
          <p:cNvSpPr/>
          <p:nvPr/>
        </p:nvSpPr>
        <p:spPr>
          <a:xfrm>
            <a:off x="5185954" y="1802674"/>
            <a:ext cx="4441500" cy="1410900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ceb4c0b3c3_1_2077"/>
          <p:cNvSpPr txBox="1"/>
          <p:nvPr>
            <p:ph type="title"/>
          </p:nvPr>
        </p:nvSpPr>
        <p:spPr>
          <a:xfrm>
            <a:off x="408111" y="476895"/>
            <a:ext cx="10071300" cy="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 b="1"/>
              <a:t>數值轉換練習:ex010.py</a:t>
            </a:r>
            <a:endParaRPr lang="en-US" b="1"/>
          </a:p>
        </p:txBody>
      </p:sp>
      <p:sp>
        <p:nvSpPr>
          <p:cNvPr id="581" name="Google Shape;581;gceb4c0b3c3_1_2077"/>
          <p:cNvSpPr/>
          <p:nvPr/>
        </p:nvSpPr>
        <p:spPr>
          <a:xfrm>
            <a:off x="678598" y="1478040"/>
            <a:ext cx="10834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1.把數值12.34567 轉換成整數</a:t>
            </a:r>
            <a:endParaRPr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2.把數值1234 轉換成浮點數</a:t>
            </a:r>
            <a:endParaRPr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582" name="Google Shape;582;gceb4c0b3c3_1_207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61046" y="2278607"/>
            <a:ext cx="4945375" cy="957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gceb4c0b3c3_1_207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61046" y="4492107"/>
            <a:ext cx="3307755" cy="1202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ceb4c0b3c3_1_2180"/>
          <p:cNvSpPr/>
          <p:nvPr/>
        </p:nvSpPr>
        <p:spPr>
          <a:xfrm>
            <a:off x="590367" y="1350617"/>
            <a:ext cx="10834800" cy="4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1.把數值12.34567 轉換成整數：</a:t>
            </a:r>
            <a:endParaRPr sz="32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2.把數值1234 轉換成浮點數：</a:t>
            </a:r>
            <a:endParaRPr sz="32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589" name="Google Shape;589;gceb4c0b3c3_1_2180"/>
          <p:cNvSpPr txBox="1"/>
          <p:nvPr>
            <p:ph type="title"/>
          </p:nvPr>
        </p:nvSpPr>
        <p:spPr>
          <a:xfrm>
            <a:off x="408111" y="476895"/>
            <a:ext cx="10071300" cy="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 b="1"/>
              <a:t>數值轉換練習答案:ex010.py</a:t>
            </a:r>
            <a:endParaRPr lang="en-US" b="1"/>
          </a:p>
        </p:txBody>
      </p:sp>
      <p:pic>
        <p:nvPicPr>
          <p:cNvPr id="591" name="Google Shape;591;gceb4c0b3c3_1_218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346065" y="1662855"/>
            <a:ext cx="5375924" cy="2106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gceb4c0b3c3_1_218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346065" y="4313601"/>
            <a:ext cx="5314579" cy="2071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ceb4c0b3c3_1_2283" descr="Image result for è³½è» å¡é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598" name="Google Shape;598;gceb4c0b3c3_1_2283" descr="Image result for æç£¨çé©¢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599" name="Google Shape;599;gceb4c0b3c3_1_2283" descr="Image result for æç£¨çé©¢"/>
          <p:cNvSpPr/>
          <p:nvPr/>
        </p:nvSpPr>
        <p:spPr>
          <a:xfrm>
            <a:off x="460375" y="1603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601" name="Google Shape;601;gceb4c0b3c3_1_2283"/>
          <p:cNvSpPr txBox="1"/>
          <p:nvPr>
            <p:ph type="ctrTitle"/>
          </p:nvPr>
        </p:nvSpPr>
        <p:spPr>
          <a:xfrm>
            <a:off x="945494" y="1660822"/>
            <a:ext cx="10424100" cy="30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 panose="02060503020205020403"/>
              <a:buNone/>
            </a:pPr>
            <a:r>
              <a:rPr lang="en-US"/>
              <a:t>字符串與數字練習</a:t>
            </a:r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ceb4c0b3c3_1_2386"/>
          <p:cNvSpPr txBox="1"/>
          <p:nvPr>
            <p:ph type="title"/>
          </p:nvPr>
        </p:nvSpPr>
        <p:spPr>
          <a:xfrm>
            <a:off x="408111" y="476895"/>
            <a:ext cx="10071300" cy="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 b="1"/>
              <a:t>字符串轉換練習:ex011.py</a:t>
            </a:r>
            <a:endParaRPr lang="en-US" b="1"/>
          </a:p>
        </p:txBody>
      </p:sp>
      <p:sp>
        <p:nvSpPr>
          <p:cNvPr id="608" name="Google Shape;608;gceb4c0b3c3_1_2386"/>
          <p:cNvSpPr/>
          <p:nvPr/>
        </p:nvSpPr>
        <p:spPr>
          <a:xfrm>
            <a:off x="678598" y="1478040"/>
            <a:ext cx="10834800" cy="4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1. 定義a等於字符串‘999.999’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2.定義b等於數字50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3.把字符串‘999.999’轉換為浮點數再加上b等於c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4.輸出結果需為</a:t>
            </a:r>
            <a:endParaRPr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609" name="Google Shape;609;gceb4c0b3c3_1_238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051968" y="5532455"/>
            <a:ext cx="72644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gceb4c0b3c3_1_238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83368" y="2748591"/>
            <a:ext cx="3180348" cy="179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ceb4c0b3c3_1_2489"/>
          <p:cNvSpPr txBox="1"/>
          <p:nvPr>
            <p:ph type="title"/>
          </p:nvPr>
        </p:nvSpPr>
        <p:spPr>
          <a:xfrm>
            <a:off x="408111" y="476895"/>
            <a:ext cx="10071300" cy="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 b="1">
                <a:solidFill>
                  <a:schemeClr val="dk1"/>
                </a:solidFill>
              </a:rPr>
              <a:t>字符串轉換練習答案:ex011.py</a:t>
            </a:r>
            <a:endParaRPr b="1"/>
          </a:p>
        </p:txBody>
      </p:sp>
      <p:pic>
        <p:nvPicPr>
          <p:cNvPr id="617" name="Google Shape;617;gceb4c0b3c3_1_248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96315" y="1350617"/>
            <a:ext cx="10999368" cy="3638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gceb4c0b3c3_1_248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225841" y="5426886"/>
            <a:ext cx="9144038" cy="591485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gceb4c0b3c3_1_2489"/>
          <p:cNvSpPr/>
          <p:nvPr/>
        </p:nvSpPr>
        <p:spPr>
          <a:xfrm>
            <a:off x="914400" y="5450949"/>
            <a:ext cx="902400" cy="57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ceb4c0b3c3_1_2592"/>
          <p:cNvSpPr txBox="1"/>
          <p:nvPr>
            <p:ph type="title"/>
          </p:nvPr>
        </p:nvSpPr>
        <p:spPr>
          <a:xfrm>
            <a:off x="160209" y="-42450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 b="1"/>
              <a:t>練習012：ex012.py</a:t>
            </a:r>
            <a:endParaRPr lang="en-US" b="1"/>
          </a:p>
        </p:txBody>
      </p:sp>
      <p:sp>
        <p:nvSpPr>
          <p:cNvPr id="627" name="Google Shape;627;gceb4c0b3c3_1_2592"/>
          <p:cNvSpPr txBox="1"/>
          <p:nvPr/>
        </p:nvSpPr>
        <p:spPr>
          <a:xfrm>
            <a:off x="585470" y="1165860"/>
            <a:ext cx="10727055" cy="3164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 panose="02060503020205020403"/>
              <a:buNone/>
            </a:pPr>
            <a:r>
              <a:rPr lang="en-US" sz="3200" cap="none"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把以下字符串句子中的數字提取出來</a:t>
            </a:r>
            <a:endParaRPr sz="3200" cap="none"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 panose="02060503020205020403"/>
              <a:buNone/>
            </a:pPr>
            <a:r>
              <a:rPr lang="en-US" sz="3200" cap="none"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並把第一個數字定義為</a:t>
            </a:r>
            <a:r>
              <a:rPr lang="en-US" sz="3200" cap="none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value1</a:t>
            </a:r>
            <a:endParaRPr lang="en-US" sz="3200" cap="none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 panose="02060503020205020403"/>
              <a:buNone/>
            </a:pPr>
            <a:r>
              <a:rPr lang="en-US" sz="3200" cap="none"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並把第一個數字定義為</a:t>
            </a:r>
            <a:r>
              <a:rPr lang="en-US" sz="3200" cap="none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value2</a:t>
            </a:r>
            <a:endParaRPr lang="en-US" sz="3200" cap="none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ckwell" panose="02060503020205020403"/>
              <a:buNone/>
            </a:pPr>
            <a:r>
              <a:rPr lang="en-US" sz="3200" cap="none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並把value1 + value2 x 整個字串的長度的結果計算出來</a:t>
            </a:r>
            <a:endParaRPr sz="3200" cap="none"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 panose="02060503020205020403"/>
              <a:buNone/>
            </a:pPr>
            <a:r>
              <a:rPr lang="en-US" sz="3200" cap="none"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string = ‘please help me to get the number 12345 and number 54321’</a:t>
            </a:r>
            <a:endParaRPr sz="3200" cap="none"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 panose="02060503020205020403"/>
              <a:buNone/>
            </a:pPr>
            <a:endParaRPr sz="3200" cap="none"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628" name="Google Shape;628;gceb4c0b3c3_1_259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093410" y="4292559"/>
            <a:ext cx="3797300" cy="495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9" name="Google Shape;629;gceb4c0b3c3_1_2592"/>
          <p:cNvCxnSpPr/>
          <p:nvPr/>
        </p:nvCxnSpPr>
        <p:spPr>
          <a:xfrm>
            <a:off x="214266" y="3910220"/>
            <a:ext cx="117636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0" name="Google Shape;630;gceb4c0b3c3_1_2592"/>
          <p:cNvSpPr txBox="1"/>
          <p:nvPr/>
        </p:nvSpPr>
        <p:spPr>
          <a:xfrm>
            <a:off x="731253" y="4004200"/>
            <a:ext cx="4406100" cy="2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 panose="02060503020205020403"/>
              <a:buNone/>
            </a:pPr>
            <a:r>
              <a:rPr lang="en-US" sz="3200" cap="none"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提取文字 提示：</a:t>
            </a:r>
            <a:endParaRPr sz="3200" cap="none"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 panose="02060503020205020403"/>
              <a:buNone/>
            </a:pPr>
            <a:endParaRPr sz="3200" cap="none"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 panose="02060503020205020403"/>
              <a:buNone/>
            </a:pPr>
            <a:endParaRPr sz="3200" cap="none"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 panose="02060503020205020403"/>
              <a:buNone/>
            </a:pPr>
            <a:r>
              <a:rPr lang="en-US" sz="3200" cap="none"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結果：</a:t>
            </a:r>
            <a:endParaRPr sz="3200" cap="none"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631" name="Google Shape;631;gceb4c0b3c3_1_259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189747" y="5668028"/>
            <a:ext cx="86487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ceb4c0b3c3_1_2698" descr="Image result for è³½è» å¡é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637" name="Google Shape;637;gceb4c0b3c3_1_2698" descr="Image result for æç£¨çé©¢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638" name="Google Shape;638;gceb4c0b3c3_1_2698" descr="Image result for æç£¨çé©¢"/>
          <p:cNvSpPr/>
          <p:nvPr/>
        </p:nvSpPr>
        <p:spPr>
          <a:xfrm>
            <a:off x="460375" y="1603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640" name="Google Shape;640;gceb4c0b3c3_1_2698"/>
          <p:cNvSpPr txBox="1"/>
          <p:nvPr>
            <p:ph type="ctrTitle"/>
          </p:nvPr>
        </p:nvSpPr>
        <p:spPr>
          <a:xfrm>
            <a:off x="4969040" y="1552539"/>
            <a:ext cx="3982500" cy="30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 panose="02060503020205020403"/>
              <a:buNone/>
            </a:pPr>
            <a:r>
              <a:rPr lang="en-US"/>
              <a:t>列表</a:t>
            </a:r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ceb4c0b3c3_1_2801"/>
          <p:cNvSpPr txBox="1"/>
          <p:nvPr>
            <p:ph type="title"/>
          </p:nvPr>
        </p:nvSpPr>
        <p:spPr>
          <a:xfrm>
            <a:off x="444206" y="159779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/>
              <a:t>PYTHON </a:t>
            </a:r>
            <a:r>
              <a:rPr lang="en-US" b="1"/>
              <a:t>列表及數據類型：</a:t>
            </a:r>
            <a:endParaRPr lang="en-US" b="1"/>
          </a:p>
        </p:txBody>
      </p:sp>
      <p:sp>
        <p:nvSpPr>
          <p:cNvPr id="647" name="Google Shape;647;gceb4c0b3c3_1_2801"/>
          <p:cNvSpPr/>
          <p:nvPr/>
        </p:nvSpPr>
        <p:spPr>
          <a:xfrm>
            <a:off x="444205" y="1258578"/>
            <a:ext cx="11190300" cy="3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List(列表)</a:t>
            </a:r>
            <a:endParaRPr lang="en-US"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格式 </a:t>
            </a:r>
            <a:r>
              <a:rPr lang="en-US" sz="4000">
                <a:solidFill>
                  <a:schemeClr val="accent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變量名字</a:t>
            </a: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[</a:t>
            </a:r>
            <a:r>
              <a:rPr lang="en-US" sz="4000">
                <a:solidFill>
                  <a:srgbClr val="FF0000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字符串</a:t>
            </a: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，</a:t>
            </a:r>
            <a:r>
              <a:rPr lang="en-US" sz="4000">
                <a:solidFill>
                  <a:srgbClr val="FF0000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數字</a:t>
            </a: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，</a:t>
            </a:r>
            <a:r>
              <a:rPr lang="en-US" sz="4000">
                <a:solidFill>
                  <a:srgbClr val="FF0000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變量</a:t>
            </a: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，</a:t>
            </a:r>
            <a:r>
              <a:rPr lang="en-US" sz="4000">
                <a:solidFill>
                  <a:srgbClr val="FF0000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列表</a:t>
            </a: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]</a:t>
            </a:r>
            <a:endParaRPr lang="en-US"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list1=[123,‘abc’,4.5] </a:t>
            </a:r>
            <a:endParaRPr lang="en-US"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6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定義一個列表，變量名是list1，內容包括一個整數123，一個字符串abc，一個小數4.5</a:t>
            </a:r>
            <a:endParaRPr lang="en-US" sz="4000">
              <a:solidFill>
                <a:schemeClr val="accent6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648" name="Google Shape;648;gceb4c0b3c3_1_280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17287" y="5184515"/>
            <a:ext cx="4994115" cy="1252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ceb4c0b3c3_1_2903"/>
          <p:cNvSpPr/>
          <p:nvPr/>
        </p:nvSpPr>
        <p:spPr>
          <a:xfrm>
            <a:off x="444205" y="1258578"/>
            <a:ext cx="11190300" cy="5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查找字根</a:t>
            </a:r>
            <a:endParaRPr sz="3200" b="1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格式:(</a:t>
            </a:r>
            <a:r>
              <a:rPr lang="en-US" sz="3200" b="1">
                <a:solidFill>
                  <a:schemeClr val="accent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變量名稱 </a:t>
            </a:r>
            <a:r>
              <a:rPr lang="en-US" sz="3200" b="1">
                <a:solidFill>
                  <a:srgbClr val="FF0000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in</a:t>
            </a:r>
            <a:r>
              <a:rPr lang="en-US" sz="32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 </a:t>
            </a:r>
            <a:r>
              <a:rPr lang="en-US" sz="3200" b="1">
                <a:solidFill>
                  <a:schemeClr val="accent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變量名稱</a:t>
            </a:r>
            <a:r>
              <a:rPr lang="en-US" sz="32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)</a:t>
            </a:r>
            <a:endParaRPr lang="en-US" sz="3200" b="1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存在程式反回 Ture,不存在程式反回 False</a:t>
            </a:r>
            <a:endParaRPr lang="en-US" sz="3200" b="1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例:</a:t>
            </a:r>
            <a:endParaRPr lang="en-US" sz="3200" b="1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list1=[123,'abc',4.5]</a:t>
            </a:r>
            <a:endParaRPr lang="en-US" sz="32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tirget1 = 123</a:t>
            </a:r>
            <a:endParaRPr lang="en-US" sz="32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tirget2 = 456</a:t>
            </a:r>
            <a:endParaRPr lang="en-US" sz="32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print(tirget1 in list1)</a:t>
            </a:r>
            <a:endParaRPr lang="en-US" sz="32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print(tirget2 in list1)</a:t>
            </a:r>
            <a:endParaRPr lang="en-US" sz="32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655" name="Google Shape;655;gceb4c0b3c3_1_290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114089" y="4766913"/>
            <a:ext cx="1503279" cy="1014261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Title 0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ceb4c0b3c3_1_3005"/>
          <p:cNvSpPr txBox="1"/>
          <p:nvPr>
            <p:ph type="title"/>
          </p:nvPr>
        </p:nvSpPr>
        <p:spPr>
          <a:xfrm>
            <a:off x="214266" y="0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/>
              <a:t>PYTHON </a:t>
            </a:r>
            <a:r>
              <a:rPr lang="en-US" b="1"/>
              <a:t>列表練習014：014.py</a:t>
            </a:r>
            <a:endParaRPr lang="en-US" b="1"/>
          </a:p>
        </p:txBody>
      </p:sp>
      <p:sp>
        <p:nvSpPr>
          <p:cNvPr id="663" name="Google Shape;663;gceb4c0b3c3_1_3005"/>
          <p:cNvSpPr/>
          <p:nvPr/>
        </p:nvSpPr>
        <p:spPr>
          <a:xfrm>
            <a:off x="444205" y="1258578"/>
            <a:ext cx="11190300" cy="3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測量列表長度</a:t>
            </a:r>
            <a:endParaRPr sz="3200" b="1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格式:</a:t>
            </a:r>
            <a:r>
              <a:rPr lang="en-US" sz="3200" b="1">
                <a:solidFill>
                  <a:schemeClr val="accent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len</a:t>
            </a:r>
            <a:r>
              <a:rPr lang="en-US" sz="32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(</a:t>
            </a:r>
            <a:r>
              <a:rPr lang="en-US" sz="3200" b="1">
                <a:solidFill>
                  <a:srgbClr val="FF0000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變量名稱</a:t>
            </a:r>
            <a:r>
              <a:rPr lang="en-US" sz="32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)</a:t>
            </a:r>
            <a:endParaRPr lang="en-US" sz="3200" b="1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數一下列表中有多少個”量”</a:t>
            </a:r>
            <a:endParaRPr lang="en-US" sz="3200" b="1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list1=[123,'abc',4.5]</a:t>
            </a:r>
            <a:endParaRPr lang="en-US" sz="3200" b="1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amount=len(list1)</a:t>
            </a:r>
            <a:endParaRPr lang="en-US" sz="3200" b="1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print(amount)</a:t>
            </a:r>
            <a:endParaRPr lang="en-US" sz="3200" b="1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664" name="Google Shape;664;gceb4c0b3c3_1_300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961646" y="2880510"/>
            <a:ext cx="4647903" cy="1464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eb4c0b3c3_0_314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/>
              <a:t>2.測試PYTHON環境</a:t>
            </a:r>
            <a:endParaRPr lang="en-US"/>
          </a:p>
        </p:txBody>
      </p:sp>
      <p:pic>
        <p:nvPicPr>
          <p:cNvPr id="151" name="Google Shape;151;gceb4c0b3c3_0_31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30629" y="2242585"/>
            <a:ext cx="12191999" cy="485477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ceb4c0b3c3_0_314"/>
          <p:cNvSpPr/>
          <p:nvPr/>
        </p:nvSpPr>
        <p:spPr>
          <a:xfrm>
            <a:off x="1802674" y="4033321"/>
            <a:ext cx="1802700" cy="603900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153" name="Google Shape;153;gceb4c0b3c3_0_314"/>
          <p:cNvSpPr/>
          <p:nvPr/>
        </p:nvSpPr>
        <p:spPr>
          <a:xfrm>
            <a:off x="6211901" y="4272677"/>
            <a:ext cx="5980200" cy="2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cap="none">
                <a:solidFill>
                  <a:srgbClr val="FFFFFF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輸入</a:t>
            </a:r>
            <a:r>
              <a:rPr lang="en-US" sz="5400" b="1">
                <a:solidFill>
                  <a:srgbClr val="FFFFFF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“ python ”</a:t>
            </a:r>
            <a:endParaRPr lang="en-US" sz="5400" b="1">
              <a:solidFill>
                <a:srgbClr val="FFFFFF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cap="none">
                <a:solidFill>
                  <a:srgbClr val="FFFFFF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進入</a:t>
            </a:r>
            <a:r>
              <a:rPr lang="en-US" sz="5400" b="1">
                <a:solidFill>
                  <a:srgbClr val="FFFFFF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Python 環境</a:t>
            </a:r>
            <a:endParaRPr sz="5400" b="1">
              <a:solidFill>
                <a:srgbClr val="FFFFFF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cap="none">
                <a:solidFill>
                  <a:srgbClr val="FFFFFF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并查詢python版本</a:t>
            </a:r>
            <a:endParaRPr lang="en-US" sz="5400" b="1" cap="none">
              <a:solidFill>
                <a:srgbClr val="FFFFFF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ceb4c0b3c3_1_3107"/>
          <p:cNvSpPr txBox="1"/>
          <p:nvPr>
            <p:ph type="title"/>
          </p:nvPr>
        </p:nvSpPr>
        <p:spPr>
          <a:xfrm>
            <a:off x="88550" y="0"/>
            <a:ext cx="110298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/>
              <a:t>PYTHON </a:t>
            </a:r>
            <a:r>
              <a:rPr lang="en-US" b="1"/>
              <a:t>列表練習015：ex015.py</a:t>
            </a:r>
            <a:endParaRPr lang="en-US" b="1"/>
          </a:p>
        </p:txBody>
      </p:sp>
      <p:sp>
        <p:nvSpPr>
          <p:cNvPr id="670" name="Google Shape;670;gceb4c0b3c3_1_3107"/>
          <p:cNvSpPr/>
          <p:nvPr/>
        </p:nvSpPr>
        <p:spPr>
          <a:xfrm>
            <a:off x="226296" y="1118293"/>
            <a:ext cx="11190300" cy="48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索引功能</a:t>
            </a:r>
            <a:endParaRPr sz="2800" b="1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格式 </a:t>
            </a:r>
            <a:r>
              <a:rPr lang="en-US" sz="2800" b="1">
                <a:solidFill>
                  <a:schemeClr val="accent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變量名稱</a:t>
            </a:r>
            <a:r>
              <a:rPr lang="en-US" sz="2800" b="1">
                <a:solidFill>
                  <a:srgbClr val="FF0000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[上標:下標]</a:t>
            </a:r>
            <a:endParaRPr lang="en-US" sz="2800" b="1">
              <a:solidFill>
                <a:srgbClr val="FF0000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list1=[123,'abc',4.5,456,'def',9.9,'safsdaf',0.001]</a:t>
            </a:r>
            <a:endParaRPr lang="en-US" sz="2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tinylist=[123,'john']</a:t>
            </a:r>
            <a:endParaRPr sz="2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print(list1[0])</a:t>
            </a:r>
            <a:endParaRPr lang="en-US" sz="2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print(list1[2:4])</a:t>
            </a:r>
            <a:endParaRPr lang="en-US" sz="2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print(list1[2:])</a:t>
            </a:r>
            <a:endParaRPr lang="en-US" sz="2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print(list1[:-2])</a:t>
            </a:r>
            <a:endParaRPr lang="en-US" sz="2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print(list1[-4:])</a:t>
            </a:r>
            <a:endParaRPr lang="en-US" sz="2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print(list1[-4:] + tinylist)</a:t>
            </a:r>
            <a:endParaRPr lang="en-US" sz="2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671" name="Google Shape;671;gceb4c0b3c3_1_310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204702" y="3466407"/>
            <a:ext cx="8089900" cy="22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ceb4c0b3c3_1_3209"/>
          <p:cNvSpPr txBox="1"/>
          <p:nvPr>
            <p:ph type="title"/>
          </p:nvPr>
        </p:nvSpPr>
        <p:spPr>
          <a:xfrm>
            <a:off x="214275" y="0"/>
            <a:ext cx="111009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/>
              <a:t>PYTHON </a:t>
            </a:r>
            <a:r>
              <a:rPr lang="en-US" b="1"/>
              <a:t>列表練習016：ex016.py</a:t>
            </a:r>
            <a:endParaRPr lang="en-US" b="1"/>
          </a:p>
        </p:txBody>
      </p:sp>
      <p:sp>
        <p:nvSpPr>
          <p:cNvPr id="677" name="Google Shape;677;gceb4c0b3c3_1_3209"/>
          <p:cNvSpPr/>
          <p:nvPr/>
        </p:nvSpPr>
        <p:spPr>
          <a:xfrm>
            <a:off x="1001669" y="1609344"/>
            <a:ext cx="11190300" cy="3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格式</a:t>
            </a:r>
            <a:r>
              <a:rPr lang="en-US" sz="2800" b="1">
                <a:solidFill>
                  <a:schemeClr val="accent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變量名稱</a:t>
            </a:r>
            <a:r>
              <a:rPr lang="en-US" sz="2800" b="1">
                <a:solidFill>
                  <a:srgbClr val="FF0000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[上標:下標:截距]</a:t>
            </a:r>
            <a:endParaRPr lang="en-US" sz="2800" b="1">
              <a:solidFill>
                <a:srgbClr val="FF0000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list1=[123,'abc',4.5,456,'def',9.9,'safsdaf',0.001]</a:t>
            </a:r>
            <a:endParaRPr lang="en-US" sz="2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print(list1[::2])</a:t>
            </a:r>
            <a:endParaRPr lang="en-US" sz="2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print(list1[0:5:2])</a:t>
            </a:r>
            <a:endParaRPr lang="en-US" sz="2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print(list1[-5::2])</a:t>
            </a:r>
            <a:endParaRPr lang="en-US" sz="2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 </a:t>
            </a:r>
            <a:endParaRPr lang="en-US" sz="2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678" name="Google Shape;678;gceb4c0b3c3_1_320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211051" y="2986491"/>
            <a:ext cx="5520195" cy="1278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ceb4c0b3c3_1_3311"/>
          <p:cNvSpPr txBox="1"/>
          <p:nvPr>
            <p:ph type="title"/>
          </p:nvPr>
        </p:nvSpPr>
        <p:spPr>
          <a:xfrm>
            <a:off x="106051" y="0"/>
            <a:ext cx="109041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/>
              <a:t>PYTHON </a:t>
            </a:r>
            <a:r>
              <a:rPr lang="en-US" b="1"/>
              <a:t>列表練習017：ex017.py</a:t>
            </a:r>
            <a:endParaRPr lang="en-US" b="1"/>
          </a:p>
        </p:txBody>
      </p:sp>
      <p:sp>
        <p:nvSpPr>
          <p:cNvPr id="684" name="Google Shape;684;gceb4c0b3c3_1_3311"/>
          <p:cNvSpPr/>
          <p:nvPr/>
        </p:nvSpPr>
        <p:spPr>
          <a:xfrm>
            <a:off x="787403" y="1609344"/>
            <a:ext cx="11190300" cy="29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列表取代:</a:t>
            </a:r>
            <a:endParaRPr lang="en-US"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list1=[1,2,3,'apple',5,6]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list1[3]=4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print(list1)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 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685" name="Google Shape;685;gceb4c0b3c3_1_331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964021" y="4948213"/>
            <a:ext cx="6263958" cy="919480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gceb4c0b3c3_1_3311"/>
          <p:cNvSpPr/>
          <p:nvPr/>
        </p:nvSpPr>
        <p:spPr>
          <a:xfrm>
            <a:off x="878306" y="4921263"/>
            <a:ext cx="1227300" cy="89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ceb4c0b3c3_1_3414" descr="Image result for è³½è» å¡é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692" name="Google Shape;692;gceb4c0b3c3_1_3414" descr="Image result for æç£¨çé©¢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693" name="Google Shape;693;gceb4c0b3c3_1_3414" descr="Image result for æç£¨çé©¢"/>
          <p:cNvSpPr/>
          <p:nvPr/>
        </p:nvSpPr>
        <p:spPr>
          <a:xfrm>
            <a:off x="460375" y="1603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695" name="Google Shape;695;gceb4c0b3c3_1_3414"/>
          <p:cNvSpPr txBox="1"/>
          <p:nvPr>
            <p:ph type="ctrTitle"/>
          </p:nvPr>
        </p:nvSpPr>
        <p:spPr>
          <a:xfrm>
            <a:off x="2100529" y="1528547"/>
            <a:ext cx="10683900" cy="30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 panose="02060503020205020403"/>
              <a:buNone/>
            </a:pPr>
            <a:r>
              <a:rPr lang="en-US" b="1"/>
              <a:t>基本判斷符號</a:t>
            </a:r>
            <a:endParaRPr b="1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ceb4c0b3c3_1_3517"/>
          <p:cNvSpPr txBox="1"/>
          <p:nvPr>
            <p:ph type="title"/>
          </p:nvPr>
        </p:nvSpPr>
        <p:spPr>
          <a:xfrm>
            <a:off x="214266" y="0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/>
              <a:t>PYTHON </a:t>
            </a:r>
            <a:r>
              <a:rPr lang="en-US" b="1"/>
              <a:t>基本運算符列表：</a:t>
            </a:r>
            <a:endParaRPr lang="en-US" b="1"/>
          </a:p>
        </p:txBody>
      </p:sp>
      <p:sp>
        <p:nvSpPr>
          <p:cNvPr id="702" name="Google Shape;702;gceb4c0b3c3_1_3517"/>
          <p:cNvSpPr/>
          <p:nvPr/>
        </p:nvSpPr>
        <p:spPr>
          <a:xfrm>
            <a:off x="609787" y="874126"/>
            <a:ext cx="1119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假設 a = 10， b = 20 那麼：</a:t>
            </a:r>
            <a:r>
              <a:rPr lang="en-US" sz="48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 </a:t>
            </a:r>
            <a:endParaRPr lang="en-US" sz="4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graphicFrame>
        <p:nvGraphicFramePr>
          <p:cNvPr id="703" name="Google Shape;703;gceb4c0b3c3_1_3517"/>
          <p:cNvGraphicFramePr/>
          <p:nvPr/>
        </p:nvGraphicFramePr>
        <p:xfrm>
          <a:off x="787401" y="17806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{0070D307-A98E-4003-9A46-1CF1A6E6B45C}</a:tableStyleId>
              </a:tblPr>
              <a:tblGrid>
                <a:gridCol w="2142700"/>
                <a:gridCol w="4010350"/>
                <a:gridCol w="4682050"/>
              </a:tblGrid>
              <a:tr h="23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運算符</a:t>
                      </a:r>
                      <a:endParaRPr lang="en-US" sz="32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描述</a:t>
                      </a:r>
                      <a:endParaRPr lang="en-US" sz="32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示例</a:t>
                      </a:r>
                      <a:endParaRPr lang="en-US" sz="32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</a:tr>
              <a:tr h="373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</a:t>
                      </a:r>
                      <a:endParaRPr lang="en-US" sz="18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加法 - 運算符的兩側的值增加</a:t>
                      </a:r>
                      <a:endParaRPr lang="en-US" sz="18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 + b = 30</a:t>
                      </a:r>
                      <a:endParaRPr lang="en-US" sz="18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3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</a:t>
                      </a:r>
                      <a:endParaRPr lang="en-US" sz="18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減法- 從操作符左側減去右手側的值</a:t>
                      </a:r>
                      <a:endParaRPr lang="en-US" sz="18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 - b = -10</a:t>
                      </a:r>
                      <a:endParaRPr lang="en-US" sz="18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3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*</a:t>
                      </a:r>
                      <a:endParaRPr lang="en-US" sz="18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乘法- 相乘的運算符的兩側值</a:t>
                      </a:r>
                      <a:endParaRPr lang="en-US" sz="18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 * b = 200</a:t>
                      </a:r>
                      <a:endParaRPr lang="en-US" sz="18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8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/</a:t>
                      </a:r>
                      <a:endParaRPr lang="en-US" sz="18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除法 - 由操作符的右側的值除以左側的值</a:t>
                      </a:r>
                      <a:endParaRPr lang="en-US" sz="18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 / a = 2</a:t>
                      </a:r>
                      <a:endParaRPr lang="en-US" sz="18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8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%</a:t>
                      </a:r>
                      <a:endParaRPr lang="en-US" sz="18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模- 由運算符的左側除以運算符右側返回餘數</a:t>
                      </a:r>
                      <a:endParaRPr lang="en-US" sz="18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 % a = 0</a:t>
                      </a:r>
                      <a:endParaRPr lang="en-US" sz="18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3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**</a:t>
                      </a:r>
                      <a:endParaRPr lang="en-US" sz="18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指數冪- 執行運算符的指數（冪）計算</a:t>
                      </a:r>
                      <a:endParaRPr lang="en-US" sz="18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a**b = 10 的 20 次冪</a:t>
                      </a:r>
                      <a:endParaRPr lang="en-US" sz="18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6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//</a:t>
                      </a:r>
                      <a:endParaRPr lang="en-US" sz="18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Floor Division - Floor除法 - 操作數相除，其結果的小數點後的數字將被刪除。</a:t>
                      </a:r>
                      <a:endParaRPr lang="en-US" sz="18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9//2 = 4 ， 9.0//2.0 = 4.0</a:t>
                      </a:r>
                      <a:endParaRPr lang="en-US" sz="18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ceb4c0b3c3_1_3619"/>
          <p:cNvSpPr txBox="1"/>
          <p:nvPr>
            <p:ph type="title"/>
          </p:nvPr>
        </p:nvSpPr>
        <p:spPr>
          <a:xfrm>
            <a:off x="214266" y="0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/>
              <a:t>PYTHON </a:t>
            </a:r>
            <a:r>
              <a:rPr lang="en-US" b="1"/>
              <a:t>基本判斷符號列表：</a:t>
            </a:r>
            <a:endParaRPr lang="en-US" b="1"/>
          </a:p>
        </p:txBody>
      </p:sp>
      <p:sp>
        <p:nvSpPr>
          <p:cNvPr id="710" name="Google Shape;710;gceb4c0b3c3_1_3619"/>
          <p:cNvSpPr/>
          <p:nvPr/>
        </p:nvSpPr>
        <p:spPr>
          <a:xfrm>
            <a:off x="609787" y="874126"/>
            <a:ext cx="1119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假設 a = 10， b = 20 那麼：</a:t>
            </a:r>
            <a:r>
              <a:rPr lang="en-US" sz="48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 </a:t>
            </a:r>
            <a:endParaRPr lang="en-US" sz="4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graphicFrame>
        <p:nvGraphicFramePr>
          <p:cNvPr id="711" name="Google Shape;711;gceb4c0b3c3_1_3619"/>
          <p:cNvGraphicFramePr/>
          <p:nvPr/>
        </p:nvGraphicFramePr>
        <p:xfrm>
          <a:off x="721893" y="2124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{0070D307-A98E-4003-9A46-1CF1A6E6B45C}</a:tableStyleId>
              </a:tblPr>
              <a:tblGrid>
                <a:gridCol w="974550"/>
                <a:gridCol w="6051875"/>
                <a:gridCol w="3513225"/>
              </a:tblGrid>
              <a:tr h="472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==</a:t>
                      </a:r>
                      <a:endParaRPr lang="en-US"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9850" marR="69850" marT="69850" marB="698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檢查兩個操作數的值是否相等，如果是，則條件為真。</a:t>
                      </a:r>
                      <a:endParaRPr lang="en-US"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9850" marR="69850" marT="69850" marB="698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(a == b) 不為真 true.</a:t>
                      </a:r>
                      <a:endParaRPr lang="en-US"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9850" marR="69850" marT="69850" marB="698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!=</a:t>
                      </a:r>
                      <a:endParaRPr lang="en-US"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9850" marR="69850" marT="69850" marB="698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檢查兩個操作數的值相等與否，如果值不相等，則條件變為真。</a:t>
                      </a:r>
                      <a:endParaRPr lang="en-US"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9850" marR="69850" marT="69850" marB="698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(a != b) 為 true.</a:t>
                      </a:r>
                      <a:endParaRPr lang="en-US"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9850" marR="69850" marT="69850" marB="698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&lt;&gt;</a:t>
                      </a:r>
                      <a:endParaRPr lang="en-US"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9850" marR="69850" marT="69850" marB="698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檢查兩個操作數的值相等與否，如果值不相等，則條件變為真。</a:t>
                      </a:r>
                      <a:endParaRPr lang="en-US"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9850" marR="69850" marT="69850" marB="698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(a &lt;&gt; b) 為 true. 這個類似於 != 運算符</a:t>
                      </a:r>
                      <a:endParaRPr lang="en-US"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9850" marR="69850" marT="69850" marB="698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&gt;</a:t>
                      </a:r>
                      <a:endParaRPr lang="en-US"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9850" marR="69850" marT="69850" marB="698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檢查左邊的操作數的值是否大於右操作數的值，如果是，則條件為真。</a:t>
                      </a:r>
                      <a:endParaRPr lang="en-US"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9850" marR="69850" marT="69850" marB="698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(a &gt; b) 不為 true.</a:t>
                      </a:r>
                      <a:endParaRPr lang="en-US"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9850" marR="69850" marT="69850" marB="698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</a:t>
                      </a:r>
                      <a:endParaRPr lang="en-US"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9850" marR="69850" marT="69850" marB="698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檢查左邊的操作數的值是否小於右操作數的值，如果是，則條件為真。</a:t>
                      </a:r>
                      <a:endParaRPr lang="en-US"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9850" marR="69850" marT="69850" marB="698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(a &lt; b) 為 true.</a:t>
                      </a:r>
                      <a:endParaRPr lang="en-US"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9850" marR="69850" marT="69850" marB="698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&gt;=</a:t>
                      </a:r>
                      <a:endParaRPr lang="en-US"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9850" marR="69850" marT="69850" marB="698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檢查左邊的操作數的值是否大於或等於右操作數的值，如果是，則條件為真。</a:t>
                      </a:r>
                      <a:endParaRPr lang="en-US"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9850" marR="69850" marT="69850" marB="698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(a &gt;= b) 不為 true.</a:t>
                      </a:r>
                      <a:endParaRPr lang="en-US"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9850" marR="69850" marT="69850" marB="698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&lt;=</a:t>
                      </a:r>
                      <a:endParaRPr lang="en-US"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9850" marR="69850" marT="69850" marB="698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檢查左操作數的值是否小於或等於右操作數的值，如果是，則條件變為真。</a:t>
                      </a:r>
                      <a:endParaRPr lang="en-US"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9850" marR="69850" marT="69850" marB="698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(a &lt;= b) 為 true.</a:t>
                      </a:r>
                      <a:endParaRPr lang="en-US"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9850" marR="69850" marT="69850" marB="698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712" name="Google Shape;712;gceb4c0b3c3_1_3619"/>
          <p:cNvGraphicFramePr/>
          <p:nvPr/>
        </p:nvGraphicFramePr>
        <p:xfrm>
          <a:off x="721892" y="16980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{0070D307-A98E-4003-9A46-1CF1A6E6B45C}</a:tableStyleId>
              </a:tblPr>
              <a:tblGrid>
                <a:gridCol w="962525"/>
                <a:gridCol w="6075950"/>
                <a:gridCol w="350117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運算符</a:t>
                      </a:r>
                      <a:endParaRPr lang="en-US" sz="18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描述</a:t>
                      </a:r>
                      <a:endParaRPr lang="en-US" sz="18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示例</a:t>
                      </a:r>
                      <a:endParaRPr lang="en-US" sz="18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ceb4c0b3c3_1_3722"/>
          <p:cNvSpPr txBox="1"/>
          <p:nvPr>
            <p:ph type="title"/>
          </p:nvPr>
        </p:nvSpPr>
        <p:spPr>
          <a:xfrm>
            <a:off x="214266" y="0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/>
              <a:t>PYTHON </a:t>
            </a:r>
            <a:r>
              <a:rPr lang="en-US" b="1"/>
              <a:t>判斷符號練習：</a:t>
            </a:r>
            <a:endParaRPr lang="en-US" b="1"/>
          </a:p>
        </p:txBody>
      </p:sp>
      <p:sp>
        <p:nvSpPr>
          <p:cNvPr id="719" name="Google Shape;719;gceb4c0b3c3_1_3722"/>
          <p:cNvSpPr/>
          <p:nvPr/>
        </p:nvSpPr>
        <p:spPr>
          <a:xfrm>
            <a:off x="787403" y="1609344"/>
            <a:ext cx="11190300" cy="39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判斷符號</a:t>
            </a: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練習</a:t>
            </a:r>
            <a:endParaRPr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print(“100 &gt; 0”) # True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print(”100 != 100”) #False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print(“100 &gt;= 200”) #False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運用</a:t>
            </a:r>
            <a:r>
              <a:rPr lang="en-US" sz="36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判斷符號可以做出很多好用的功能</a:t>
            </a:r>
            <a:endParaRPr sz="3600" b="1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list1 = [1,2,3,4,5,6]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print(list1[0] &lt; list1[5]) #1&lt;6  所以為True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ceb4c0b3c3_1_3823"/>
          <p:cNvSpPr txBox="1"/>
          <p:nvPr>
            <p:ph type="title"/>
          </p:nvPr>
        </p:nvSpPr>
        <p:spPr>
          <a:xfrm>
            <a:off x="214275" y="0"/>
            <a:ext cx="108255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 b="1"/>
              <a:t>列表練習018：ex018.py</a:t>
            </a:r>
            <a:endParaRPr lang="en-US" b="1"/>
          </a:p>
        </p:txBody>
      </p:sp>
      <p:sp>
        <p:nvSpPr>
          <p:cNvPr id="725" name="Google Shape;725;gceb4c0b3c3_1_3823"/>
          <p:cNvSpPr/>
          <p:nvPr/>
        </p:nvSpPr>
        <p:spPr>
          <a:xfrm>
            <a:off x="787403" y="1609344"/>
            <a:ext cx="11190300" cy="2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把兩個列表進行比較並由小到大排序合併</a:t>
            </a:r>
            <a:endParaRPr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List1 = [4,2,5,7,9]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List2 = [1,6,10,3,8] 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提示有sort function, 嘗試學習從網上找功能</a:t>
            </a:r>
            <a:endParaRPr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726" name="Google Shape;726;gceb4c0b3c3_1_3823"/>
          <p:cNvSpPr/>
          <p:nvPr/>
        </p:nvSpPr>
        <p:spPr>
          <a:xfrm>
            <a:off x="878306" y="4921263"/>
            <a:ext cx="1227300" cy="89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727" name="Google Shape;727;gceb4c0b3c3_1_3823"/>
          <p:cNvSpPr/>
          <p:nvPr/>
        </p:nvSpPr>
        <p:spPr>
          <a:xfrm>
            <a:off x="2503908" y="5045051"/>
            <a:ext cx="11190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要得到結果[1,2,3,4,5,6,7,8,9,10]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ceb4c0b3c3_1_3927"/>
          <p:cNvSpPr txBox="1"/>
          <p:nvPr>
            <p:ph type="title"/>
          </p:nvPr>
        </p:nvSpPr>
        <p:spPr>
          <a:xfrm>
            <a:off x="214275" y="0"/>
            <a:ext cx="108255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 b="1"/>
              <a:t>列表練習答案018：ex018.py</a:t>
            </a:r>
            <a:endParaRPr lang="en-US" b="1"/>
          </a:p>
        </p:txBody>
      </p:sp>
      <p:sp>
        <p:nvSpPr>
          <p:cNvPr id="733" name="Google Shape;733;gceb4c0b3c3_1_3927"/>
          <p:cNvSpPr/>
          <p:nvPr/>
        </p:nvSpPr>
        <p:spPr>
          <a:xfrm>
            <a:off x="957031" y="5777138"/>
            <a:ext cx="1227300" cy="89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734" name="Google Shape;734;gceb4c0b3c3_1_3927"/>
          <p:cNvSpPr/>
          <p:nvPr/>
        </p:nvSpPr>
        <p:spPr>
          <a:xfrm>
            <a:off x="2385833" y="5901051"/>
            <a:ext cx="11190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得到結果[1,2,3,4,5,6,7,8,9,10]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735" name="Google Shape;735;gceb4c0b3c3_1_39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463238" y="1308250"/>
            <a:ext cx="6327579" cy="445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ceb4c0b3c3_1_3935"/>
          <p:cNvSpPr txBox="1"/>
          <p:nvPr>
            <p:ph type="title"/>
          </p:nvPr>
        </p:nvSpPr>
        <p:spPr>
          <a:xfrm>
            <a:off x="214275" y="0"/>
            <a:ext cx="108255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 b="1"/>
              <a:t>其它答案018：ex018.py </a:t>
            </a:r>
            <a:r>
              <a:rPr lang="en-US" sz="3000" b="1"/>
              <a:t>（只作查看用）</a:t>
            </a:r>
            <a:endParaRPr sz="3000"/>
          </a:p>
        </p:txBody>
      </p:sp>
      <p:sp>
        <p:nvSpPr>
          <p:cNvPr id="741" name="Google Shape;741;gceb4c0b3c3_1_3935"/>
          <p:cNvSpPr/>
          <p:nvPr/>
        </p:nvSpPr>
        <p:spPr>
          <a:xfrm>
            <a:off x="957031" y="5777138"/>
            <a:ext cx="1227300" cy="89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742" name="Google Shape;742;gceb4c0b3c3_1_3935"/>
          <p:cNvSpPr/>
          <p:nvPr/>
        </p:nvSpPr>
        <p:spPr>
          <a:xfrm>
            <a:off x="2385833" y="5901051"/>
            <a:ext cx="11190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得到結果[1,2,3,4,5,6,7,8,9,10]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743" name="Google Shape;743;gceb4c0b3c3_1_393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647974" y="1318850"/>
            <a:ext cx="9391801" cy="4396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gceb4c0b3c3_0_41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14267" y="2194377"/>
            <a:ext cx="11328400" cy="27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ceb4c0b3c3_0_417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/>
              <a:t>2.測試PYTHON環境</a:t>
            </a:r>
            <a:endParaRPr lang="en-US"/>
          </a:p>
        </p:txBody>
      </p:sp>
      <p:sp>
        <p:nvSpPr>
          <p:cNvPr id="161" name="Google Shape;161;gceb4c0b3c3_0_417"/>
          <p:cNvSpPr/>
          <p:nvPr/>
        </p:nvSpPr>
        <p:spPr>
          <a:xfrm>
            <a:off x="5782102" y="5222743"/>
            <a:ext cx="5873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cap="none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輸入</a:t>
            </a:r>
            <a:r>
              <a:rPr lang="en-US" sz="54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“ exit() ”退出</a:t>
            </a:r>
            <a:endParaRPr sz="5400" b="1" cap="none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162" name="Google Shape;162;gceb4c0b3c3_0_417"/>
          <p:cNvSpPr/>
          <p:nvPr/>
        </p:nvSpPr>
        <p:spPr>
          <a:xfrm>
            <a:off x="627018" y="2438540"/>
            <a:ext cx="3840600" cy="731400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163" name="Google Shape;163;gceb4c0b3c3_0_417"/>
          <p:cNvSpPr/>
          <p:nvPr/>
        </p:nvSpPr>
        <p:spPr>
          <a:xfrm>
            <a:off x="627018" y="4088854"/>
            <a:ext cx="1758600" cy="731400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164" name="Google Shape;164;gceb4c0b3c3_0_417"/>
          <p:cNvSpPr/>
          <p:nvPr/>
        </p:nvSpPr>
        <p:spPr>
          <a:xfrm>
            <a:off x="4996691" y="2281080"/>
            <a:ext cx="4493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有出現版本號代表成功安裝</a:t>
            </a:r>
            <a:endParaRPr sz="2800" b="1" cap="none">
              <a:solidFill>
                <a:srgbClr val="FFFFFF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ceb4c0b3c3_1_3943" descr="Image result for è³½è» å¡é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749" name="Google Shape;749;gceb4c0b3c3_1_3943" descr="Image result for æç£¨çé©¢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750" name="Google Shape;750;gceb4c0b3c3_1_3943" descr="Image result for æç£¨çé©¢"/>
          <p:cNvSpPr/>
          <p:nvPr/>
        </p:nvSpPr>
        <p:spPr>
          <a:xfrm>
            <a:off x="460375" y="1603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752" name="Google Shape;752;gceb4c0b3c3_1_3943"/>
          <p:cNvSpPr txBox="1"/>
          <p:nvPr>
            <p:ph type="ctrTitle"/>
          </p:nvPr>
        </p:nvSpPr>
        <p:spPr>
          <a:xfrm>
            <a:off x="4733933" y="1540579"/>
            <a:ext cx="2724000" cy="30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 panose="02060503020205020403"/>
              <a:buNone/>
            </a:pPr>
            <a:r>
              <a:rPr lang="en-US" b="1"/>
              <a:t>函數</a:t>
            </a:r>
            <a:endParaRPr b="1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ceb4c0b3c3_1_4046"/>
          <p:cNvSpPr txBox="1"/>
          <p:nvPr>
            <p:ph type="title"/>
          </p:nvPr>
        </p:nvSpPr>
        <p:spPr>
          <a:xfrm>
            <a:off x="214266" y="0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/>
              <a:t>PYTHON </a:t>
            </a:r>
            <a:r>
              <a:rPr lang="en-US" b="1"/>
              <a:t>基本FUNCTION：</a:t>
            </a:r>
            <a:endParaRPr lang="en-US" b="1"/>
          </a:p>
        </p:txBody>
      </p:sp>
      <p:sp>
        <p:nvSpPr>
          <p:cNvPr id="759" name="Google Shape;759;gceb4c0b3c3_1_4046"/>
          <p:cNvSpPr/>
          <p:nvPr/>
        </p:nvSpPr>
        <p:spPr>
          <a:xfrm>
            <a:off x="740869" y="1362864"/>
            <a:ext cx="10379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print() str() int() float() len() input()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程式中函數具有特定功能</a:t>
            </a:r>
            <a:endParaRPr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Python 可以引入 library 調用function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使用第三方開發的library去簡化工作</a:t>
            </a:r>
            <a:endParaRPr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例如numpy , math , tkinter 等等…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ceb4c0b3c3_1_4147"/>
          <p:cNvSpPr txBox="1"/>
          <p:nvPr>
            <p:ph type="title"/>
          </p:nvPr>
        </p:nvSpPr>
        <p:spPr>
          <a:xfrm>
            <a:off x="214276" y="0"/>
            <a:ext cx="109056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/>
              <a:t>PYTHON </a:t>
            </a:r>
            <a:r>
              <a:rPr lang="en-US" b="1"/>
              <a:t>基本FUNCTION例子：</a:t>
            </a:r>
            <a:endParaRPr lang="en-US" b="1"/>
          </a:p>
        </p:txBody>
      </p:sp>
      <p:sp>
        <p:nvSpPr>
          <p:cNvPr id="765" name="Google Shape;765;gceb4c0b3c3_1_4147"/>
          <p:cNvSpPr/>
          <p:nvPr/>
        </p:nvSpPr>
        <p:spPr>
          <a:xfrm>
            <a:off x="740869" y="1362864"/>
            <a:ext cx="10379100" cy="5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print(“Hello World”)   #print 功能</a:t>
            </a:r>
            <a:endParaRPr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a = Input(‘input a:’)  #input值到a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b = ’123’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int(b) # string轉換為數字功能</a:t>
            </a:r>
            <a:endParaRPr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Import math #加入math library 庫</a:t>
            </a:r>
            <a:endParaRPr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math.sin(math.pi) #使用math 求sin值功能</a:t>
            </a:r>
            <a:endParaRPr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cxnSp>
        <p:nvCxnSpPr>
          <p:cNvPr id="766" name="Google Shape;766;gceb4c0b3c3_1_4147"/>
          <p:cNvCxnSpPr/>
          <p:nvPr/>
        </p:nvCxnSpPr>
        <p:spPr>
          <a:xfrm>
            <a:off x="214266" y="2334083"/>
            <a:ext cx="117636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7" name="Google Shape;767;gceb4c0b3c3_1_4147"/>
          <p:cNvCxnSpPr/>
          <p:nvPr/>
        </p:nvCxnSpPr>
        <p:spPr>
          <a:xfrm>
            <a:off x="214266" y="3320673"/>
            <a:ext cx="117636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8" name="Google Shape;768;gceb4c0b3c3_1_4147"/>
          <p:cNvCxnSpPr/>
          <p:nvPr/>
        </p:nvCxnSpPr>
        <p:spPr>
          <a:xfrm>
            <a:off x="246350" y="4908841"/>
            <a:ext cx="117636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ceb4c0b3c3_1_4937"/>
          <p:cNvSpPr txBox="1"/>
          <p:nvPr>
            <p:ph type="title"/>
          </p:nvPr>
        </p:nvSpPr>
        <p:spPr>
          <a:xfrm>
            <a:off x="444206" y="159779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/>
              <a:t>PYTHON 常用</a:t>
            </a:r>
            <a:r>
              <a:rPr lang="en-US"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函數庫介紹</a:t>
            </a:r>
            <a:r>
              <a:rPr lang="en-US" b="1"/>
              <a:t>：</a:t>
            </a:r>
            <a:endParaRPr lang="en-US" b="1"/>
          </a:p>
        </p:txBody>
      </p:sp>
      <p:sp>
        <p:nvSpPr>
          <p:cNvPr id="776" name="Google Shape;776;gceb4c0b3c3_1_4937"/>
          <p:cNvSpPr/>
          <p:nvPr/>
        </p:nvSpPr>
        <p:spPr>
          <a:xfrm>
            <a:off x="557463" y="1432819"/>
            <a:ext cx="111903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引入第三方library</a:t>
            </a:r>
            <a:endParaRPr lang="en-US"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import numpy as np </a:t>
            </a: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#as np 的意思為簡寫</a:t>
            </a:r>
            <a:endParaRPr sz="4000">
              <a:solidFill>
                <a:srgbClr val="FF0000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cxnSp>
        <p:nvCxnSpPr>
          <p:cNvPr id="777" name="Google Shape;777;gceb4c0b3c3_1_4937"/>
          <p:cNvCxnSpPr/>
          <p:nvPr/>
        </p:nvCxnSpPr>
        <p:spPr>
          <a:xfrm>
            <a:off x="214266" y="2887536"/>
            <a:ext cx="117636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8" name="Google Shape;778;gceb4c0b3c3_1_4937"/>
          <p:cNvSpPr/>
          <p:nvPr/>
        </p:nvSpPr>
        <p:spPr>
          <a:xfrm>
            <a:off x="557462" y="3094340"/>
            <a:ext cx="11190300" cy="28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NumPy 中文網：</a:t>
            </a:r>
            <a:endParaRPr lang="en-US" sz="3600" b="1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  <a:hlinkClick r:id="rId1"/>
              </a:rPr>
              <a:t>https://www.numpy.org.cn/</a:t>
            </a:r>
            <a:endParaRPr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主要作用快速調用一般常用數據處理功能</a:t>
            </a:r>
            <a:endParaRPr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如求平均數，矩陣，中位數，微積分等等。</a:t>
            </a:r>
            <a:endParaRPr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ceb4c0b3c3_1_5041"/>
          <p:cNvSpPr txBox="1"/>
          <p:nvPr>
            <p:ph type="title"/>
          </p:nvPr>
        </p:nvSpPr>
        <p:spPr>
          <a:xfrm>
            <a:off x="444206" y="159779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/>
              <a:t>PYTHON 常用</a:t>
            </a:r>
            <a:r>
              <a:rPr lang="en-US"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函數庫介紹</a:t>
            </a:r>
            <a:r>
              <a:rPr lang="en-US" b="1"/>
              <a:t>：</a:t>
            </a:r>
            <a:endParaRPr lang="en-US" b="1"/>
          </a:p>
        </p:txBody>
      </p:sp>
      <p:sp>
        <p:nvSpPr>
          <p:cNvPr id="786" name="Google Shape;786;gceb4c0b3c3_1_5041"/>
          <p:cNvSpPr/>
          <p:nvPr/>
        </p:nvSpPr>
        <p:spPr>
          <a:xfrm>
            <a:off x="557463" y="1432819"/>
            <a:ext cx="111903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引入第三方library</a:t>
            </a:r>
            <a:endParaRPr lang="en-US"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import Tkinter</a:t>
            </a:r>
            <a:endParaRPr sz="4000">
              <a:solidFill>
                <a:srgbClr val="FF0000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cxnSp>
        <p:nvCxnSpPr>
          <p:cNvPr id="787" name="Google Shape;787;gceb4c0b3c3_1_5041"/>
          <p:cNvCxnSpPr/>
          <p:nvPr/>
        </p:nvCxnSpPr>
        <p:spPr>
          <a:xfrm>
            <a:off x="214266" y="2887536"/>
            <a:ext cx="117636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8" name="Google Shape;788;gceb4c0b3c3_1_5041"/>
          <p:cNvSpPr/>
          <p:nvPr/>
        </p:nvSpPr>
        <p:spPr>
          <a:xfrm>
            <a:off x="557462" y="3094340"/>
            <a:ext cx="11190300" cy="3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Tkinter 中文網：</a:t>
            </a:r>
            <a:endParaRPr lang="en-US" sz="3600" b="1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  <a:hlinkClick r:id="rId1"/>
              </a:rPr>
              <a:t>https://docs.python.org/zh-cn/3/library/tk.html</a:t>
            </a: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 </a:t>
            </a:r>
            <a:endParaRPr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透過 GUI 可以讓一般使用者透過比較直覺的方式來和程式互動（畢竟要讓一般的使用者使用 Command Line 來操作程式是挺難的），也可以讓整個使用者行為更為簡便。Tkinter是 GUI 的函式庫，讓開發者可以透過常見的元件，例如：按鈕、文字方塊、下拉式選單等方式來設計整個應用程式。</a:t>
            </a:r>
            <a:endParaRPr sz="4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ceb4c0b3c3_1_5145"/>
          <p:cNvSpPr txBox="1"/>
          <p:nvPr>
            <p:ph type="title"/>
          </p:nvPr>
        </p:nvSpPr>
        <p:spPr>
          <a:xfrm>
            <a:off x="444206" y="159779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/>
              <a:t>PYTHON 常用</a:t>
            </a:r>
            <a:r>
              <a:rPr lang="en-US"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函數庫介紹</a:t>
            </a:r>
            <a:r>
              <a:rPr lang="en-US" b="1"/>
              <a:t>：</a:t>
            </a:r>
            <a:endParaRPr lang="en-US" b="1"/>
          </a:p>
        </p:txBody>
      </p:sp>
      <p:sp>
        <p:nvSpPr>
          <p:cNvPr id="796" name="Google Shape;796;gceb4c0b3c3_1_5145"/>
          <p:cNvSpPr/>
          <p:nvPr/>
        </p:nvSpPr>
        <p:spPr>
          <a:xfrm>
            <a:off x="557463" y="1432819"/>
            <a:ext cx="11190300" cy="25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進行操作excel 的三種方式：</a:t>
            </a:r>
            <a:endParaRPr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import xlrd</a:t>
            </a:r>
            <a:endParaRPr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import openpyxl</a:t>
            </a:r>
            <a:endParaRPr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import pandas as pd</a:t>
            </a:r>
            <a:endParaRPr lang="en-US"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cxnSp>
        <p:nvCxnSpPr>
          <p:cNvPr id="797" name="Google Shape;797;gceb4c0b3c3_1_5145"/>
          <p:cNvCxnSpPr/>
          <p:nvPr/>
        </p:nvCxnSpPr>
        <p:spPr>
          <a:xfrm>
            <a:off x="214266" y="4403515"/>
            <a:ext cx="117636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8" name="Google Shape;798;gceb4c0b3c3_1_5145"/>
          <p:cNvSpPr/>
          <p:nvPr/>
        </p:nvSpPr>
        <p:spPr>
          <a:xfrm>
            <a:off x="557462" y="4765291"/>
            <a:ext cx="11190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主用用python調用庫再操作excel模擬我們日常資料數據的處理的工作，並使其自動化。</a:t>
            </a:r>
            <a:endParaRPr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ceb4c0b3c3_1_4251"/>
          <p:cNvSpPr txBox="1"/>
          <p:nvPr>
            <p:ph type="title"/>
          </p:nvPr>
        </p:nvSpPr>
        <p:spPr>
          <a:xfrm>
            <a:off x="214284" y="-102675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 b="1"/>
              <a:t>練習019：ex019.py</a:t>
            </a:r>
            <a:endParaRPr lang="en-US" b="1"/>
          </a:p>
        </p:txBody>
      </p:sp>
      <p:sp>
        <p:nvSpPr>
          <p:cNvPr id="806" name="Google Shape;806;gceb4c0b3c3_1_4251"/>
          <p:cNvSpPr txBox="1"/>
          <p:nvPr/>
        </p:nvSpPr>
        <p:spPr>
          <a:xfrm>
            <a:off x="585536" y="1165908"/>
            <a:ext cx="10058400" cy="31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 panose="02060503020205020403"/>
              <a:buNone/>
            </a:pPr>
            <a:endParaRPr sz="3200" cap="none"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cxnSp>
        <p:nvCxnSpPr>
          <p:cNvPr id="807" name="Google Shape;807;gceb4c0b3c3_1_4251"/>
          <p:cNvCxnSpPr/>
          <p:nvPr/>
        </p:nvCxnSpPr>
        <p:spPr>
          <a:xfrm>
            <a:off x="214191" y="4028295"/>
            <a:ext cx="117636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8" name="Google Shape;808;gceb4c0b3c3_1_4251"/>
          <p:cNvSpPr/>
          <p:nvPr/>
        </p:nvSpPr>
        <p:spPr>
          <a:xfrm>
            <a:off x="500859" y="1077356"/>
            <a:ext cx="11190300" cy="2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現有一班小學生共44人，請隨機寫出44人中不同的分數，並進行排序，求出中位數，眾數，最小值和最大值，並分析整班的平均分和成績最好和最差的學生的分數。</a:t>
            </a:r>
            <a:endParaRPr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提示：mean() , sorted(), np.bincount() , np.median()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809" name="Google Shape;809;gceb4c0b3c3_1_425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62951" y="4164231"/>
            <a:ext cx="11466092" cy="227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ceb4c0b3c3_1_4356"/>
          <p:cNvSpPr txBox="1"/>
          <p:nvPr>
            <p:ph type="title"/>
          </p:nvPr>
        </p:nvSpPr>
        <p:spPr>
          <a:xfrm>
            <a:off x="393575" y="469175"/>
            <a:ext cx="101103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ckwell" panose="02060503020205020403"/>
              <a:buNone/>
            </a:pPr>
            <a:r>
              <a:rPr lang="en-US" b="1">
                <a:solidFill>
                  <a:schemeClr val="dk1"/>
                </a:solidFill>
              </a:rPr>
              <a:t>練習019</a:t>
            </a:r>
            <a:r>
              <a:rPr lang="en-US" b="1"/>
              <a:t>提示：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ckwell" panose="02060503020205020403"/>
              <a:buNone/>
            </a:pPr>
            <a:r>
              <a:rPr lang="en-US" b="1"/>
              <a:t>需學習自行上網找library用法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ckwell" panose="02060503020205020403"/>
              <a:buNone/>
            </a:pPr>
            <a:r>
              <a:rPr lang="en-US" b="1"/>
              <a:t>學習運用別人library解決問題</a:t>
            </a:r>
            <a:endParaRPr b="1"/>
          </a:p>
        </p:txBody>
      </p:sp>
      <p:cxnSp>
        <p:nvCxnSpPr>
          <p:cNvPr id="817" name="Google Shape;817;gceb4c0b3c3_1_4356"/>
          <p:cNvCxnSpPr/>
          <p:nvPr/>
        </p:nvCxnSpPr>
        <p:spPr>
          <a:xfrm>
            <a:off x="214266" y="3910220"/>
            <a:ext cx="117636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8" name="Google Shape;818;gceb4c0b3c3_1_4356"/>
          <p:cNvSpPr/>
          <p:nvPr/>
        </p:nvSpPr>
        <p:spPr>
          <a:xfrm>
            <a:off x="500833" y="4089715"/>
            <a:ext cx="11190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打入  pip3 install numpy --user 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819" name="Google Shape;819;gceb4c0b3c3_1_435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539999" y="2565095"/>
            <a:ext cx="7112000" cy="6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ceb4c0b3c3_1_4471"/>
          <p:cNvSpPr txBox="1"/>
          <p:nvPr>
            <p:ph type="title"/>
          </p:nvPr>
        </p:nvSpPr>
        <p:spPr>
          <a:xfrm>
            <a:off x="393575" y="233050"/>
            <a:ext cx="101103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 b="1">
                <a:solidFill>
                  <a:schemeClr val="dk1"/>
                </a:solidFill>
              </a:rPr>
              <a:t>練習019</a:t>
            </a:r>
            <a:r>
              <a:rPr lang="en-US" b="1"/>
              <a:t>提示：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 b="1"/>
              <a:t>上網找library中位數做法</a:t>
            </a:r>
            <a:endParaRPr lang="en-US" b="1"/>
          </a:p>
        </p:txBody>
      </p:sp>
      <p:pic>
        <p:nvPicPr>
          <p:cNvPr id="827" name="Google Shape;827;gceb4c0b3c3_1_447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1915950"/>
            <a:ext cx="11887199" cy="4702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ceb4c0b3c3_1_4484"/>
          <p:cNvSpPr txBox="1"/>
          <p:nvPr>
            <p:ph type="title"/>
          </p:nvPr>
        </p:nvSpPr>
        <p:spPr>
          <a:xfrm>
            <a:off x="393575" y="233050"/>
            <a:ext cx="101103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 b="1">
                <a:solidFill>
                  <a:schemeClr val="dk1"/>
                </a:solidFill>
              </a:rPr>
              <a:t>練習019</a:t>
            </a:r>
            <a:r>
              <a:rPr lang="en-US" b="1"/>
              <a:t>提示：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 b="1"/>
              <a:t>上網找library中位數做法</a:t>
            </a:r>
            <a:endParaRPr lang="en-US" b="1"/>
          </a:p>
        </p:txBody>
      </p:sp>
      <p:pic>
        <p:nvPicPr>
          <p:cNvPr id="835" name="Google Shape;835;gceb4c0b3c3_1_448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749000" y="1906100"/>
            <a:ext cx="3987546" cy="4710951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gceb4c0b3c3_1_4484"/>
          <p:cNvSpPr/>
          <p:nvPr/>
        </p:nvSpPr>
        <p:spPr>
          <a:xfrm>
            <a:off x="7231900" y="5765825"/>
            <a:ext cx="1961100" cy="472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7" name="Google Shape;837;gceb4c0b3c3_1_4484"/>
          <p:cNvSpPr txBox="1"/>
          <p:nvPr/>
        </p:nvSpPr>
        <p:spPr>
          <a:xfrm>
            <a:off x="560850" y="2845425"/>
            <a:ext cx="5834700" cy="3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如果自己寫一個找中位數的功能需時和代碼復雜，相反，使用別人做好的library很方便一句完成</a:t>
            </a:r>
            <a:endParaRPr sz="2500"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nums = [1,2,3,4]</a:t>
            </a:r>
            <a:endParaRPr sz="3600"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np.median(nums)</a:t>
            </a:r>
            <a:endParaRPr sz="3600"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#result =&gt; 2.5</a:t>
            </a:r>
            <a:endParaRPr sz="3600"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eb4c0b3c3_0_522"/>
          <p:cNvSpPr txBox="1"/>
          <p:nvPr>
            <p:ph type="title"/>
          </p:nvPr>
        </p:nvSpPr>
        <p:spPr>
          <a:xfrm>
            <a:off x="314597" y="97923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/>
              <a:t>3.</a:t>
            </a:r>
            <a:r>
              <a:rPr lang="en-US" b="1"/>
              <a:t>第一個PYTHON程序</a:t>
            </a:r>
            <a:endParaRPr lang="en-US" b="1"/>
          </a:p>
        </p:txBody>
      </p:sp>
      <p:pic>
        <p:nvPicPr>
          <p:cNvPr id="172" name="Google Shape;172;gceb4c0b3c3_0_52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4597" y="1865521"/>
            <a:ext cx="4648200" cy="18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ceb4c0b3c3_0_522"/>
          <p:cNvSpPr/>
          <p:nvPr/>
        </p:nvSpPr>
        <p:spPr>
          <a:xfrm>
            <a:off x="731520" y="2466022"/>
            <a:ext cx="1724400" cy="378900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174" name="Google Shape;174;gceb4c0b3c3_0_522"/>
          <p:cNvSpPr/>
          <p:nvPr/>
        </p:nvSpPr>
        <p:spPr>
          <a:xfrm>
            <a:off x="5114963" y="2479112"/>
            <a:ext cx="901200" cy="773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175" name="Google Shape;175;gceb4c0b3c3_0_52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09119" y="2048133"/>
            <a:ext cx="6488466" cy="160934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ceb4c0b3c3_0_522"/>
          <p:cNvSpPr/>
          <p:nvPr/>
        </p:nvSpPr>
        <p:spPr>
          <a:xfrm>
            <a:off x="7196094" y="2632908"/>
            <a:ext cx="3061200" cy="534000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177" name="Google Shape;177;gceb4c0b3c3_0_522"/>
          <p:cNvSpPr/>
          <p:nvPr/>
        </p:nvSpPr>
        <p:spPr>
          <a:xfrm>
            <a:off x="5870806" y="1455278"/>
            <a:ext cx="6106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打入程式：print(“Hello World”)</a:t>
            </a:r>
            <a:endParaRPr lang="en-US" sz="32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178" name="Google Shape;178;gceb4c0b3c3_0_5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89076" y="3931225"/>
            <a:ext cx="3426614" cy="249208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ceb4c0b3c3_0_522"/>
          <p:cNvSpPr/>
          <p:nvPr/>
        </p:nvSpPr>
        <p:spPr>
          <a:xfrm>
            <a:off x="1928949" y="5564777"/>
            <a:ext cx="2172900" cy="567600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180" name="Google Shape;180;gceb4c0b3c3_0_522"/>
          <p:cNvSpPr/>
          <p:nvPr/>
        </p:nvSpPr>
        <p:spPr>
          <a:xfrm>
            <a:off x="5194663" y="4813965"/>
            <a:ext cx="901200" cy="773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181" name="Google Shape;181;gceb4c0b3c3_0_522"/>
          <p:cNvSpPr/>
          <p:nvPr/>
        </p:nvSpPr>
        <p:spPr>
          <a:xfrm>
            <a:off x="6574972" y="4392437"/>
            <a:ext cx="3717300" cy="1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儲存到Desktop </a:t>
            </a:r>
            <a:endParaRPr lang="en-US" sz="32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或者你自己的路徑</a:t>
            </a:r>
            <a:endParaRPr sz="32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並且改名為ex_1.py</a:t>
            </a:r>
            <a:endParaRPr sz="32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ceb4c0b3c3_1_4495"/>
          <p:cNvSpPr txBox="1"/>
          <p:nvPr>
            <p:ph type="title"/>
          </p:nvPr>
        </p:nvSpPr>
        <p:spPr>
          <a:xfrm>
            <a:off x="393575" y="233050"/>
            <a:ext cx="101103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 b="1">
                <a:solidFill>
                  <a:schemeClr val="dk1"/>
                </a:solidFill>
              </a:rPr>
              <a:t>練習019</a:t>
            </a:r>
            <a:r>
              <a:rPr lang="en-US" b="1"/>
              <a:t>提示：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 b="1"/>
              <a:t>上網找library中位數做法</a:t>
            </a:r>
            <a:endParaRPr lang="en-US" b="1"/>
          </a:p>
        </p:txBody>
      </p:sp>
      <p:sp>
        <p:nvSpPr>
          <p:cNvPr id="845" name="Google Shape;845;gceb4c0b3c3_1_4495"/>
          <p:cNvSpPr txBox="1"/>
          <p:nvPr/>
        </p:nvSpPr>
        <p:spPr>
          <a:xfrm>
            <a:off x="560850" y="2459825"/>
            <a:ext cx="58347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#記得加入library, 改名成np</a:t>
            </a:r>
            <a:endParaRPr sz="2300"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import numpy as np</a:t>
            </a:r>
            <a:endParaRPr sz="2300"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nums = [1,2,3,4]</a:t>
            </a:r>
            <a:endParaRPr sz="3400"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US" sz="3400"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result = np.median(nums)</a:t>
            </a:r>
            <a:endParaRPr sz="3400"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print(result)</a:t>
            </a:r>
            <a:endParaRPr sz="3400"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846" name="Google Shape;846;gceb4c0b3c3_1_4495"/>
          <p:cNvSpPr/>
          <p:nvPr/>
        </p:nvSpPr>
        <p:spPr>
          <a:xfrm>
            <a:off x="6572700" y="3699575"/>
            <a:ext cx="865800" cy="698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847" name="Google Shape;847;gceb4c0b3c3_1_449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343750" y="3603100"/>
            <a:ext cx="2000625" cy="104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ceb4c0b3c3_1_4504"/>
          <p:cNvSpPr txBox="1"/>
          <p:nvPr>
            <p:ph type="title"/>
          </p:nvPr>
        </p:nvSpPr>
        <p:spPr>
          <a:xfrm>
            <a:off x="214284" y="-102675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 b="1"/>
              <a:t>練習019：ex019.py</a:t>
            </a:r>
            <a:endParaRPr lang="en-US" b="1"/>
          </a:p>
        </p:txBody>
      </p:sp>
      <p:sp>
        <p:nvSpPr>
          <p:cNvPr id="855" name="Google Shape;855;gceb4c0b3c3_1_4504"/>
          <p:cNvSpPr txBox="1"/>
          <p:nvPr/>
        </p:nvSpPr>
        <p:spPr>
          <a:xfrm>
            <a:off x="585536" y="1165908"/>
            <a:ext cx="10058400" cy="31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 panose="02060503020205020403"/>
              <a:buNone/>
            </a:pPr>
            <a:endParaRPr sz="3200" cap="none"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cxnSp>
        <p:nvCxnSpPr>
          <p:cNvPr id="856" name="Google Shape;856;gceb4c0b3c3_1_4504"/>
          <p:cNvCxnSpPr/>
          <p:nvPr/>
        </p:nvCxnSpPr>
        <p:spPr>
          <a:xfrm>
            <a:off x="214191" y="4028295"/>
            <a:ext cx="117636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7" name="Google Shape;857;gceb4c0b3c3_1_4504"/>
          <p:cNvSpPr/>
          <p:nvPr/>
        </p:nvSpPr>
        <p:spPr>
          <a:xfrm>
            <a:off x="500859" y="1077356"/>
            <a:ext cx="11190300" cy="2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現有一班小學生共44人，請隨機寫出44人中不同的分數，並進行排序，求出中位數，眾數，最小值和最大值，並分析整班的平均分和成績最好和最差的學生的分數。</a:t>
            </a:r>
            <a:endParaRPr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提示：mean() , sorted(), np.bincount() , np.median()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858" name="Google Shape;858;gceb4c0b3c3_1_450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62951" y="4164231"/>
            <a:ext cx="11466092" cy="227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ceb4c0b3c3_1_4517" descr="Image result for è³½è» å¡é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864" name="Google Shape;864;gceb4c0b3c3_1_4517" descr="Image result for æç£¨çé©¢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865" name="Google Shape;865;gceb4c0b3c3_1_4517" descr="Image result for æç£¨çé©¢"/>
          <p:cNvSpPr/>
          <p:nvPr/>
        </p:nvSpPr>
        <p:spPr>
          <a:xfrm>
            <a:off x="460375" y="1603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867" name="Google Shape;867;gceb4c0b3c3_1_4517"/>
          <p:cNvSpPr txBox="1"/>
          <p:nvPr>
            <p:ph type="ctrTitle"/>
          </p:nvPr>
        </p:nvSpPr>
        <p:spPr>
          <a:xfrm>
            <a:off x="3501190" y="1564571"/>
            <a:ext cx="7916700" cy="30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 panose="02060503020205020403"/>
              <a:buNone/>
            </a:pPr>
            <a:r>
              <a:rPr lang="en-US"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函數練習</a:t>
            </a:r>
            <a:endParaRPr lang="en-US"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ceb4c0b3c3_1_4620"/>
          <p:cNvSpPr txBox="1"/>
          <p:nvPr>
            <p:ph type="title"/>
          </p:nvPr>
        </p:nvSpPr>
        <p:spPr>
          <a:xfrm>
            <a:off x="444206" y="159779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/>
              <a:t>PYTHON </a:t>
            </a:r>
            <a:r>
              <a:rPr lang="en-US"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函數練習</a:t>
            </a:r>
            <a:r>
              <a:rPr lang="en-US" b="1"/>
              <a:t>：ex020.py</a:t>
            </a:r>
            <a:endParaRPr lang="en-US" b="1"/>
          </a:p>
        </p:txBody>
      </p:sp>
      <p:sp>
        <p:nvSpPr>
          <p:cNvPr id="874" name="Google Shape;874;gceb4c0b3c3_1_4620"/>
          <p:cNvSpPr/>
          <p:nvPr/>
        </p:nvSpPr>
        <p:spPr>
          <a:xfrm>
            <a:off x="557463" y="1432819"/>
            <a:ext cx="111903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Input()是一個輸入函數</a:t>
            </a:r>
            <a:endParaRPr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格式: </a:t>
            </a:r>
            <a:r>
              <a:rPr lang="en-US" sz="4000">
                <a:solidFill>
                  <a:schemeClr val="accent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變量名稱</a:t>
            </a: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=</a:t>
            </a:r>
            <a:r>
              <a:rPr lang="en-US" sz="4000">
                <a:solidFill>
                  <a:srgbClr val="FF0000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input(‘</a:t>
            </a: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提示語句</a:t>
            </a:r>
            <a:r>
              <a:rPr lang="en-US" sz="4000">
                <a:solidFill>
                  <a:srgbClr val="FF0000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’)</a:t>
            </a:r>
            <a:endParaRPr lang="en-US" sz="4000">
              <a:solidFill>
                <a:srgbClr val="FF0000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cxnSp>
        <p:nvCxnSpPr>
          <p:cNvPr id="875" name="Google Shape;875;gceb4c0b3c3_1_4620"/>
          <p:cNvCxnSpPr/>
          <p:nvPr/>
        </p:nvCxnSpPr>
        <p:spPr>
          <a:xfrm>
            <a:off x="214266" y="3152231"/>
            <a:ext cx="117636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6" name="Google Shape;876;gceb4c0b3c3_1_4620"/>
          <p:cNvSpPr/>
          <p:nvPr/>
        </p:nvSpPr>
        <p:spPr>
          <a:xfrm>
            <a:off x="557463" y="3211901"/>
            <a:ext cx="11190300" cy="3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a = input(‘input a value:’)</a:t>
            </a:r>
            <a:endParaRPr lang="en-US"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b = 20</a:t>
            </a:r>
            <a:endParaRPr lang="en-US"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c = int(a) + b</a:t>
            </a:r>
            <a:endParaRPr lang="en-US"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print(c)</a:t>
            </a:r>
            <a:endParaRPr lang="en-US"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ceb4c0b3c3_1_4723"/>
          <p:cNvSpPr txBox="1"/>
          <p:nvPr>
            <p:ph type="title"/>
          </p:nvPr>
        </p:nvSpPr>
        <p:spPr>
          <a:xfrm>
            <a:off x="444206" y="159779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/>
              <a:t>PYTHON </a:t>
            </a:r>
            <a:r>
              <a:rPr lang="en-US"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函數練習</a:t>
            </a:r>
            <a:r>
              <a:rPr lang="en-US" b="1"/>
              <a:t>：</a:t>
            </a:r>
            <a:endParaRPr lang="en-US" b="1"/>
          </a:p>
        </p:txBody>
      </p:sp>
      <p:sp>
        <p:nvSpPr>
          <p:cNvPr id="883" name="Google Shape;883;gceb4c0b3c3_1_4723"/>
          <p:cNvSpPr/>
          <p:nvPr/>
        </p:nvSpPr>
        <p:spPr>
          <a:xfrm>
            <a:off x="500834" y="2721114"/>
            <a:ext cx="1119030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如果直接輸入式子有方法直接運算？</a:t>
            </a:r>
            <a:endParaRPr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Input(‘enter the formula:’)</a:t>
            </a:r>
            <a:endParaRPr lang="en-US" sz="4000">
              <a:solidFill>
                <a:srgbClr val="FF0000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&gt;&gt; 100+100*200</a:t>
            </a:r>
            <a:endParaRPr sz="4000">
              <a:solidFill>
                <a:srgbClr val="FF0000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ceb4c0b3c3_1_4824"/>
          <p:cNvSpPr txBox="1"/>
          <p:nvPr>
            <p:ph type="title"/>
          </p:nvPr>
        </p:nvSpPr>
        <p:spPr>
          <a:xfrm>
            <a:off x="80150" y="90900"/>
            <a:ext cx="106053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/>
              <a:t>PYTHON </a:t>
            </a:r>
            <a:r>
              <a:rPr lang="en-US"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函數練習</a:t>
            </a:r>
            <a:r>
              <a:rPr lang="en-US"/>
              <a:t>021</a:t>
            </a:r>
            <a:r>
              <a:rPr lang="en-US" b="1"/>
              <a:t>：ex21.py</a:t>
            </a:r>
            <a:endParaRPr lang="en-US" b="1"/>
          </a:p>
        </p:txBody>
      </p:sp>
      <p:sp>
        <p:nvSpPr>
          <p:cNvPr id="889" name="Google Shape;889;gceb4c0b3c3_1_4824"/>
          <p:cNvSpPr/>
          <p:nvPr/>
        </p:nvSpPr>
        <p:spPr>
          <a:xfrm>
            <a:off x="557463" y="1432819"/>
            <a:ext cx="1119030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eval()函數用來執行一個字串運算式，並返回運算式的值。</a:t>
            </a:r>
            <a:endParaRPr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格式: </a:t>
            </a:r>
            <a:r>
              <a:rPr lang="en-US" sz="4000">
                <a:solidFill>
                  <a:schemeClr val="accent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變量名稱</a:t>
            </a: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=</a:t>
            </a:r>
            <a:r>
              <a:rPr lang="en-US" sz="4000">
                <a:solidFill>
                  <a:srgbClr val="FF0000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eval(‘字符串’)</a:t>
            </a:r>
            <a:endParaRPr lang="en-US" sz="4000">
              <a:solidFill>
                <a:srgbClr val="FF0000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cxnSp>
        <p:nvCxnSpPr>
          <p:cNvPr id="890" name="Google Shape;890;gceb4c0b3c3_1_4824"/>
          <p:cNvCxnSpPr/>
          <p:nvPr/>
        </p:nvCxnSpPr>
        <p:spPr>
          <a:xfrm>
            <a:off x="214266" y="3453020"/>
            <a:ext cx="117636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91" name="Google Shape;891;gceb4c0b3c3_1_4824"/>
          <p:cNvSpPr/>
          <p:nvPr/>
        </p:nvSpPr>
        <p:spPr>
          <a:xfrm>
            <a:off x="557463" y="3764578"/>
            <a:ext cx="111903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formula = input('enter the formula:')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result = eval(formula)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print(result)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ceb4c0b3c3_1_4927"/>
          <p:cNvSpPr txBox="1"/>
          <p:nvPr>
            <p:ph type="title"/>
          </p:nvPr>
        </p:nvSpPr>
        <p:spPr>
          <a:xfrm>
            <a:off x="80150" y="90900"/>
            <a:ext cx="106053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/>
              <a:t>PYTHON </a:t>
            </a:r>
            <a:r>
              <a:rPr lang="en-US"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函數練習</a:t>
            </a:r>
            <a:r>
              <a:rPr lang="en-US"/>
              <a:t>021</a:t>
            </a:r>
            <a:r>
              <a:rPr lang="en-US" b="1"/>
              <a:t>：ex21.py</a:t>
            </a:r>
            <a:endParaRPr lang="en-US" b="1"/>
          </a:p>
        </p:txBody>
      </p:sp>
      <p:pic>
        <p:nvPicPr>
          <p:cNvPr id="897" name="Google Shape;897;gceb4c0b3c3_1_49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524125" y="1433153"/>
            <a:ext cx="7143750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gceb4c0b3c3_1_492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078600" y="5362503"/>
            <a:ext cx="41529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Google Shape;899;gceb4c0b3c3_1_4927"/>
          <p:cNvSpPr/>
          <p:nvPr/>
        </p:nvSpPr>
        <p:spPr>
          <a:xfrm>
            <a:off x="5658150" y="4469650"/>
            <a:ext cx="875700" cy="580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0" name="Google Shape;900;gceb4c0b3c3_1_4927"/>
          <p:cNvSpPr txBox="1"/>
          <p:nvPr>
            <p:ph type="title"/>
          </p:nvPr>
        </p:nvSpPr>
        <p:spPr>
          <a:xfrm>
            <a:off x="203025" y="4031450"/>
            <a:ext cx="106053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/>
              <a:t>可以試其它算式</a:t>
            </a:r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ceb4c0b3c3_1_5250" descr="Image result for è³½è» å¡é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906" name="Google Shape;906;gceb4c0b3c3_1_5250" descr="Image result for æç£¨çé©¢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907" name="Google Shape;907;gceb4c0b3c3_1_5250" descr="Image result for æç£¨çé©¢"/>
          <p:cNvSpPr/>
          <p:nvPr/>
        </p:nvSpPr>
        <p:spPr>
          <a:xfrm>
            <a:off x="460375" y="1603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909" name="Google Shape;909;gceb4c0b3c3_1_5250"/>
          <p:cNvSpPr txBox="1"/>
          <p:nvPr>
            <p:ph type="ctrTitle"/>
          </p:nvPr>
        </p:nvSpPr>
        <p:spPr>
          <a:xfrm>
            <a:off x="3501190" y="1564571"/>
            <a:ext cx="7916700" cy="30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 panose="02060503020205020403"/>
              <a:buNone/>
            </a:pPr>
            <a:r>
              <a:rPr lang="en-US"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條件語句</a:t>
            </a:r>
            <a:endParaRPr lang="en-US"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ceb4c0b3c3_1_5353"/>
          <p:cNvSpPr txBox="1"/>
          <p:nvPr>
            <p:ph type="title"/>
          </p:nvPr>
        </p:nvSpPr>
        <p:spPr>
          <a:xfrm>
            <a:off x="444206" y="159779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/>
              <a:t>PYTHON </a:t>
            </a:r>
            <a:r>
              <a:rPr lang="en-US"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條件語句示範</a:t>
            </a:r>
            <a:r>
              <a:rPr lang="en-US" b="1"/>
              <a:t>：</a:t>
            </a:r>
            <a:endParaRPr lang="en-US" b="1"/>
          </a:p>
        </p:txBody>
      </p:sp>
      <p:sp>
        <p:nvSpPr>
          <p:cNvPr id="917" name="Google Shape;917;gceb4c0b3c3_1_5353"/>
          <p:cNvSpPr/>
          <p:nvPr/>
        </p:nvSpPr>
        <p:spPr>
          <a:xfrm>
            <a:off x="810975" y="1619908"/>
            <a:ext cx="10936800" cy="50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If  判斷  </a:t>
            </a:r>
            <a:r>
              <a:rPr lang="en-US" sz="3600">
                <a:solidFill>
                  <a:srgbClr val="FF0000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如果肚餓，就吃早餐</a:t>
            </a:r>
            <a:endParaRPr sz="3600">
              <a:solidFill>
                <a:srgbClr val="FF0000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格式: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if </a:t>
            </a:r>
            <a:r>
              <a:rPr lang="en-US" sz="3600">
                <a:solidFill>
                  <a:schemeClr val="accent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&lt;判斷條件&gt;:(Ture </a:t>
            </a:r>
            <a:r>
              <a:rPr lang="en-US" sz="3600">
                <a:solidFill>
                  <a:srgbClr val="FF0000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Flase</a:t>
            </a:r>
            <a:r>
              <a:rPr lang="en-US" sz="3600">
                <a:solidFill>
                  <a:schemeClr val="accent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)</a:t>
            </a:r>
            <a:endParaRPr sz="3600">
              <a:solidFill>
                <a:schemeClr val="accent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    </a:t>
            </a:r>
            <a:r>
              <a:rPr lang="en-US" sz="3600">
                <a:solidFill>
                  <a:schemeClr val="accent6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執行句子</a:t>
            </a:r>
            <a:endParaRPr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例: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if </a:t>
            </a:r>
            <a:r>
              <a:rPr lang="en-US" sz="3600">
                <a:solidFill>
                  <a:schemeClr val="accent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10&gt;1</a:t>
            </a: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:                                if </a:t>
            </a:r>
            <a:r>
              <a:rPr lang="en-US" sz="3600">
                <a:solidFill>
                  <a:schemeClr val="accent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10&lt;1</a:t>
            </a: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: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    </a:t>
            </a:r>
            <a:r>
              <a:rPr lang="en-US" sz="3600">
                <a:solidFill>
                  <a:schemeClr val="accent6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執行</a:t>
            </a:r>
            <a:r>
              <a:rPr lang="en-US" sz="3600">
                <a:solidFill>
                  <a:srgbClr val="FF0000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                                     不執行</a:t>
            </a:r>
            <a:endParaRPr sz="3600">
              <a:solidFill>
                <a:srgbClr val="FF0000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accent6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ceb4c0b3c3_1_5455"/>
          <p:cNvSpPr txBox="1"/>
          <p:nvPr>
            <p:ph type="title"/>
          </p:nvPr>
        </p:nvSpPr>
        <p:spPr>
          <a:xfrm>
            <a:off x="444206" y="159779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/>
              <a:t>PYTHON </a:t>
            </a:r>
            <a:r>
              <a:rPr lang="en-US"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條件語句</a:t>
            </a:r>
            <a:r>
              <a:rPr lang="en-US" b="1"/>
              <a:t>：</a:t>
            </a:r>
            <a:endParaRPr lang="en-US" b="1"/>
          </a:p>
        </p:txBody>
      </p:sp>
      <p:sp>
        <p:nvSpPr>
          <p:cNvPr id="925" name="Google Shape;925;gceb4c0b3c3_1_5455"/>
          <p:cNvSpPr/>
          <p:nvPr/>
        </p:nvSpPr>
        <p:spPr>
          <a:xfrm>
            <a:off x="557463" y="1432819"/>
            <a:ext cx="11190300" cy="50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格式: </a:t>
            </a:r>
            <a:endParaRPr lang="en-US"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如果</a:t>
            </a: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 條件:</a:t>
            </a:r>
            <a:endParaRPr lang="en-US"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	</a:t>
            </a:r>
            <a:r>
              <a:rPr lang="en-US" sz="4000">
                <a:solidFill>
                  <a:srgbClr val="FF0000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你需要運行的程式</a:t>
            </a:r>
            <a:endParaRPr sz="4000">
              <a:solidFill>
                <a:srgbClr val="FF0000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*注意縮行，4格或按tab</a:t>
            </a:r>
            <a:endParaRPr lang="en-US"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if 語句後的</a:t>
            </a:r>
            <a:r>
              <a:rPr lang="en-US" sz="4000">
                <a:solidFill>
                  <a:srgbClr val="FF0000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你需要運行的程式</a:t>
            </a: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代碼塊只有當條件表達式結果為真時才執行縮行的程式，否則將繼續執行緊跟在該代碼塊後面的語句。</a:t>
            </a:r>
            <a:endParaRPr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cxnSp>
        <p:nvCxnSpPr>
          <p:cNvPr id="926" name="Google Shape;926;gceb4c0b3c3_1_5455"/>
          <p:cNvCxnSpPr/>
          <p:nvPr/>
        </p:nvCxnSpPr>
        <p:spPr>
          <a:xfrm>
            <a:off x="214266" y="4235073"/>
            <a:ext cx="117636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7" name="Google Shape;927;gceb4c0b3c3_1_5455"/>
          <p:cNvSpPr/>
          <p:nvPr/>
        </p:nvSpPr>
        <p:spPr>
          <a:xfrm>
            <a:off x="6770250" y="2083649"/>
            <a:ext cx="47283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If</a:t>
            </a: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 expression:</a:t>
            </a:r>
            <a:endParaRPr lang="en-US"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     </a:t>
            </a:r>
            <a:r>
              <a:rPr lang="en-US" sz="4000">
                <a:solidFill>
                  <a:srgbClr val="FF0000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expr_true_suite</a:t>
            </a:r>
            <a:endParaRPr sz="4000">
              <a:solidFill>
                <a:srgbClr val="FF0000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cxnSp>
        <p:nvCxnSpPr>
          <p:cNvPr id="928" name="Google Shape;928;gceb4c0b3c3_1_5455"/>
          <p:cNvCxnSpPr/>
          <p:nvPr/>
        </p:nvCxnSpPr>
        <p:spPr>
          <a:xfrm>
            <a:off x="6521116" y="159779"/>
            <a:ext cx="0" cy="40752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43e1be83f_0_0"/>
          <p:cNvSpPr txBox="1"/>
          <p:nvPr>
            <p:ph type="title"/>
          </p:nvPr>
        </p:nvSpPr>
        <p:spPr>
          <a:xfrm>
            <a:off x="314597" y="97923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/>
              <a:t>3.</a:t>
            </a:r>
            <a:r>
              <a:rPr lang="en-US" b="1"/>
              <a:t>第一個PYTHON程序</a:t>
            </a:r>
            <a:endParaRPr lang="en-US" b="1"/>
          </a:p>
        </p:txBody>
      </p:sp>
      <p:pic>
        <p:nvPicPr>
          <p:cNvPr id="189" name="Google Shape;189;gd43e1be83f_0_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59320" y="1522459"/>
            <a:ext cx="10816046" cy="509097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d43e1be83f_0_0"/>
          <p:cNvSpPr/>
          <p:nvPr/>
        </p:nvSpPr>
        <p:spPr>
          <a:xfrm>
            <a:off x="9666514" y="1470208"/>
            <a:ext cx="764400" cy="763500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191" name="Google Shape;191;gd43e1be83f_0_0"/>
          <p:cNvSpPr/>
          <p:nvPr/>
        </p:nvSpPr>
        <p:spPr>
          <a:xfrm>
            <a:off x="4990011" y="2485472"/>
            <a:ext cx="5989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右上角綠色三角形運行程式</a:t>
            </a:r>
            <a:endParaRPr sz="3600" b="1" cap="none">
              <a:solidFill>
                <a:srgbClr val="FFFFFF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192" name="Google Shape;192;gd43e1be83f_0_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59320" y="4389120"/>
            <a:ext cx="12474807" cy="227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d43e1be83f_0_0"/>
          <p:cNvSpPr/>
          <p:nvPr/>
        </p:nvSpPr>
        <p:spPr>
          <a:xfrm>
            <a:off x="314597" y="5025043"/>
            <a:ext cx="2919600" cy="647100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194" name="Google Shape;194;gd43e1be83f_0_0"/>
          <p:cNvSpPr/>
          <p:nvPr/>
        </p:nvSpPr>
        <p:spPr>
          <a:xfrm>
            <a:off x="4679391" y="5328373"/>
            <a:ext cx="59895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這將產生以下結果：</a:t>
            </a:r>
            <a:endParaRPr sz="3600">
              <a:solidFill>
                <a:schemeClr val="lt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Hello world</a:t>
            </a:r>
            <a:endParaRPr sz="3600">
              <a:solidFill>
                <a:schemeClr val="lt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ceb4c0b3c3_1_5560"/>
          <p:cNvSpPr txBox="1"/>
          <p:nvPr>
            <p:ph type="title"/>
          </p:nvPr>
        </p:nvSpPr>
        <p:spPr>
          <a:xfrm>
            <a:off x="444206" y="159779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/>
              <a:t>PYTHON </a:t>
            </a:r>
            <a:r>
              <a:rPr lang="en-US"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條件語句</a:t>
            </a:r>
            <a:r>
              <a:rPr lang="en-US" b="1"/>
              <a:t>：</a:t>
            </a:r>
            <a:endParaRPr lang="en-US" b="1"/>
          </a:p>
        </p:txBody>
      </p:sp>
      <p:sp>
        <p:nvSpPr>
          <p:cNvPr id="936" name="Google Shape;936;gceb4c0b3c3_1_5560"/>
          <p:cNvSpPr/>
          <p:nvPr/>
        </p:nvSpPr>
        <p:spPr>
          <a:xfrm>
            <a:off x="557463" y="1432819"/>
            <a:ext cx="11190300" cy="44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格式: </a:t>
            </a:r>
            <a:endParaRPr lang="en-US"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如果</a:t>
            </a: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 條件 and 條件 or 條件:</a:t>
            </a:r>
            <a:endParaRPr lang="en-US"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	</a:t>
            </a:r>
            <a:r>
              <a:rPr lang="en-US" sz="4000">
                <a:solidFill>
                  <a:srgbClr val="FF0000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你需要運行的程式</a:t>
            </a:r>
            <a:endParaRPr sz="4000">
              <a:solidFill>
                <a:srgbClr val="FF0000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*注意縮行，4格或按tab</a:t>
            </a:r>
            <a:endParaRPr lang="en-US"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單個 if 語句中的 expression 條件表達式可以通過布爾操作符 and ， or 和not 實現多重條件判斷。</a:t>
            </a:r>
            <a:endParaRPr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cxnSp>
        <p:nvCxnSpPr>
          <p:cNvPr id="937" name="Google Shape;937;gceb4c0b3c3_1_5560"/>
          <p:cNvCxnSpPr/>
          <p:nvPr/>
        </p:nvCxnSpPr>
        <p:spPr>
          <a:xfrm>
            <a:off x="214266" y="4235073"/>
            <a:ext cx="117636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ceb4c0b3c3_1_5663"/>
          <p:cNvSpPr txBox="1"/>
          <p:nvPr>
            <p:ph type="title"/>
          </p:nvPr>
        </p:nvSpPr>
        <p:spPr>
          <a:xfrm>
            <a:off x="214266" y="0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/>
              <a:t>PYTHON </a:t>
            </a:r>
            <a:r>
              <a:rPr lang="en-US" b="1"/>
              <a:t>基本判斷符號列表：</a:t>
            </a:r>
            <a:endParaRPr lang="en-US" b="1"/>
          </a:p>
        </p:txBody>
      </p:sp>
      <p:sp>
        <p:nvSpPr>
          <p:cNvPr id="944" name="Google Shape;944;gceb4c0b3c3_1_5663"/>
          <p:cNvSpPr/>
          <p:nvPr/>
        </p:nvSpPr>
        <p:spPr>
          <a:xfrm>
            <a:off x="609787" y="874126"/>
            <a:ext cx="1119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假設 a = 10， b = 20 那麼：</a:t>
            </a:r>
            <a:r>
              <a:rPr lang="en-US" sz="48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 </a:t>
            </a:r>
            <a:endParaRPr lang="en-US" sz="4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graphicFrame>
        <p:nvGraphicFramePr>
          <p:cNvPr id="945" name="Google Shape;945;gceb4c0b3c3_1_5663"/>
          <p:cNvGraphicFramePr/>
          <p:nvPr/>
        </p:nvGraphicFramePr>
        <p:xfrm>
          <a:off x="721893" y="2124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{0070D307-A98E-4003-9A46-1CF1A6E6B45C}</a:tableStyleId>
              </a:tblPr>
              <a:tblGrid>
                <a:gridCol w="974550"/>
                <a:gridCol w="6051875"/>
                <a:gridCol w="3513225"/>
              </a:tblGrid>
              <a:tr h="472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==</a:t>
                      </a:r>
                      <a:endParaRPr lang="en-US"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9850" marR="69850" marT="69850" marB="698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檢查兩個操作數的值是否相等，如果是，則條件為真。</a:t>
                      </a:r>
                      <a:endParaRPr lang="en-US"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9850" marR="69850" marT="69850" marB="698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(a == b) 不為真 true.</a:t>
                      </a:r>
                      <a:endParaRPr lang="en-US"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9850" marR="69850" marT="69850" marB="698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!=</a:t>
                      </a:r>
                      <a:endParaRPr lang="en-US"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9850" marR="69850" marT="69850" marB="698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檢查兩個操作數的值相等與否，如果值不相等，則條件變為真。</a:t>
                      </a:r>
                      <a:endParaRPr lang="en-US"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9850" marR="69850" marT="69850" marB="698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(a != b) 為 true.</a:t>
                      </a:r>
                      <a:endParaRPr lang="en-US"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9850" marR="69850" marT="69850" marB="698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&lt;&gt;</a:t>
                      </a:r>
                      <a:endParaRPr lang="en-US"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9850" marR="69850" marT="69850" marB="698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檢查兩個操作數的值相等與否，如果值不相等，則條件變為真。</a:t>
                      </a:r>
                      <a:endParaRPr lang="en-US"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9850" marR="69850" marT="69850" marB="698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(a &lt;&gt; b) 為 true. 這個類似於 != 運算符</a:t>
                      </a:r>
                      <a:endParaRPr lang="en-US"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9850" marR="69850" marT="69850" marB="698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&gt;</a:t>
                      </a:r>
                      <a:endParaRPr lang="en-US"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9850" marR="69850" marT="69850" marB="698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檢查左邊的操作數的值是否大於右操作數的值，如果是，則條件為真。</a:t>
                      </a:r>
                      <a:endParaRPr lang="en-US"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9850" marR="69850" marT="69850" marB="698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(a &gt; b) 不為 true.</a:t>
                      </a:r>
                      <a:endParaRPr lang="en-US"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9850" marR="69850" marT="69850" marB="698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</a:t>
                      </a:r>
                      <a:endParaRPr lang="en-US"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9850" marR="69850" marT="69850" marB="698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檢查左邊的操作數的值是否小於右操作數的值，如果是，則條件為真。</a:t>
                      </a:r>
                      <a:endParaRPr lang="en-US"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9850" marR="69850" marT="69850" marB="698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(a &lt; b) 為 true.</a:t>
                      </a:r>
                      <a:endParaRPr lang="en-US"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9850" marR="69850" marT="69850" marB="698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&gt;=</a:t>
                      </a:r>
                      <a:endParaRPr lang="en-US"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9850" marR="69850" marT="69850" marB="698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檢查左邊的操作數的值是否大於或等於右操作數的值，如果是，則條件為真。</a:t>
                      </a:r>
                      <a:endParaRPr lang="en-US"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9850" marR="69850" marT="69850" marB="698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(a &gt;= b) 不為 true.</a:t>
                      </a:r>
                      <a:endParaRPr lang="en-US"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9850" marR="69850" marT="69850" marB="698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&lt;=</a:t>
                      </a:r>
                      <a:endParaRPr lang="en-US"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9850" marR="69850" marT="69850" marB="698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檢查左操作數的值是否小於或等於右操作數的值，如果是，則條件變為真。</a:t>
                      </a:r>
                      <a:endParaRPr lang="en-US"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9850" marR="69850" marT="69850" marB="698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(a &lt;= b) 為 true.</a:t>
                      </a:r>
                      <a:endParaRPr lang="en-US" sz="16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9850" marR="69850" marT="69850" marB="698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946" name="Google Shape;946;gceb4c0b3c3_1_5663"/>
          <p:cNvGraphicFramePr/>
          <p:nvPr/>
        </p:nvGraphicFramePr>
        <p:xfrm>
          <a:off x="721892" y="16980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{0070D307-A98E-4003-9A46-1CF1A6E6B45C}</a:tableStyleId>
              </a:tblPr>
              <a:tblGrid>
                <a:gridCol w="962525"/>
                <a:gridCol w="6075950"/>
                <a:gridCol w="350117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運算符</a:t>
                      </a:r>
                      <a:endParaRPr lang="en-US" sz="18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描述</a:t>
                      </a:r>
                      <a:endParaRPr lang="en-US" sz="18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示例</a:t>
                      </a:r>
                      <a:endParaRPr lang="en-US" sz="18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ceb4c0b3c3_1_5766"/>
          <p:cNvSpPr txBox="1"/>
          <p:nvPr>
            <p:ph type="title"/>
          </p:nvPr>
        </p:nvSpPr>
        <p:spPr>
          <a:xfrm>
            <a:off x="444206" y="321746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 b="1"/>
              <a:t>PYTHON邏輯運算符：</a:t>
            </a:r>
            <a:endParaRPr lang="en-US" b="1"/>
          </a:p>
        </p:txBody>
      </p:sp>
      <p:graphicFrame>
        <p:nvGraphicFramePr>
          <p:cNvPr id="954" name="Google Shape;954;gceb4c0b3c3_1_5766"/>
          <p:cNvGraphicFramePr/>
          <p:nvPr/>
        </p:nvGraphicFramePr>
        <p:xfrm>
          <a:off x="494820" y="18441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{0070D307-A98E-4003-9A46-1CF1A6E6B45C}</a:tableStyleId>
              </a:tblPr>
              <a:tblGrid>
                <a:gridCol w="1564200"/>
                <a:gridCol w="4534275"/>
                <a:gridCol w="1600200"/>
                <a:gridCol w="3503675"/>
              </a:tblGrid>
              <a:tr h="191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444444"/>
                          </a:solidFill>
                          <a:latin typeface="Rockwell" panose="02060503020205020403"/>
                          <a:ea typeface="Rockwell" panose="02060503020205020403"/>
                          <a:cs typeface="Rockwell" panose="02060503020205020403"/>
                          <a:sym typeface="Rockwell" panose="02060503020205020403"/>
                        </a:rPr>
                        <a:t>逻辑运算符</a:t>
                      </a:r>
                      <a:endParaRPr lang="en-US" sz="2000" u="none" strike="noStrike" cap="none">
                        <a:solidFill>
                          <a:srgbClr val="444444"/>
                        </a:solidFill>
                        <a:latin typeface="Rockwell" panose="02060503020205020403"/>
                        <a:ea typeface="Rockwell" panose="02060503020205020403"/>
                        <a:cs typeface="Rockwell" panose="02060503020205020403"/>
                        <a:sym typeface="Rockwell" panose="02060503020205020403"/>
                      </a:endParaRPr>
                    </a:p>
                  </a:txBody>
                  <a:tcPr marL="13400" marR="13400" marT="18750" marB="187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444444"/>
                          </a:solidFill>
                          <a:latin typeface="Rockwell" panose="02060503020205020403"/>
                          <a:ea typeface="Rockwell" panose="02060503020205020403"/>
                          <a:cs typeface="Rockwell" panose="02060503020205020403"/>
                          <a:sym typeface="Rockwell" panose="02060503020205020403"/>
                        </a:rPr>
                        <a:t>含义</a:t>
                      </a:r>
                      <a:endParaRPr lang="en-US" sz="2000">
                        <a:solidFill>
                          <a:srgbClr val="444444"/>
                        </a:solidFill>
                        <a:latin typeface="Rockwell" panose="02060503020205020403"/>
                        <a:ea typeface="Rockwell" panose="02060503020205020403"/>
                        <a:cs typeface="Rockwell" panose="02060503020205020403"/>
                        <a:sym typeface="Rockwell" panose="02060503020205020403"/>
                      </a:endParaRPr>
                    </a:p>
                  </a:txBody>
                  <a:tcPr marL="13400" marR="13400" marT="18750" marB="187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444444"/>
                          </a:solidFill>
                          <a:latin typeface="Rockwell" panose="02060503020205020403"/>
                          <a:ea typeface="Rockwell" panose="02060503020205020403"/>
                          <a:cs typeface="Rockwell" panose="02060503020205020403"/>
                          <a:sym typeface="Rockwell" panose="02060503020205020403"/>
                        </a:rPr>
                        <a:t>基本格式</a:t>
                      </a:r>
                      <a:endParaRPr lang="en-US" sz="2000">
                        <a:solidFill>
                          <a:srgbClr val="444444"/>
                        </a:solidFill>
                        <a:latin typeface="Rockwell" panose="02060503020205020403"/>
                        <a:ea typeface="Rockwell" panose="02060503020205020403"/>
                        <a:cs typeface="Rockwell" panose="02060503020205020403"/>
                        <a:sym typeface="Rockwell" panose="02060503020205020403"/>
                      </a:endParaRPr>
                    </a:p>
                  </a:txBody>
                  <a:tcPr marL="13400" marR="13400" marT="18750" marB="187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444444"/>
                          </a:solidFill>
                          <a:latin typeface="Rockwell" panose="02060503020205020403"/>
                          <a:ea typeface="Rockwell" panose="02060503020205020403"/>
                          <a:cs typeface="Rockwell" panose="02060503020205020403"/>
                          <a:sym typeface="Rockwell" panose="02060503020205020403"/>
                        </a:rPr>
                        <a:t>说明</a:t>
                      </a:r>
                      <a:endParaRPr lang="en-US" sz="2000">
                        <a:solidFill>
                          <a:srgbClr val="444444"/>
                        </a:solidFill>
                        <a:latin typeface="Rockwell" panose="02060503020205020403"/>
                        <a:ea typeface="Rockwell" panose="02060503020205020403"/>
                        <a:cs typeface="Rockwell" panose="02060503020205020403"/>
                        <a:sym typeface="Rockwell" panose="02060503020205020403"/>
                      </a:endParaRPr>
                    </a:p>
                  </a:txBody>
                  <a:tcPr marL="13400" marR="13400" marT="18750" marB="187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</a:tr>
              <a:tr h="1183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Rockwell" panose="02060503020205020403"/>
                          <a:ea typeface="Rockwell" panose="02060503020205020403"/>
                          <a:cs typeface="Rockwell" panose="02060503020205020403"/>
                          <a:sym typeface="Rockwell" panose="02060503020205020403"/>
                        </a:rPr>
                        <a:t>and</a:t>
                      </a:r>
                      <a:endParaRPr lang="en-US" sz="2000">
                        <a:latin typeface="Rockwell" panose="02060503020205020403"/>
                        <a:ea typeface="Rockwell" panose="02060503020205020403"/>
                        <a:cs typeface="Rockwell" panose="02060503020205020403"/>
                        <a:sym typeface="Rockwell" panose="02060503020205020403"/>
                      </a:endParaRPr>
                    </a:p>
                  </a:txBody>
                  <a:tcPr marL="13400" marR="13400" marT="13400" marB="13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Rockwell" panose="02060503020205020403"/>
                          <a:ea typeface="Rockwell" panose="02060503020205020403"/>
                          <a:cs typeface="Rockwell" panose="02060503020205020403"/>
                          <a:sym typeface="Rockwell" panose="02060503020205020403"/>
                        </a:rPr>
                        <a:t>逻辑与运算，等价于数学中的“且”</a:t>
                      </a:r>
                      <a:endParaRPr lang="en-US" sz="2000">
                        <a:latin typeface="Rockwell" panose="02060503020205020403"/>
                        <a:ea typeface="Rockwell" panose="02060503020205020403"/>
                        <a:cs typeface="Rockwell" panose="02060503020205020403"/>
                        <a:sym typeface="Rockwell" panose="02060503020205020403"/>
                      </a:endParaRPr>
                    </a:p>
                  </a:txBody>
                  <a:tcPr marL="13400" marR="13400" marT="13400" marB="13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Rockwell" panose="02060503020205020403"/>
                          <a:ea typeface="Rockwell" panose="02060503020205020403"/>
                          <a:cs typeface="Rockwell" panose="02060503020205020403"/>
                          <a:sym typeface="Rockwell" panose="02060503020205020403"/>
                        </a:rPr>
                        <a:t>a and b</a:t>
                      </a:r>
                      <a:endParaRPr lang="en-US" sz="2000">
                        <a:latin typeface="Rockwell" panose="02060503020205020403"/>
                        <a:ea typeface="Rockwell" panose="02060503020205020403"/>
                        <a:cs typeface="Rockwell" panose="02060503020205020403"/>
                        <a:sym typeface="Rockwell" panose="02060503020205020403"/>
                      </a:endParaRPr>
                    </a:p>
                  </a:txBody>
                  <a:tcPr marL="13400" marR="13400" marT="13400" marB="13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Rockwell" panose="02060503020205020403"/>
                          <a:ea typeface="Rockwell" panose="02060503020205020403"/>
                          <a:cs typeface="Rockwell" panose="02060503020205020403"/>
                          <a:sym typeface="Rockwell" panose="02060503020205020403"/>
                        </a:rPr>
                        <a:t>当 a 和 b 两个表达式都为真时，a and b 的结果才为真，否则为假。</a:t>
                      </a:r>
                      <a:endParaRPr lang="en-US" sz="2000">
                        <a:latin typeface="Rockwell" panose="02060503020205020403"/>
                        <a:ea typeface="Rockwell" panose="02060503020205020403"/>
                        <a:cs typeface="Rockwell" panose="02060503020205020403"/>
                        <a:sym typeface="Rockwell" panose="02060503020205020403"/>
                      </a:endParaRPr>
                    </a:p>
                  </a:txBody>
                  <a:tcPr marL="13400" marR="13400" marT="13400" marB="13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1106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Rockwell" panose="02060503020205020403"/>
                          <a:ea typeface="Rockwell" panose="02060503020205020403"/>
                          <a:cs typeface="Rockwell" panose="02060503020205020403"/>
                          <a:sym typeface="Rockwell" panose="02060503020205020403"/>
                        </a:rPr>
                        <a:t>or</a:t>
                      </a:r>
                      <a:endParaRPr lang="en-US" sz="2000">
                        <a:latin typeface="Rockwell" panose="02060503020205020403"/>
                        <a:ea typeface="Rockwell" panose="02060503020205020403"/>
                        <a:cs typeface="Rockwell" panose="02060503020205020403"/>
                        <a:sym typeface="Rockwell" panose="02060503020205020403"/>
                      </a:endParaRPr>
                    </a:p>
                  </a:txBody>
                  <a:tcPr marL="13400" marR="13400" marT="13400" marB="13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Rockwell" panose="02060503020205020403"/>
                          <a:ea typeface="Rockwell" panose="02060503020205020403"/>
                          <a:cs typeface="Rockwell" panose="02060503020205020403"/>
                          <a:sym typeface="Rockwell" panose="02060503020205020403"/>
                        </a:rPr>
                        <a:t>逻辑或运算，等价于数学中的“或”</a:t>
                      </a:r>
                      <a:endParaRPr lang="en-US" sz="2000">
                        <a:latin typeface="Rockwell" panose="02060503020205020403"/>
                        <a:ea typeface="Rockwell" panose="02060503020205020403"/>
                        <a:cs typeface="Rockwell" panose="02060503020205020403"/>
                        <a:sym typeface="Rockwell" panose="02060503020205020403"/>
                      </a:endParaRPr>
                    </a:p>
                  </a:txBody>
                  <a:tcPr marL="13400" marR="13400" marT="13400" marB="13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Rockwell" panose="02060503020205020403"/>
                          <a:ea typeface="Rockwell" panose="02060503020205020403"/>
                          <a:cs typeface="Rockwell" panose="02060503020205020403"/>
                          <a:sym typeface="Rockwell" panose="02060503020205020403"/>
                        </a:rPr>
                        <a:t>a or b</a:t>
                      </a:r>
                      <a:endParaRPr lang="en-US" sz="2000">
                        <a:latin typeface="Rockwell" panose="02060503020205020403"/>
                        <a:ea typeface="Rockwell" panose="02060503020205020403"/>
                        <a:cs typeface="Rockwell" panose="02060503020205020403"/>
                        <a:sym typeface="Rockwell" panose="02060503020205020403"/>
                      </a:endParaRPr>
                    </a:p>
                  </a:txBody>
                  <a:tcPr marL="13400" marR="13400" marT="13400" marB="13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Rockwell" panose="02060503020205020403"/>
                          <a:ea typeface="Rockwell" panose="02060503020205020403"/>
                          <a:cs typeface="Rockwell" panose="02060503020205020403"/>
                          <a:sym typeface="Rockwell" panose="02060503020205020403"/>
                        </a:rPr>
                        <a:t>当 a 和 b 两个表达式都为假时，a or b 的结果才是假，否则为真。</a:t>
                      </a:r>
                      <a:endParaRPr lang="en-US" sz="2000">
                        <a:latin typeface="Rockwell" panose="02060503020205020403"/>
                        <a:ea typeface="Rockwell" panose="02060503020205020403"/>
                        <a:cs typeface="Rockwell" panose="02060503020205020403"/>
                        <a:sym typeface="Rockwell" panose="02060503020205020403"/>
                      </a:endParaRPr>
                    </a:p>
                  </a:txBody>
                  <a:tcPr marL="13400" marR="13400" marT="13400" marB="13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1569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Rockwell" panose="02060503020205020403"/>
                          <a:ea typeface="Rockwell" panose="02060503020205020403"/>
                          <a:cs typeface="Rockwell" panose="02060503020205020403"/>
                          <a:sym typeface="Rockwell" panose="02060503020205020403"/>
                        </a:rPr>
                        <a:t>not</a:t>
                      </a:r>
                      <a:endParaRPr lang="en-US" sz="2000">
                        <a:latin typeface="Rockwell" panose="02060503020205020403"/>
                        <a:ea typeface="Rockwell" panose="02060503020205020403"/>
                        <a:cs typeface="Rockwell" panose="02060503020205020403"/>
                        <a:sym typeface="Rockwell" panose="02060503020205020403"/>
                      </a:endParaRPr>
                    </a:p>
                  </a:txBody>
                  <a:tcPr marL="13400" marR="13400" marT="13400" marB="13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Rockwell" panose="02060503020205020403"/>
                          <a:ea typeface="Rockwell" panose="02060503020205020403"/>
                          <a:cs typeface="Rockwell" panose="02060503020205020403"/>
                          <a:sym typeface="Rockwell" panose="02060503020205020403"/>
                        </a:rPr>
                        <a:t>逻辑非运算，等价于数学中的“非”</a:t>
                      </a:r>
                      <a:endParaRPr lang="en-US" sz="2000">
                        <a:latin typeface="Rockwell" panose="02060503020205020403"/>
                        <a:ea typeface="Rockwell" panose="02060503020205020403"/>
                        <a:cs typeface="Rockwell" panose="02060503020205020403"/>
                        <a:sym typeface="Rockwell" panose="02060503020205020403"/>
                      </a:endParaRPr>
                    </a:p>
                  </a:txBody>
                  <a:tcPr marL="13400" marR="13400" marT="13400" marB="13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Rockwell" panose="02060503020205020403"/>
                          <a:ea typeface="Rockwell" panose="02060503020205020403"/>
                          <a:cs typeface="Rockwell" panose="02060503020205020403"/>
                          <a:sym typeface="Rockwell" panose="02060503020205020403"/>
                        </a:rPr>
                        <a:t>not a</a:t>
                      </a:r>
                      <a:endParaRPr lang="en-US" sz="2000">
                        <a:latin typeface="Rockwell" panose="02060503020205020403"/>
                        <a:ea typeface="Rockwell" panose="02060503020205020403"/>
                        <a:cs typeface="Rockwell" panose="02060503020205020403"/>
                        <a:sym typeface="Rockwell" panose="02060503020205020403"/>
                      </a:endParaRPr>
                    </a:p>
                  </a:txBody>
                  <a:tcPr marL="13400" marR="13400" marT="13400" marB="13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Rockwell" panose="02060503020205020403"/>
                          <a:ea typeface="Rockwell" panose="02060503020205020403"/>
                          <a:cs typeface="Rockwell" panose="02060503020205020403"/>
                          <a:sym typeface="Rockwell" panose="02060503020205020403"/>
                        </a:rPr>
                        <a:t>如果 a 为真，那么 not a 的结果为假；如果 a 为假，那么 not a 的结果为真。相当于对 a 取反。</a:t>
                      </a:r>
                      <a:endParaRPr lang="en-US" sz="2000">
                        <a:latin typeface="Rockwell" panose="02060503020205020403"/>
                        <a:ea typeface="Rockwell" panose="02060503020205020403"/>
                        <a:cs typeface="Rockwell" panose="02060503020205020403"/>
                        <a:sym typeface="Rockwell" panose="02060503020205020403"/>
                      </a:endParaRPr>
                    </a:p>
                  </a:txBody>
                  <a:tcPr marL="13400" marR="13400" marT="13400" marB="13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ceb4c0b3c3_1_6089"/>
          <p:cNvSpPr txBox="1"/>
          <p:nvPr>
            <p:ph type="title"/>
          </p:nvPr>
        </p:nvSpPr>
        <p:spPr>
          <a:xfrm>
            <a:off x="444206" y="159779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/>
              <a:t>PYTHON </a:t>
            </a:r>
            <a:r>
              <a:rPr lang="en-US"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條件語句</a:t>
            </a:r>
            <a:r>
              <a:rPr lang="en-US" b="1"/>
              <a:t>：</a:t>
            </a:r>
            <a:endParaRPr lang="en-US" b="1"/>
          </a:p>
        </p:txBody>
      </p:sp>
      <p:sp>
        <p:nvSpPr>
          <p:cNvPr id="962" name="Google Shape;962;gceb4c0b3c3_1_6089"/>
          <p:cNvSpPr/>
          <p:nvPr/>
        </p:nvSpPr>
        <p:spPr>
          <a:xfrm>
            <a:off x="557463" y="1360629"/>
            <a:ext cx="11190300" cy="50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If  判斷 </a:t>
            </a:r>
            <a:endParaRPr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如果今天是星期日，就休息。</a:t>
            </a:r>
            <a:endParaRPr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否則，就工作。</a:t>
            </a:r>
            <a:endParaRPr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格式:</a:t>
            </a:r>
            <a:endParaRPr lang="en-US" sz="40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If </a:t>
            </a:r>
            <a:r>
              <a:rPr lang="en-US" sz="4000">
                <a:solidFill>
                  <a:schemeClr val="accent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&lt;判斷條件&gt;:</a:t>
            </a:r>
            <a:endParaRPr lang="en-US" sz="4000">
              <a:solidFill>
                <a:schemeClr val="accent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    </a:t>
            </a:r>
            <a:r>
              <a:rPr lang="en-US" sz="4000">
                <a:solidFill>
                  <a:schemeClr val="accent6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執行句子1</a:t>
            </a:r>
            <a:endParaRPr lang="en-US" sz="4000">
              <a:solidFill>
                <a:schemeClr val="accent6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else:</a:t>
            </a:r>
            <a:endParaRPr lang="en-US" sz="4000">
              <a:solidFill>
                <a:srgbClr val="FF0000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    </a:t>
            </a:r>
            <a:r>
              <a:rPr lang="en-US" sz="4000">
                <a:solidFill>
                  <a:schemeClr val="accent6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執行句子2</a:t>
            </a:r>
            <a:endParaRPr lang="en-US" sz="4000">
              <a:solidFill>
                <a:schemeClr val="accent6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ceb4c0b3c3_1_6191"/>
          <p:cNvSpPr txBox="1"/>
          <p:nvPr>
            <p:ph type="title"/>
          </p:nvPr>
        </p:nvSpPr>
        <p:spPr>
          <a:xfrm>
            <a:off x="444206" y="321746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 b="1"/>
              <a:t>條件語句練習022：ex022.py</a:t>
            </a:r>
            <a:endParaRPr lang="en-US" b="1"/>
          </a:p>
        </p:txBody>
      </p:sp>
      <p:sp>
        <p:nvSpPr>
          <p:cNvPr id="970" name="Google Shape;970;gceb4c0b3c3_1_6191"/>
          <p:cNvSpPr/>
          <p:nvPr/>
        </p:nvSpPr>
        <p:spPr>
          <a:xfrm>
            <a:off x="1198666" y="1459992"/>
            <a:ext cx="9657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實作猜數字小遊戲</a:t>
            </a:r>
            <a:endParaRPr sz="4000">
              <a:solidFill>
                <a:schemeClr val="dk1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971" name="Google Shape;971;gceb4c0b3c3_1_619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63938" y="2213242"/>
            <a:ext cx="10064137" cy="438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ceb4c0b3c3_1_5868"/>
          <p:cNvSpPr txBox="1"/>
          <p:nvPr>
            <p:ph type="title"/>
          </p:nvPr>
        </p:nvSpPr>
        <p:spPr>
          <a:xfrm>
            <a:off x="444206" y="321746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 b="1"/>
              <a:t>PYTHON 條件語句例子：</a:t>
            </a:r>
            <a:endParaRPr lang="en-US" b="1"/>
          </a:p>
        </p:txBody>
      </p:sp>
      <p:cxnSp>
        <p:nvCxnSpPr>
          <p:cNvPr id="979" name="Google Shape;979;gceb4c0b3c3_1_5868"/>
          <p:cNvCxnSpPr/>
          <p:nvPr/>
        </p:nvCxnSpPr>
        <p:spPr>
          <a:xfrm>
            <a:off x="214266" y="4073666"/>
            <a:ext cx="117636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0" name="Google Shape;980;gceb4c0b3c3_1_5868"/>
          <p:cNvSpPr/>
          <p:nvPr/>
        </p:nvSpPr>
        <p:spPr>
          <a:xfrm>
            <a:off x="713873" y="1753353"/>
            <a:ext cx="9657300" cy="2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80088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if </a:t>
            </a:r>
            <a:r>
              <a:rPr lang="en-US" sz="3600">
                <a:solidFill>
                  <a:srgbClr val="116644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 </a:t>
            </a:r>
            <a:r>
              <a:rPr lang="en-US" sz="3600">
                <a:solidFill>
                  <a:srgbClr val="181A1E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&gt; </a:t>
            </a:r>
            <a:r>
              <a:rPr lang="en-US" sz="3600">
                <a:solidFill>
                  <a:srgbClr val="116644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 </a:t>
            </a:r>
            <a:r>
              <a:rPr lang="en-US" sz="3600">
                <a:solidFill>
                  <a:srgbClr val="780088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and not </a:t>
            </a:r>
            <a:r>
              <a:rPr lang="en-US" sz="3600">
                <a:solidFill>
                  <a:srgbClr val="116644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 </a:t>
            </a:r>
            <a:r>
              <a:rPr lang="en-US" sz="3600">
                <a:solidFill>
                  <a:srgbClr val="181A1E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&gt; </a:t>
            </a:r>
            <a:r>
              <a:rPr lang="en-US" sz="3600">
                <a:solidFill>
                  <a:srgbClr val="116644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</a:t>
            </a:r>
            <a:r>
              <a:rPr lang="en-US" sz="3600">
                <a:solidFill>
                  <a:srgbClr val="181A1E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:</a:t>
            </a:r>
            <a:endParaRPr sz="3600">
              <a:solidFill>
                <a:srgbClr val="780088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300AB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	print</a:t>
            </a:r>
            <a:r>
              <a:rPr lang="en-US" sz="3600">
                <a:solidFill>
                  <a:srgbClr val="181A1E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(</a:t>
            </a:r>
            <a:r>
              <a:rPr lang="en-US" sz="3600">
                <a:solidFill>
                  <a:srgbClr val="AB1111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'Correct Judgement!’</a:t>
            </a:r>
            <a:r>
              <a:rPr lang="en-US" sz="3600">
                <a:solidFill>
                  <a:srgbClr val="181A1E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)</a:t>
            </a:r>
            <a:endParaRPr lang="en-US" sz="3600">
              <a:solidFill>
                <a:srgbClr val="181A1E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AB1111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AB55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#輸出 Correct Judgement!</a:t>
            </a:r>
            <a:endParaRPr sz="3600">
              <a:solidFill>
                <a:srgbClr val="AB55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981" name="Google Shape;981;gceb4c0b3c3_1_5868"/>
          <p:cNvSpPr/>
          <p:nvPr/>
        </p:nvSpPr>
        <p:spPr>
          <a:xfrm>
            <a:off x="713873" y="4503648"/>
            <a:ext cx="96573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實作練習：用if求出列表中最大的數字</a:t>
            </a:r>
            <a:endParaRPr sz="4000">
              <a:solidFill>
                <a:schemeClr val="dk1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list = [ 1, 2, 3, 4 ]</a:t>
            </a:r>
            <a:endParaRPr sz="4000">
              <a:solidFill>
                <a:schemeClr val="dk1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ceb4c0b3c3_1_5972"/>
          <p:cNvSpPr txBox="1"/>
          <p:nvPr>
            <p:ph type="title"/>
          </p:nvPr>
        </p:nvSpPr>
        <p:spPr>
          <a:xfrm>
            <a:off x="444206" y="321746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 b="1"/>
              <a:t>條件語句練習023：ex023.py</a:t>
            </a:r>
            <a:endParaRPr lang="en-US" b="1"/>
          </a:p>
        </p:txBody>
      </p:sp>
      <p:cxnSp>
        <p:nvCxnSpPr>
          <p:cNvPr id="989" name="Google Shape;989;gceb4c0b3c3_1_5972"/>
          <p:cNvCxnSpPr/>
          <p:nvPr/>
        </p:nvCxnSpPr>
        <p:spPr>
          <a:xfrm>
            <a:off x="214266" y="3171297"/>
            <a:ext cx="117636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0" name="Google Shape;990;gceb4c0b3c3_1_5972"/>
          <p:cNvSpPr/>
          <p:nvPr/>
        </p:nvSpPr>
        <p:spPr>
          <a:xfrm>
            <a:off x="1147010" y="1848005"/>
            <a:ext cx="96573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實作練習：用if求出列表中最大的數字</a:t>
            </a:r>
            <a:endParaRPr sz="4000">
              <a:solidFill>
                <a:schemeClr val="dk1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list1 = [ 1, 2, 3, 4 ]</a:t>
            </a:r>
            <a:endParaRPr sz="4000">
              <a:solidFill>
                <a:schemeClr val="dk1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991" name="Google Shape;991;gceb4c0b3c3_1_5972"/>
          <p:cNvSpPr/>
          <p:nvPr/>
        </p:nvSpPr>
        <p:spPr>
          <a:xfrm>
            <a:off x="374550" y="3398732"/>
            <a:ext cx="11442900" cy="11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C586C0"/>
                </a:solidFill>
                <a:highlight>
                  <a:srgbClr val="000000"/>
                </a:highlight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if</a:t>
            </a:r>
            <a:r>
              <a:rPr lang="en-US" sz="3200">
                <a:solidFill>
                  <a:srgbClr val="D4D4D4"/>
                </a:solidFill>
                <a:highlight>
                  <a:srgbClr val="000000"/>
                </a:highlight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 list1[</a:t>
            </a:r>
            <a:r>
              <a:rPr lang="en-US" sz="3200">
                <a:solidFill>
                  <a:srgbClr val="B5CEA8"/>
                </a:solidFill>
                <a:highlight>
                  <a:srgbClr val="000000"/>
                </a:highlight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0</a:t>
            </a:r>
            <a:r>
              <a:rPr lang="en-US" sz="3200">
                <a:solidFill>
                  <a:srgbClr val="D4D4D4"/>
                </a:solidFill>
                <a:highlight>
                  <a:srgbClr val="000000"/>
                </a:highlight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] &gt; list1[</a:t>
            </a:r>
            <a:r>
              <a:rPr lang="en-US" sz="3200">
                <a:solidFill>
                  <a:srgbClr val="B5CEA8"/>
                </a:solidFill>
                <a:highlight>
                  <a:srgbClr val="000000"/>
                </a:highlight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1</a:t>
            </a:r>
            <a:r>
              <a:rPr lang="en-US" sz="3200">
                <a:solidFill>
                  <a:srgbClr val="D4D4D4"/>
                </a:solidFill>
                <a:highlight>
                  <a:srgbClr val="000000"/>
                </a:highlight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] </a:t>
            </a:r>
            <a:r>
              <a:rPr lang="en-US" sz="3200">
                <a:solidFill>
                  <a:srgbClr val="569CD6"/>
                </a:solidFill>
                <a:highlight>
                  <a:srgbClr val="000000"/>
                </a:highlight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and</a:t>
            </a:r>
            <a:r>
              <a:rPr lang="en-US" sz="3200">
                <a:solidFill>
                  <a:srgbClr val="D4D4D4"/>
                </a:solidFill>
                <a:highlight>
                  <a:srgbClr val="000000"/>
                </a:highlight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 list1[</a:t>
            </a:r>
            <a:r>
              <a:rPr lang="en-US" sz="3200">
                <a:solidFill>
                  <a:srgbClr val="B5CEA8"/>
                </a:solidFill>
                <a:highlight>
                  <a:srgbClr val="000000"/>
                </a:highlight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0</a:t>
            </a:r>
            <a:r>
              <a:rPr lang="en-US" sz="3200">
                <a:solidFill>
                  <a:srgbClr val="D4D4D4"/>
                </a:solidFill>
                <a:highlight>
                  <a:srgbClr val="000000"/>
                </a:highlight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] &gt; list1[</a:t>
            </a:r>
            <a:r>
              <a:rPr lang="en-US" sz="3200">
                <a:solidFill>
                  <a:srgbClr val="B5CEA8"/>
                </a:solidFill>
                <a:highlight>
                  <a:srgbClr val="000000"/>
                </a:highlight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2</a:t>
            </a:r>
            <a:r>
              <a:rPr lang="en-US" sz="3200">
                <a:solidFill>
                  <a:srgbClr val="D4D4D4"/>
                </a:solidFill>
                <a:highlight>
                  <a:srgbClr val="000000"/>
                </a:highlight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] </a:t>
            </a:r>
            <a:r>
              <a:rPr lang="en-US" sz="3200">
                <a:solidFill>
                  <a:srgbClr val="569CD6"/>
                </a:solidFill>
                <a:highlight>
                  <a:srgbClr val="000000"/>
                </a:highlight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and</a:t>
            </a:r>
            <a:r>
              <a:rPr lang="en-US" sz="3200">
                <a:solidFill>
                  <a:srgbClr val="D4D4D4"/>
                </a:solidFill>
                <a:highlight>
                  <a:srgbClr val="000000"/>
                </a:highlight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 list1[</a:t>
            </a:r>
            <a:r>
              <a:rPr lang="en-US" sz="3200">
                <a:solidFill>
                  <a:srgbClr val="B5CEA8"/>
                </a:solidFill>
                <a:highlight>
                  <a:srgbClr val="000000"/>
                </a:highlight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0</a:t>
            </a:r>
            <a:r>
              <a:rPr lang="en-US" sz="3200">
                <a:solidFill>
                  <a:srgbClr val="D4D4D4"/>
                </a:solidFill>
                <a:highlight>
                  <a:srgbClr val="000000"/>
                </a:highlight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] &gt; list1[</a:t>
            </a:r>
            <a:r>
              <a:rPr lang="en-US" sz="3200">
                <a:solidFill>
                  <a:srgbClr val="B5CEA8"/>
                </a:solidFill>
                <a:highlight>
                  <a:srgbClr val="000000"/>
                </a:highlight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3</a:t>
            </a:r>
            <a:r>
              <a:rPr lang="en-US" sz="3200">
                <a:solidFill>
                  <a:srgbClr val="D4D4D4"/>
                </a:solidFill>
                <a:highlight>
                  <a:srgbClr val="000000"/>
                </a:highlight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]:</a:t>
            </a:r>
            <a:endParaRPr sz="26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D4D4D4"/>
                </a:solidFill>
                <a:highlight>
                  <a:srgbClr val="000000"/>
                </a:highlight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    max_number = list1[</a:t>
            </a:r>
            <a:r>
              <a:rPr lang="en-US" sz="3200">
                <a:solidFill>
                  <a:srgbClr val="B5CEA8"/>
                </a:solidFill>
                <a:highlight>
                  <a:srgbClr val="000000"/>
                </a:highlight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0</a:t>
            </a:r>
            <a:r>
              <a:rPr lang="en-US" sz="3200">
                <a:solidFill>
                  <a:srgbClr val="D4D4D4"/>
                </a:solidFill>
                <a:highlight>
                  <a:srgbClr val="000000"/>
                </a:highlight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]</a:t>
            </a:r>
            <a:endParaRPr sz="3200" b="0">
              <a:solidFill>
                <a:srgbClr val="D4D4D4"/>
              </a:solidFill>
              <a:highlight>
                <a:srgbClr val="000000"/>
              </a:highlight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992" name="Google Shape;992;gceb4c0b3c3_1_5972"/>
          <p:cNvSpPr/>
          <p:nvPr/>
        </p:nvSpPr>
        <p:spPr>
          <a:xfrm>
            <a:off x="444206" y="4562582"/>
            <a:ext cx="1116630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如果第一個值大於list中所有值，咁佢就係最大值</a:t>
            </a:r>
            <a:endParaRPr sz="4000">
              <a:solidFill>
                <a:schemeClr val="dk1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運用這個道理完成練習</a:t>
            </a:r>
            <a:endParaRPr sz="4000">
              <a:solidFill>
                <a:schemeClr val="dk1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ceb4c0b3c3_1_6077"/>
          <p:cNvSpPr txBox="1"/>
          <p:nvPr>
            <p:ph type="title"/>
          </p:nvPr>
        </p:nvSpPr>
        <p:spPr>
          <a:xfrm>
            <a:off x="204100" y="75275"/>
            <a:ext cx="107151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 b="1"/>
              <a:t>條件語句練習023答案：ex023.py</a:t>
            </a:r>
            <a:endParaRPr lang="en-US" b="1"/>
          </a:p>
        </p:txBody>
      </p:sp>
      <p:pic>
        <p:nvPicPr>
          <p:cNvPr id="999" name="Google Shape;999;gceb4c0b3c3_1_607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60450" y="1429671"/>
            <a:ext cx="8763712" cy="4868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gceb4c0b3c3_1_607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050846" y="3307550"/>
            <a:ext cx="1423550" cy="111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ceb4c0b3c3_1_6401"/>
          <p:cNvSpPr txBox="1"/>
          <p:nvPr>
            <p:ph type="title"/>
          </p:nvPr>
        </p:nvSpPr>
        <p:spPr>
          <a:xfrm>
            <a:off x="444206" y="321746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 b="1"/>
              <a:t>條件語句練習024：ex024.py</a:t>
            </a:r>
            <a:endParaRPr lang="en-US" b="1"/>
          </a:p>
        </p:txBody>
      </p:sp>
      <p:cxnSp>
        <p:nvCxnSpPr>
          <p:cNvPr id="1008" name="Google Shape;1008;gceb4c0b3c3_1_6401"/>
          <p:cNvCxnSpPr/>
          <p:nvPr/>
        </p:nvCxnSpPr>
        <p:spPr>
          <a:xfrm>
            <a:off x="374503" y="2167878"/>
            <a:ext cx="117636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9" name="Google Shape;1009;gceb4c0b3c3_1_6401"/>
          <p:cNvSpPr/>
          <p:nvPr/>
        </p:nvSpPr>
        <p:spPr>
          <a:xfrm>
            <a:off x="1198666" y="1459992"/>
            <a:ext cx="9657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小練習</a:t>
            </a:r>
            <a:endParaRPr sz="4000">
              <a:solidFill>
                <a:schemeClr val="dk1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010" name="Google Shape;1010;gceb4c0b3c3_1_6401"/>
          <p:cNvSpPr/>
          <p:nvPr/>
        </p:nvSpPr>
        <p:spPr>
          <a:xfrm>
            <a:off x="898174" y="2504554"/>
            <a:ext cx="4755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hi = 1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if hi &gt; 2: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if hi &gt; 7: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	print('好棒!好棒!')</a:t>
            </a:r>
            <a:endParaRPr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else:</a:t>
            </a:r>
            <a:endParaRPr lang="en-US"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print('切~')</a:t>
            </a:r>
            <a:endParaRPr sz="36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sp>
        <p:nvSpPr>
          <p:cNvPr id="1011" name="Google Shape;1011;gceb4c0b3c3_1_6401"/>
          <p:cNvSpPr/>
          <p:nvPr/>
        </p:nvSpPr>
        <p:spPr>
          <a:xfrm>
            <a:off x="6730630" y="2888012"/>
            <a:ext cx="4868700" cy="26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if 語句支持嵌套，即在一個if 語句中嵌入另一個if 語句，從而構成不同層次的選擇結構。 Python 使用縮進而不是大括</a:t>
            </a:r>
            <a:endParaRPr lang="en-US" sz="2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號來標記代碼塊邊界，因此要特別注意else 的懸掛問題。</a:t>
            </a:r>
            <a:endParaRPr lang="en-US" sz="2800">
              <a:solidFill>
                <a:schemeClr val="dk1"/>
              </a:solidFill>
              <a:latin typeface="Rockwell" panose="02060503020205020403"/>
              <a:ea typeface="Rockwell" panose="02060503020205020403"/>
              <a:cs typeface="Rockwell" panose="02060503020205020403"/>
              <a:sym typeface="Rockwell" panose="02060503020205020403"/>
            </a:endParaRPr>
          </a:p>
        </p:txBody>
      </p:sp>
      <p:cxnSp>
        <p:nvCxnSpPr>
          <p:cNvPr id="1012" name="Google Shape;1012;gceb4c0b3c3_1_6401"/>
          <p:cNvCxnSpPr/>
          <p:nvPr/>
        </p:nvCxnSpPr>
        <p:spPr>
          <a:xfrm>
            <a:off x="6192068" y="2167878"/>
            <a:ext cx="0" cy="46902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ceb4c0b3c3_1_6507"/>
          <p:cNvSpPr txBox="1"/>
          <p:nvPr>
            <p:ph type="title"/>
          </p:nvPr>
        </p:nvSpPr>
        <p:spPr>
          <a:xfrm>
            <a:off x="444206" y="321746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 panose="02060503020205020403"/>
              <a:buNone/>
            </a:pPr>
            <a:r>
              <a:rPr lang="en-US" b="1"/>
              <a:t>條件語句練習025：ex025.py</a:t>
            </a:r>
            <a:endParaRPr lang="en-US" b="1"/>
          </a:p>
        </p:txBody>
      </p:sp>
      <p:cxnSp>
        <p:nvCxnSpPr>
          <p:cNvPr id="1020" name="Google Shape;1020;gceb4c0b3c3_1_6507"/>
          <p:cNvCxnSpPr/>
          <p:nvPr/>
        </p:nvCxnSpPr>
        <p:spPr>
          <a:xfrm>
            <a:off x="374503" y="2167878"/>
            <a:ext cx="117636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21" name="Google Shape;1021;gceb4c0b3c3_1_6507"/>
          <p:cNvSpPr/>
          <p:nvPr/>
        </p:nvSpPr>
        <p:spPr>
          <a:xfrm>
            <a:off x="1198666" y="1459992"/>
            <a:ext cx="9657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猜數字小遊戲2</a:t>
            </a:r>
            <a:endParaRPr sz="4000">
              <a:solidFill>
                <a:schemeClr val="dk1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1022" name="Google Shape;1022;gceb4c0b3c3_1_650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96705" y="2563803"/>
            <a:ext cx="9661233" cy="279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3" name="Google Shape;1023;gceb4c0b3c3_1_6507"/>
          <p:cNvSpPr/>
          <p:nvPr/>
        </p:nvSpPr>
        <p:spPr>
          <a:xfrm>
            <a:off x="9550000" y="2336000"/>
            <a:ext cx="1082400" cy="996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4" name="Google Shape;1024;gceb4c0b3c3_1_6507"/>
          <p:cNvSpPr/>
          <p:nvPr/>
        </p:nvSpPr>
        <p:spPr>
          <a:xfrm>
            <a:off x="9550000" y="3737650"/>
            <a:ext cx="1082400" cy="996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</a:t>
            </a:r>
            <a:endParaRPr lang="en-US"/>
          </a:p>
        </p:txBody>
      </p:sp>
      <p:pic>
        <p:nvPicPr>
          <p:cNvPr id="1025" name="Google Shape;1025;gceb4c0b3c3_1_650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419350" y="5432703"/>
            <a:ext cx="73533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6" name="Google Shape;1026;gceb4c0b3c3_1_6507"/>
          <p:cNvSpPr/>
          <p:nvPr/>
        </p:nvSpPr>
        <p:spPr>
          <a:xfrm>
            <a:off x="8685600" y="5250925"/>
            <a:ext cx="1082400" cy="996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</a:t>
            </a:r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217" y="350837"/>
            <a:ext cx="1649818" cy="8207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9174</Words>
  <Application>WPS Writer</Application>
  <PresentationFormat>Widescreen</PresentationFormat>
  <Paragraphs>902</Paragraphs>
  <Slides>100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19" baseType="lpstr">
      <vt:lpstr>Arial</vt:lpstr>
      <vt:lpstr>SimSun</vt:lpstr>
      <vt:lpstr>Wingdings</vt:lpstr>
      <vt:lpstr>Arial Unicode MS</vt:lpstr>
      <vt:lpstr>宋体-简</vt:lpstr>
      <vt:lpstr>Calibri Light</vt:lpstr>
      <vt:lpstr>Helvetica Neue</vt:lpstr>
      <vt:lpstr>Calibri</vt:lpstr>
      <vt:lpstr>微软雅黑</vt:lpstr>
      <vt:lpstr>汉仪旗黑</vt:lpstr>
      <vt:lpstr>Arial</vt:lpstr>
      <vt:lpstr>Rockwell</vt:lpstr>
      <vt:lpstr>Calibri</vt:lpstr>
      <vt:lpstr>Open Sans</vt:lpstr>
      <vt:lpstr>Thonburi</vt:lpstr>
      <vt:lpstr>Helvetica Neue</vt:lpstr>
      <vt:lpstr>SimSun</vt:lpstr>
      <vt:lpstr>苹方-简</vt:lpstr>
      <vt:lpstr>Office Theme</vt:lpstr>
      <vt:lpstr>PowerPoint 演示文稿</vt:lpstr>
      <vt:lpstr>準備Python</vt:lpstr>
      <vt:lpstr>1.準備PYTHON環境</vt:lpstr>
      <vt:lpstr>2.測試PYTHON環境</vt:lpstr>
      <vt:lpstr>2.測試PYTHON環境</vt:lpstr>
      <vt:lpstr>2.測試PYTHON環境</vt:lpstr>
      <vt:lpstr>2.測試PYTHON環境</vt:lpstr>
      <vt:lpstr>3.第一個PYTHON程序</vt:lpstr>
      <vt:lpstr>3.第一個PYTHON程序</vt:lpstr>
      <vt:lpstr>4.其它運行PYTHON程序方法：</vt:lpstr>
      <vt:lpstr>PYTHON基礎知識</vt:lpstr>
      <vt:lpstr>PYTHON變數與命名方式</vt:lpstr>
      <vt:lpstr>PYTHON變數與命名保留字</vt:lpstr>
      <vt:lpstr>PYTHON 基礎運算</vt:lpstr>
      <vt:lpstr>PYTHON 功能PRINT()：</vt:lpstr>
      <vt:lpstr>PowerPoint 演示文稿</vt:lpstr>
      <vt:lpstr>PYTHON 程式練習：ex01.py</vt:lpstr>
      <vt:lpstr>PYTHON 程式練習答案：ex01.py</vt:lpstr>
      <vt:lpstr>PYTHON 運算符號</vt:lpstr>
      <vt:lpstr>PYTHON 程式練習02:ex02.py</vt:lpstr>
      <vt:lpstr>PYTHON 程式練習02答案：ex02.py</vt:lpstr>
      <vt:lpstr>PYTHON 程式練習03：ex03.py</vt:lpstr>
      <vt:lpstr>PYTHON 程式練習03答案：ex03.py</vt:lpstr>
      <vt:lpstr>PYTHON 程式練習04：ex04.py</vt:lpstr>
      <vt:lpstr>PYTHON 程式練習04答案：ex04.py</vt:lpstr>
      <vt:lpstr>練習05：ex05.py</vt:lpstr>
      <vt:lpstr>練習06：ex06.py</vt:lpstr>
      <vt:lpstr>PYTHON 程式注解</vt:lpstr>
      <vt:lpstr>PYTHON 程式注解：</vt:lpstr>
      <vt:lpstr>PYTHON 程式注解練習：ex07.py</vt:lpstr>
      <vt:lpstr>PYTHON 變量</vt:lpstr>
      <vt:lpstr>PYTHON 變量</vt:lpstr>
      <vt:lpstr>PYTHON 變量及數據類型：</vt:lpstr>
      <vt:lpstr>程式結果：</vt:lpstr>
      <vt:lpstr>基礎數據類型: PYTHON的基礎數據類型：  	數字                100  	字符串            ‘你好’  	列表              [1,2,3,4,5]</vt:lpstr>
      <vt:lpstr>字符串</vt:lpstr>
      <vt:lpstr>PYTHON的整數數值格式與例子</vt:lpstr>
      <vt:lpstr>PYTHON的字符串教學:ex08.py</vt:lpstr>
      <vt:lpstr>PYTHON的字符串教學:ex08.py</vt:lpstr>
      <vt:lpstr>PYTHON的字符串教學:ex09.py</vt:lpstr>
      <vt:lpstr>PYTHON的字符串教學:ex09.py</vt:lpstr>
      <vt:lpstr>PYTHON的字符串BUG問題</vt:lpstr>
      <vt:lpstr>PYTHON的字符串教學</vt:lpstr>
      <vt:lpstr>PYTHON的字符串教學</vt:lpstr>
      <vt:lpstr>Python數字</vt:lpstr>
      <vt:lpstr>PYTHON的數值類型</vt:lpstr>
      <vt:lpstr>PYTHON的數值類型</vt:lpstr>
      <vt:lpstr>PYTHON的整數數值格式與例子</vt:lpstr>
      <vt:lpstr>PYTHON的浮點數數值格式與例子</vt:lpstr>
      <vt:lpstr>數值轉換練習:ex010.py</vt:lpstr>
      <vt:lpstr>數值轉換練習答案:ex010.py</vt:lpstr>
      <vt:lpstr>字符串與數字練習</vt:lpstr>
      <vt:lpstr>字符串轉換練習:ex011.py</vt:lpstr>
      <vt:lpstr>字符串轉換練習答案:ex011.py</vt:lpstr>
      <vt:lpstr>練習012：ex012.py</vt:lpstr>
      <vt:lpstr>列表</vt:lpstr>
      <vt:lpstr>PYTHON 列表及數據類型：</vt:lpstr>
      <vt:lpstr>PowerPoint 演示文稿</vt:lpstr>
      <vt:lpstr>PYTHON 列表練習014：014.py</vt:lpstr>
      <vt:lpstr>PYTHON 列表練習015：ex015.py</vt:lpstr>
      <vt:lpstr>PYTHON 列表練習016：ex016.py</vt:lpstr>
      <vt:lpstr>PYTHON 列表練習017：ex017.py</vt:lpstr>
      <vt:lpstr>基本判斷符號</vt:lpstr>
      <vt:lpstr>PYTHON 基本運算符列表：</vt:lpstr>
      <vt:lpstr>PYTHON 基本判斷符號列表：</vt:lpstr>
      <vt:lpstr>PYTHON 判斷符號練習：</vt:lpstr>
      <vt:lpstr>列表練習018：ex018.py</vt:lpstr>
      <vt:lpstr>列表練習答案018：ex018.py</vt:lpstr>
      <vt:lpstr>其它答案018：ex018.py （只作查看用）</vt:lpstr>
      <vt:lpstr>函數</vt:lpstr>
      <vt:lpstr>PYTHON 基本FUNCTION：</vt:lpstr>
      <vt:lpstr>PYTHON 基本FUNCTION例子：</vt:lpstr>
      <vt:lpstr>PYTHON 常用函數庫介紹：</vt:lpstr>
      <vt:lpstr>PYTHON 常用函數庫介紹：</vt:lpstr>
      <vt:lpstr>PYTHON 常用函數庫介紹：</vt:lpstr>
      <vt:lpstr>練習019：ex019.py</vt:lpstr>
      <vt:lpstr>學習運用別人library解決問題</vt:lpstr>
      <vt:lpstr>上網找library中位數做法</vt:lpstr>
      <vt:lpstr>上網找library中位數做法</vt:lpstr>
      <vt:lpstr>上網找library中位數做法</vt:lpstr>
      <vt:lpstr>練習019：ex019.py</vt:lpstr>
      <vt:lpstr>函數練習</vt:lpstr>
      <vt:lpstr>PYTHON 函數練習：ex020.py</vt:lpstr>
      <vt:lpstr>PYTHON 函數練習：</vt:lpstr>
      <vt:lpstr>PYTHON 函數練習021：ex21.py</vt:lpstr>
      <vt:lpstr>可以試其它算式</vt:lpstr>
      <vt:lpstr>條件語句</vt:lpstr>
      <vt:lpstr>PYTHON 條件語句示範：</vt:lpstr>
      <vt:lpstr>PYTHON 條件語句：</vt:lpstr>
      <vt:lpstr>PYTHON 條件語句：</vt:lpstr>
      <vt:lpstr>PYTHON 基本判斷符號列表：</vt:lpstr>
      <vt:lpstr>PYTHON邏輯運算符：</vt:lpstr>
      <vt:lpstr>PYTHON 條件語句：</vt:lpstr>
      <vt:lpstr>條件語句練習022：ex022.py</vt:lpstr>
      <vt:lpstr>PYTHON 條件語句例子：</vt:lpstr>
      <vt:lpstr>條件語句練習023：ex023.py</vt:lpstr>
      <vt:lpstr>條件語句練習023答案：ex023.py</vt:lpstr>
      <vt:lpstr>條件語句練習024：ex024.py</vt:lpstr>
      <vt:lpstr>條件語句練習025：ex025.py</vt:lpstr>
      <vt:lpstr>條件語句練習025：ex025.py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raywong</dc:creator>
  <cp:lastModifiedBy>raywong</cp:lastModifiedBy>
  <cp:revision>2</cp:revision>
  <dcterms:created xsi:type="dcterms:W3CDTF">2022-04-26T06:08:28Z</dcterms:created>
  <dcterms:modified xsi:type="dcterms:W3CDTF">2022-04-26T06:08:28Z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