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74" r:id="rId11"/>
    <p:sldId id="269" r:id="rId12"/>
  </p:sldIdLst>
  <p:sldSz cx="12192000" cy="6858000"/>
  <p:notesSz cx="6858000" cy="9144000"/>
  <p:defaultTextStyle>
    <a:defPPr>
      <a:defRPr lang="zh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/>
    <p:restoredTop sz="94625"/>
  </p:normalViewPr>
  <p:slideViewPr>
    <p:cSldViewPr snapToGrid="0" snapToObjects="1">
      <p:cViewPr varScale="1">
        <p:scale>
          <a:sx n="132" d="100"/>
          <a:sy n="13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60C80-71DB-F043-95F7-876316C84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1DACDC-AE78-8A4B-B416-F4141EADB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BC2D87-55AC-FE43-ABCA-5578649F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261D26-6F78-B54C-901A-D1E1B71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EE999-D6BC-4B4D-92AE-6D114510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27502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1597A-D86D-5842-8EC9-40166BA6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0C936A-986B-7A48-A59A-F4021F8E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B10B6-4A39-EB43-A04C-5CC25B80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6204D-B65A-3044-9FB6-8863392E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0F0181-31B9-5F46-A444-A715FCD1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96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3AAF70-32B2-8D45-8826-082E57E20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2ED6F9-3E33-B34A-BFF0-01C374EC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88932-85D9-324C-9F57-35103EF4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8570E5-0269-2E46-9F71-4587FD82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B6F76-81EE-674C-BCE2-927B18BA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38033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DF5EF-3C59-8E4D-9EB0-D0CAF607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3C16B-B691-CA44-89BF-A381DCDE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130294-A1DE-E74F-A369-06877280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D26FCE-A898-894A-A87E-E3D16FF6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08B503-F1FB-544F-A5A5-B5E00C1D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4548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7DC8B-0794-1B45-BAAC-9E9F6D58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310D2-116F-3149-AD2B-84F34274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D09A2F-4FE0-4B4A-B164-E8DE0024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544DD-8CBB-8745-A5FE-6127F9A7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73B9F-C279-FE40-A084-9D44286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4563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92898-3560-F843-8EEC-3E9EA5E1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EDE37-3E06-6F4C-A961-AEAD40FDF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55E9DD-31F1-1941-BC16-96D2FD10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1E2F02-6E7E-EE4E-B2EE-388CAC39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CF2F74-B52A-D14F-9203-0B55A740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647541-45FE-5D4C-8F4E-053A9786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67711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6D991-1723-974A-83B5-C464ED0D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BF62D1-8C5D-3142-915C-8EB27B31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F98EEA-5EA2-1444-9E9D-E263C378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C72666-E0E5-7940-B838-568459B0A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44A509-B32B-2849-9084-E92954246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0252F2-8655-1B4C-B09C-EE6EC4F8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E6AEB0-874B-6941-930B-7240A5B6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63CFC6-8CC3-4C42-A798-7142C2AC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95437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1805B-E8EE-C145-B0CA-B44553CD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A52FD4-B60C-1047-9BCE-1892874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01632B-5049-4842-92B4-55CC1ACC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E17D75-6F83-134E-AC47-509E2B8E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25839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D82C28-1C3C-6D4F-8A11-F6BAA9E5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1BCF05-75E1-FF44-9AD6-C435EF15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766F9-344B-0043-B192-0A8377D1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126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E4FD2-F4BF-584A-A90B-0972EFDD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A7632-0683-EA48-906D-92DB4B11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A0B24C-5CFB-254C-ABD7-207060A2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A32315-EFE8-DF4A-8A90-79BD9C77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162DD1-307C-6542-B0B9-298E18AB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C574FF-7B2C-414E-95EE-85D35A46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758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A2457-2356-C443-828A-E05252CE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13FCC9-B2AB-5148-96BA-EF624B2C3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2BD096-A144-C948-B4E4-E43CD1F3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3A1A8C-75A7-7641-A646-F483E3E8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651DB-69C4-C94F-A02F-413843A4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FE8FF-73A9-3041-BA1E-99FB3674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5730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1D139-2596-6342-BAA6-CB445050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F899D7-7D58-1245-9961-1E103DDE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301698-02C1-D948-AD06-987C144E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479E-DB2B-0440-834C-CBFB66E439C2}" type="datetimeFigureOut">
              <a:rPr kumimoji="1" lang="zh-MO" altLang="en-US" smtClean="0"/>
              <a:t>14/11/19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D2908-208E-3144-A7C1-E632012C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267ED-4832-1B47-B2AF-956306730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6646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projects/i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oogle.xn--com-k03b/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-python.readthedocs.io/installation.html" TargetMode="External"/><Relationship Id="rId2" Type="http://schemas.openxmlformats.org/officeDocument/2006/relationships/hyperlink" Target="https://docs.seleniumhq.org/selenium-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thung0807.blogspot.com/2017/12/selenium-html-element-locator.html" TargetMode="External"/><Relationship Id="rId4" Type="http://schemas.openxmlformats.org/officeDocument/2006/relationships/hyperlink" Target="https://selenium-python-zh.readthedocs.io/en/latest/installa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chromium.org/downloads" TargetMode="External"/><Relationship Id="rId2" Type="http://schemas.openxmlformats.org/officeDocument/2006/relationships/hyperlink" Target="https://github.com/mozilla/geckodriver/releas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669" y="2625912"/>
            <a:ext cx="4805996" cy="3265984"/>
          </a:xfrm>
        </p:spPr>
        <p:txBody>
          <a:bodyPr anchor="t">
            <a:normAutofit fontScale="90000"/>
          </a:bodyPr>
          <a:lstStyle/>
          <a:p>
            <a:pPr algn="l"/>
            <a:r>
              <a:rPr kumimoji="1" lang="en-US" altLang="zh-MO" sz="4400" dirty="0">
                <a:solidFill>
                  <a:srgbClr val="000000"/>
                </a:solidFill>
              </a:rPr>
              <a:t>Selenium</a:t>
            </a:r>
            <a:r>
              <a:rPr kumimoji="1" lang="zh-TW" altLang="en-US" sz="4400" dirty="0">
                <a:solidFill>
                  <a:srgbClr val="000000"/>
                </a:solidFill>
              </a:rPr>
              <a:t> 基礎語法</a:t>
            </a:r>
            <a:br>
              <a:rPr kumimoji="1" lang="en-US" altLang="zh-TW" sz="4400" dirty="0">
                <a:solidFill>
                  <a:srgbClr val="000000"/>
                </a:solidFill>
              </a:rPr>
            </a:br>
            <a:br>
              <a:rPr kumimoji="1" lang="en-US" altLang="zh-TW" sz="4400" dirty="0">
                <a:solidFill>
                  <a:srgbClr val="000000"/>
                </a:solidFill>
              </a:rPr>
            </a:br>
            <a:r>
              <a:rPr kumimoji="1" lang="en-US" altLang="zh-TW" sz="4400" dirty="0">
                <a:solidFill>
                  <a:srgbClr val="000000"/>
                </a:solidFill>
              </a:rPr>
              <a:t>HTML </a:t>
            </a:r>
            <a:r>
              <a:rPr kumimoji="1" lang="zh-MO" altLang="en-US" sz="4400" dirty="0">
                <a:solidFill>
                  <a:srgbClr val="000000"/>
                </a:solidFill>
              </a:rPr>
              <a:t>版面控制</a:t>
            </a:r>
            <a:br>
              <a:rPr kumimoji="1" lang="en-US" altLang="zh-MO" sz="4400" dirty="0">
                <a:solidFill>
                  <a:srgbClr val="000000"/>
                </a:solidFill>
              </a:rPr>
            </a:br>
            <a:br>
              <a:rPr kumimoji="1" lang="en-US" altLang="zh-MO" sz="4400" dirty="0">
                <a:solidFill>
                  <a:srgbClr val="000000"/>
                </a:solidFill>
              </a:rPr>
            </a:br>
            <a:r>
              <a:rPr kumimoji="1" lang="zh-MO" altLang="en-US" sz="4400" dirty="0">
                <a:solidFill>
                  <a:srgbClr val="000000"/>
                </a:solidFill>
              </a:rPr>
              <a:t>爬蟲程式教學</a:t>
            </a:r>
            <a:br>
              <a:rPr kumimoji="1" lang="en-US" altLang="zh-TW" sz="4400" dirty="0">
                <a:solidFill>
                  <a:srgbClr val="000000"/>
                </a:solidFill>
              </a:rPr>
            </a:br>
            <a:br>
              <a:rPr kumimoji="1" lang="en-US" altLang="zh-TW" sz="4400" dirty="0">
                <a:solidFill>
                  <a:srgbClr val="000000"/>
                </a:solidFill>
              </a:rPr>
            </a:br>
            <a:endParaRPr kumimoji="1" lang="zh-MO" altLang="en-US" sz="4400" dirty="0">
              <a:solidFill>
                <a:srgbClr val="000000"/>
              </a:solidFill>
            </a:endParaRP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A7C550-2DBD-BD45-8576-6CC3063B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453" y="2625912"/>
            <a:ext cx="3729498" cy="210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5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23" y="192759"/>
            <a:ext cx="10866719" cy="1008160"/>
          </a:xfrm>
        </p:spPr>
        <p:txBody>
          <a:bodyPr>
            <a:noAutofit/>
          </a:bodyPr>
          <a:lstStyle/>
          <a:p>
            <a:pPr algn="l"/>
            <a:r>
              <a:rPr lang="en" altLang="zh-MO" b="1" dirty="0"/>
              <a:t>Selenium IDE</a:t>
            </a:r>
            <a:r>
              <a:rPr lang="zh-MO" altLang="en-US" b="1" dirty="0"/>
              <a:t>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8EB5B9-12A2-9F49-9A20-C9494970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93" y="5710339"/>
            <a:ext cx="1786243" cy="10081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9CCA2B-96F0-094C-ABD5-76696B77E20D}"/>
              </a:ext>
            </a:extLst>
          </p:cNvPr>
          <p:cNvSpPr/>
          <p:nvPr/>
        </p:nvSpPr>
        <p:spPr>
          <a:xfrm>
            <a:off x="472965" y="12009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MO" dirty="0"/>
              <a:t>Selenium IDE </a:t>
            </a:r>
            <a:r>
              <a:rPr lang="zh-MO" altLang="en-US" dirty="0"/>
              <a:t>是 </a:t>
            </a:r>
            <a:r>
              <a:rPr lang="en" altLang="zh-MO" dirty="0"/>
              <a:t>Firefox </a:t>
            </a:r>
            <a:r>
              <a:rPr lang="zh-MO" altLang="en-US" dirty="0"/>
              <a:t>附加元件（</a:t>
            </a:r>
            <a:r>
              <a:rPr lang="en" altLang="zh-MO" dirty="0"/>
              <a:t>extension</a:t>
            </a:r>
            <a:r>
              <a:rPr lang="zh-MO" altLang="en" dirty="0"/>
              <a:t>），</a:t>
            </a:r>
            <a:r>
              <a:rPr lang="zh-MO" altLang="en-US" dirty="0"/>
              <a:t>需要搭配 </a:t>
            </a:r>
            <a:r>
              <a:rPr lang="en" altLang="zh-MO" dirty="0"/>
              <a:t>Firefox / C</a:t>
            </a:r>
            <a:r>
              <a:rPr lang="en-US" altLang="zh-MO" dirty="0" err="1"/>
              <a:t>hrome</a:t>
            </a:r>
            <a:r>
              <a:rPr lang="zh-MO" altLang="en-US" dirty="0"/>
              <a:t>瀏覽器才能使用。</a:t>
            </a:r>
          </a:p>
          <a:p>
            <a:r>
              <a:rPr lang="zh-MO" altLang="en-US" dirty="0"/>
              <a:t>安裝 </a:t>
            </a:r>
            <a:r>
              <a:rPr lang="en" altLang="zh-MO" dirty="0">
                <a:hlinkClick r:id="rId3"/>
              </a:rPr>
              <a:t>Selenium IDE Plugins</a:t>
            </a:r>
            <a:endParaRPr lang="en" altLang="zh-MO" dirty="0"/>
          </a:p>
          <a:p>
            <a:r>
              <a:rPr lang="zh-MO" altLang="en-US" dirty="0"/>
              <a:t>在 </a:t>
            </a:r>
            <a:r>
              <a:rPr lang="en" altLang="zh-MO" dirty="0"/>
              <a:t>Firefox </a:t>
            </a:r>
            <a:r>
              <a:rPr lang="zh-MO" altLang="en-US" dirty="0"/>
              <a:t>瀏覽器的「工具」選單，打開「</a:t>
            </a:r>
            <a:r>
              <a:rPr lang="en" altLang="zh-MO" dirty="0"/>
              <a:t>Selenium IDE</a:t>
            </a:r>
            <a:r>
              <a:rPr lang="zh-MO" altLang="en" dirty="0"/>
              <a:t>」，</a:t>
            </a:r>
            <a:r>
              <a:rPr lang="zh-MO" altLang="en-US" dirty="0"/>
              <a:t>會出現右面這個視窗畫面。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879919-2372-224E-9B39-C6CC06314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491" y="1035929"/>
            <a:ext cx="4801786" cy="36359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AB4A38A-EB50-4641-9DA9-55CBBB6DA0BB}"/>
              </a:ext>
            </a:extLst>
          </p:cNvPr>
          <p:cNvSpPr/>
          <p:nvPr/>
        </p:nvSpPr>
        <p:spPr>
          <a:xfrm>
            <a:off x="472965" y="285388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MO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操作 </a:t>
            </a:r>
            <a:r>
              <a:rPr lang="en" altLang="zh-MO" dirty="0">
                <a:solidFill>
                  <a:srgbClr val="333333"/>
                </a:solidFill>
                <a:latin typeface="Helvetica Neue" panose="02000503000000020004" pitchFamily="2" charset="0"/>
              </a:rPr>
              <a:t>Selenium IDE </a:t>
            </a:r>
            <a:r>
              <a:rPr lang="zh-MO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就像錄影機，在開始「錄製」後，在瀏覽器操作網站的動作就會被捕捉，產生測試案例（</a:t>
            </a:r>
            <a:r>
              <a:rPr lang="en" altLang="zh-MO" dirty="0">
                <a:solidFill>
                  <a:srgbClr val="333333"/>
                </a:solidFill>
                <a:latin typeface="Helvetica Neue" panose="02000503000000020004" pitchFamily="2" charset="0"/>
              </a:rPr>
              <a:t>Test Case</a:t>
            </a:r>
            <a:r>
              <a:rPr lang="zh-MO" altLang="en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MO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的內容。錄製完成後，可以用「播放」重新把網站操作過程重播一次。</a:t>
            </a:r>
          </a:p>
          <a:p>
            <a:r>
              <a:rPr lang="zh-MO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這是使用 </a:t>
            </a:r>
            <a:r>
              <a:rPr lang="en" altLang="zh-MO" dirty="0">
                <a:solidFill>
                  <a:srgbClr val="333333"/>
                </a:solidFill>
                <a:latin typeface="Helvetica Neue" panose="02000503000000020004" pitchFamily="2" charset="0"/>
              </a:rPr>
              <a:t>Selenium </a:t>
            </a:r>
            <a:r>
              <a:rPr lang="zh-MO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進行網站自動化的基礎，以 </a:t>
            </a:r>
            <a:r>
              <a:rPr lang="en" altLang="zh-MO" dirty="0">
                <a:solidFill>
                  <a:srgbClr val="333333"/>
                </a:solidFill>
                <a:latin typeface="Helvetica Neue" panose="02000503000000020004" pitchFamily="2" charset="0"/>
              </a:rPr>
              <a:t>Google </a:t>
            </a:r>
            <a:r>
              <a:rPr lang="zh-MO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搜尋為例，建立一組測試案例包含：</a:t>
            </a:r>
          </a:p>
          <a:p>
            <a:pPr>
              <a:buFont typeface="+mj-lt"/>
              <a:buAutoNum type="arabicPeriod"/>
            </a:pPr>
            <a:r>
              <a:rPr lang="zh-MO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打開網址 </a:t>
            </a:r>
            <a:r>
              <a:rPr lang="en" altLang="zh-MO" dirty="0">
                <a:solidFill>
                  <a:srgbClr val="333333"/>
                </a:solidFill>
                <a:latin typeface="Helvetica Neue" panose="02000503000000020004" pitchFamily="2" charset="0"/>
              </a:rPr>
              <a:t>URL</a:t>
            </a:r>
            <a:r>
              <a:rPr lang="zh-MO" altLang="en" dirty="0">
                <a:solidFill>
                  <a:srgbClr val="333333"/>
                </a:solidFill>
                <a:latin typeface="Helvetica Neue" panose="02000503000000020004" pitchFamily="2" charset="0"/>
              </a:rPr>
              <a:t>：「</a:t>
            </a:r>
            <a:r>
              <a:rPr lang="en" altLang="zh-MO" dirty="0">
                <a:solidFill>
                  <a:srgbClr val="4183C4"/>
                </a:solidFill>
                <a:latin typeface="Helvetica Neue" panose="02000503000000020004" pitchFamily="2" charset="0"/>
                <a:hlinkClick r:id="rId5"/>
              </a:rPr>
              <a:t>http://google.com</a:t>
            </a:r>
            <a:r>
              <a:rPr lang="zh-MO" altLang="en" dirty="0">
                <a:solidFill>
                  <a:srgbClr val="4183C4"/>
                </a:solidFill>
                <a:latin typeface="Helvetica Neue" panose="02000503000000020004" pitchFamily="2" charset="0"/>
                <a:hlinkClick r:id="rId5"/>
              </a:rPr>
              <a:t>」</a:t>
            </a:r>
            <a:endParaRPr lang="en" altLang="zh-MO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zh-MO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找到填寫關鍵字的表單文字欄位 </a:t>
            </a:r>
            <a:r>
              <a:rPr lang="en-US" altLang="zh-MO" dirty="0">
                <a:solidFill>
                  <a:srgbClr val="333333"/>
                </a:solidFill>
                <a:latin typeface="Helvetica Neue" panose="02000503000000020004" pitchFamily="2" charset="0"/>
              </a:rPr>
              <a:t>&lt;</a:t>
            </a:r>
            <a:r>
              <a:rPr lang="en" altLang="zh-MO" dirty="0">
                <a:solidFill>
                  <a:srgbClr val="333333"/>
                </a:solidFill>
                <a:latin typeface="Helvetica Neue" panose="02000503000000020004" pitchFamily="2" charset="0"/>
              </a:rPr>
              <a:t>input /&gt;</a:t>
            </a:r>
            <a:r>
              <a:rPr lang="zh-MO" altLang="en" dirty="0">
                <a:solidFill>
                  <a:srgbClr val="333333"/>
                </a:solidFill>
                <a:latin typeface="Helvetica Neue" panose="02000503000000020004" pitchFamily="2" charset="0"/>
              </a:rPr>
              <a:t>，</a:t>
            </a:r>
            <a:r>
              <a:rPr lang="zh-MO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填入字串（</a:t>
            </a:r>
            <a:r>
              <a:rPr lang="en" altLang="zh-MO" dirty="0">
                <a:solidFill>
                  <a:srgbClr val="333333"/>
                </a:solidFill>
                <a:latin typeface="Helvetica Neue" panose="02000503000000020004" pitchFamily="2" charset="0"/>
              </a:rPr>
              <a:t>Type</a:t>
            </a:r>
            <a:r>
              <a:rPr lang="zh-MO" altLang="en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</a:p>
          <a:p>
            <a:pPr>
              <a:buFont typeface="+mj-lt"/>
              <a:buAutoNum type="arabicPeriod"/>
            </a:pPr>
            <a:r>
              <a:rPr lang="zh-MO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找到「搜尋」按鈕，按下（</a:t>
            </a:r>
            <a:r>
              <a:rPr lang="en" altLang="zh-MO" dirty="0">
                <a:solidFill>
                  <a:srgbClr val="333333"/>
                </a:solidFill>
                <a:latin typeface="Helvetica Neue" panose="02000503000000020004" pitchFamily="2" charset="0"/>
              </a:rPr>
              <a:t>Click</a:t>
            </a:r>
            <a:r>
              <a:rPr lang="zh-MO" altLang="en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</a:p>
          <a:p>
            <a:pPr>
              <a:buFont typeface="+mj-lt"/>
              <a:buAutoNum type="arabicPeriod"/>
            </a:pPr>
            <a:r>
              <a:rPr lang="zh-MO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取得搜尋結果，檢查結果是否包含預期的內容</a:t>
            </a:r>
            <a:endParaRPr lang="zh-MO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8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DC5F-E2FD-AF43-A65B-B1F72103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MO" altLang="en-US" dirty="0"/>
              <a:t>參考來源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4B770-DAA0-B542-94C0-1BDBFEF6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MO" sz="1400" dirty="0">
                <a:hlinkClick r:id="rId2"/>
              </a:rPr>
              <a:t>https://docs.seleniumhq.org/selenium-ide/</a:t>
            </a:r>
            <a:endParaRPr lang="en" altLang="zh-MO" sz="1400" dirty="0"/>
          </a:p>
          <a:p>
            <a:r>
              <a:rPr lang="en" altLang="zh-MO" sz="1400" dirty="0">
                <a:hlinkClick r:id="rId3"/>
              </a:rPr>
              <a:t>https://selenium-python.readthedocs.io/installation.html</a:t>
            </a:r>
            <a:endParaRPr lang="en" altLang="zh-MO" sz="1400" dirty="0"/>
          </a:p>
          <a:p>
            <a:r>
              <a:rPr lang="en" altLang="zh-MO" sz="1400" dirty="0">
                <a:hlinkClick r:id="rId4"/>
              </a:rPr>
              <a:t>https://selenium-python-zh.readthedocs.io/en/latest/installation.html</a:t>
            </a:r>
            <a:endParaRPr lang="en" altLang="zh-MO" sz="1400" dirty="0"/>
          </a:p>
          <a:p>
            <a:endParaRPr lang="en" altLang="zh-MO" sz="1400" dirty="0"/>
          </a:p>
          <a:p>
            <a:endParaRPr lang="en" altLang="zh-MO" sz="1400" dirty="0"/>
          </a:p>
          <a:p>
            <a:r>
              <a:rPr lang="zh-MO" altLang="en-US" sz="1400" dirty="0"/>
              <a:t>建議學習：</a:t>
            </a:r>
            <a:endParaRPr lang="en-US" altLang="zh-MO" sz="1400" dirty="0"/>
          </a:p>
          <a:p>
            <a:r>
              <a:rPr lang="en" altLang="zh-MO" sz="1400" dirty="0">
                <a:hlinkClick r:id="rId5"/>
              </a:rPr>
              <a:t>https://matthung0807.blogspot.com/2017/12/selenium-html-element-locator.html</a:t>
            </a:r>
            <a:r>
              <a:rPr lang="zh-TW" altLang="en-US" sz="1400" dirty="0"/>
              <a:t> 關於</a:t>
            </a:r>
            <a:r>
              <a:rPr lang="en-US" altLang="zh-TW" sz="1400" dirty="0"/>
              <a:t>find elements</a:t>
            </a:r>
          </a:p>
          <a:p>
            <a:endParaRPr lang="en" altLang="zh-MO" sz="1400" dirty="0"/>
          </a:p>
        </p:txBody>
      </p:sp>
    </p:spTree>
    <p:extLst>
      <p:ext uri="{BB962C8B-B14F-4D97-AF65-F5344CB8AC3E}">
        <p14:creationId xmlns:p14="http://schemas.microsoft.com/office/powerpoint/2010/main" val="38676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95" y="286646"/>
            <a:ext cx="10866719" cy="5646444"/>
          </a:xfrm>
        </p:spPr>
        <p:txBody>
          <a:bodyPr>
            <a:noAutofit/>
          </a:bodyPr>
          <a:lstStyle/>
          <a:p>
            <a:pPr algn="l"/>
            <a:r>
              <a:rPr lang="zh-MO" altLang="en-US" sz="6600" b="1" dirty="0"/>
              <a:t>前言</a:t>
            </a:r>
            <a:br>
              <a:rPr lang="en-US" altLang="zh-MO" sz="6600" b="1" dirty="0"/>
            </a:br>
            <a:br>
              <a:rPr lang="zh-MO" altLang="en-US" sz="4000" b="1" dirty="0"/>
            </a:br>
            <a:r>
              <a:rPr lang="en" altLang="zh-MO" sz="2400" dirty="0"/>
              <a:t>Selenium</a:t>
            </a:r>
            <a:r>
              <a:rPr lang="zh-MO" altLang="en-US" sz="2400" dirty="0"/>
              <a:t>原為網頁測試工具，但由於可以直接以程式碼操控瀏覽器的特性，使其成為網路爬蟲必備的工具之一。</a:t>
            </a:r>
            <a:br>
              <a:rPr lang="zh-MO" altLang="en-US" sz="2400" dirty="0"/>
            </a:br>
            <a:r>
              <a:rPr lang="zh-MO" altLang="en-US" sz="2400" dirty="0"/>
              <a:t>啟用</a:t>
            </a:r>
            <a:r>
              <a:rPr lang="en" altLang="zh-MO" sz="2400" dirty="0"/>
              <a:t>selenium</a:t>
            </a:r>
            <a:r>
              <a:rPr lang="zh-MO" altLang="en-US" sz="2400" dirty="0"/>
              <a:t>之後，你指定的瀏覽器就會開啟，並依照你所編寫的指令依序執行，所有網頁的操作，包含</a:t>
            </a:r>
            <a:r>
              <a:rPr lang="en-US" altLang="zh-MO" sz="2400" dirty="0"/>
              <a:t>: </a:t>
            </a:r>
            <a:r>
              <a:rPr lang="zh-MO" altLang="en-US" sz="2400" dirty="0"/>
              <a:t>輸入帳號、密碼、點選按鈕、滾動頁面、變化視窗等，都可以使用程式碼進行。由於是真正的瀏覽器在運作，絕大多數的網站都可以輕鬆的突破，但也因此導致運行速度極慢、占用較高的電腦效能。一般還是會先嘗試使用</a:t>
            </a:r>
            <a:r>
              <a:rPr lang="en" altLang="zh-MO" sz="2400" dirty="0"/>
              <a:t>requests</a:t>
            </a:r>
            <a:r>
              <a:rPr lang="zh-MO" altLang="en-US" sz="2400" dirty="0"/>
              <a:t>獲取網頁原始碼，但如果實在無法突破對方網站伺服器的阻隔時，就可以改用</a:t>
            </a:r>
            <a:r>
              <a:rPr lang="en" altLang="zh-MO" sz="2400" dirty="0"/>
              <a:t>selenium</a:t>
            </a:r>
            <a:r>
              <a:rPr lang="zh-MO" altLang="en-US" sz="2400" dirty="0"/>
              <a:t>試試看。</a:t>
            </a:r>
            <a:br>
              <a:rPr lang="zh-MO" altLang="en-US" sz="3600" dirty="0"/>
            </a:br>
            <a:br>
              <a:rPr lang="zh-MO" altLang="en-US" sz="2400" dirty="0"/>
            </a:br>
            <a:endParaRPr kumimoji="1" lang="zh-MO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8EB5B9-12A2-9F49-9A20-C9494970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897" y="5563194"/>
            <a:ext cx="1786243" cy="100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860" y="605778"/>
            <a:ext cx="10866719" cy="5646444"/>
          </a:xfrm>
        </p:spPr>
        <p:txBody>
          <a:bodyPr>
            <a:noAutofit/>
          </a:bodyPr>
          <a:lstStyle/>
          <a:p>
            <a:pPr algn="l"/>
            <a:r>
              <a:rPr lang="zh-MO" altLang="en-US" b="1" dirty="0"/>
              <a:t>設定</a:t>
            </a:r>
            <a:br>
              <a:rPr lang="zh-MO" altLang="en-US" sz="4000" b="1" dirty="0"/>
            </a:br>
            <a:r>
              <a:rPr lang="en" altLang="zh-MO" sz="2400" dirty="0"/>
              <a:t>selenium</a:t>
            </a:r>
            <a:r>
              <a:rPr lang="zh-MO" altLang="en-US" sz="2400" dirty="0"/>
              <a:t>支援多種程式語言，包含</a:t>
            </a:r>
            <a:r>
              <a:rPr lang="en" altLang="zh-MO" sz="2400" dirty="0"/>
              <a:t>Java</a:t>
            </a:r>
            <a:r>
              <a:rPr lang="zh-MO" altLang="en" sz="2400" dirty="0"/>
              <a:t>、</a:t>
            </a:r>
            <a:r>
              <a:rPr lang="en" altLang="zh-MO" sz="2400" dirty="0"/>
              <a:t>JavaScript</a:t>
            </a:r>
            <a:r>
              <a:rPr lang="zh-MO" altLang="en" sz="2400" dirty="0"/>
              <a:t>、</a:t>
            </a:r>
            <a:r>
              <a:rPr lang="en" altLang="zh-MO" sz="2400" dirty="0"/>
              <a:t>Python</a:t>
            </a:r>
            <a:r>
              <a:rPr lang="zh-MO" altLang="en-US" sz="2400" dirty="0"/>
              <a:t>等，本系列只專注於</a:t>
            </a:r>
            <a:r>
              <a:rPr lang="en" altLang="zh-MO" sz="2400" dirty="0"/>
              <a:t>python</a:t>
            </a:r>
            <a:r>
              <a:rPr lang="zh-MO" altLang="en-US" sz="2400" dirty="0"/>
              <a:t>上。</a:t>
            </a:r>
            <a:br>
              <a:rPr lang="zh-MO" altLang="en-US" sz="2400" dirty="0"/>
            </a:br>
            <a:r>
              <a:rPr lang="zh-MO" altLang="en-US" sz="2400" dirty="0"/>
              <a:t>首先，安裝</a:t>
            </a:r>
            <a:r>
              <a:rPr lang="en" altLang="zh-MO" sz="2400" dirty="0"/>
              <a:t>selenium</a:t>
            </a:r>
            <a:r>
              <a:rPr lang="zh-MO" altLang="en" sz="2400" dirty="0"/>
              <a:t>，</a:t>
            </a:r>
            <a:r>
              <a:rPr lang="zh-MO" altLang="en-US" sz="2400" dirty="0"/>
              <a:t>如下</a:t>
            </a:r>
            <a:r>
              <a:rPr lang="en-US" altLang="zh-MO" sz="2400" dirty="0"/>
              <a:t>:</a:t>
            </a:r>
            <a:br>
              <a:rPr lang="en-US" altLang="zh-MO" sz="2400" dirty="0"/>
            </a:br>
            <a:br>
              <a:rPr lang="en-US" altLang="zh-MO" sz="2400" dirty="0"/>
            </a:br>
            <a:br>
              <a:rPr lang="en-US" altLang="zh-MO" sz="2400" dirty="0"/>
            </a:br>
            <a:br>
              <a:rPr lang="en-US" altLang="zh-MO" sz="2400" dirty="0"/>
            </a:br>
            <a:r>
              <a:rPr lang="zh-MO" altLang="en-US" sz="2400" dirty="0"/>
              <a:t>接著，必須根據您想啟用的瀏覽器、作業系統，下載各自對應的</a:t>
            </a:r>
            <a:r>
              <a:rPr lang="en-US" altLang="zh-MO" sz="2400" dirty="0"/>
              <a:t>WebDriver</a:t>
            </a:r>
            <a:r>
              <a:rPr lang="zh-MO" altLang="en-US" sz="2400" dirty="0"/>
              <a:t>，為了避免版本不符的問題，建議下載最新的版本，同時也將瀏覽器更新到最新的版本。</a:t>
            </a:r>
            <a:br>
              <a:rPr lang="zh-MO" altLang="en-US" sz="2400" dirty="0"/>
            </a:br>
            <a:r>
              <a:rPr lang="zh-MO" altLang="en-US" sz="2400" dirty="0"/>
              <a:t>載點</a:t>
            </a:r>
            <a:r>
              <a:rPr lang="en-US" altLang="zh-MO" sz="2400" dirty="0"/>
              <a:t>: </a:t>
            </a:r>
            <a:r>
              <a:rPr lang="en-US" altLang="zh-MO" sz="2400" dirty="0" err="1"/>
              <a:t>firefox</a:t>
            </a:r>
            <a:r>
              <a:rPr lang="en-US" altLang="zh-MO" sz="2400" dirty="0"/>
              <a:t>:</a:t>
            </a:r>
            <a:r>
              <a:rPr lang="en-US" altLang="zh-MO" sz="2400" dirty="0">
                <a:hlinkClick r:id="rId2"/>
              </a:rPr>
              <a:t> </a:t>
            </a:r>
            <a:r>
              <a:rPr lang="en" altLang="zh-MO" sz="2400" dirty="0">
                <a:hlinkClick r:id="rId2"/>
              </a:rPr>
              <a:t>https://github.com/mozilla/geckodriver/releases</a:t>
            </a:r>
            <a:r>
              <a:rPr lang="en-US" altLang="zh-MO" sz="2400" dirty="0">
                <a:hlinkClick r:id="rId2"/>
              </a:rPr>
              <a:t> </a:t>
            </a:r>
            <a:r>
              <a:rPr lang="en-US" altLang="zh-MO" sz="2400" dirty="0"/>
              <a:t>;</a:t>
            </a:r>
            <a:br>
              <a:rPr lang="en-US" altLang="zh-MO" sz="2400" dirty="0"/>
            </a:br>
            <a:r>
              <a:rPr lang="en-US" altLang="zh-MO" sz="2400" dirty="0"/>
              <a:t>chrome: </a:t>
            </a:r>
            <a:r>
              <a:rPr lang="en" altLang="zh-MO" sz="2400" dirty="0">
                <a:hlinkClick r:id="rId3"/>
              </a:rPr>
              <a:t>https://chromedriver.chromium.org/downloads</a:t>
            </a:r>
            <a:br>
              <a:rPr lang="en-US" altLang="zh-MO" sz="2400" dirty="0"/>
            </a:br>
            <a:r>
              <a:rPr lang="zh-MO" altLang="en-US" sz="2400" dirty="0"/>
              <a:t>下載之後，你必須</a:t>
            </a:r>
            <a:br>
              <a:rPr lang="zh-MO" altLang="en-US" sz="2400" dirty="0"/>
            </a:br>
            <a:r>
              <a:rPr lang="en-US" altLang="zh-MO" sz="2400" dirty="0"/>
              <a:t>(1) </a:t>
            </a:r>
            <a:r>
              <a:rPr lang="zh-MO" altLang="en-US" sz="2400" dirty="0"/>
              <a:t>將</a:t>
            </a:r>
            <a:r>
              <a:rPr lang="en-US" altLang="zh-MO" sz="2400" dirty="0"/>
              <a:t>WebDriver</a:t>
            </a:r>
            <a:r>
              <a:rPr lang="zh-MO" altLang="en-US" sz="2400" dirty="0"/>
              <a:t>放到你的環境目錄底下，或是</a:t>
            </a:r>
            <a:br>
              <a:rPr lang="zh-MO" altLang="en-US" sz="2400" dirty="0"/>
            </a:br>
            <a:r>
              <a:rPr lang="en-US" altLang="zh-MO" sz="2400" dirty="0"/>
              <a:t>(2) </a:t>
            </a:r>
            <a:r>
              <a:rPr lang="zh-MO" altLang="en-US" sz="2400" dirty="0"/>
              <a:t>運行時指定</a:t>
            </a:r>
            <a:r>
              <a:rPr lang="en-US" altLang="zh-MO" sz="2400" dirty="0"/>
              <a:t>driver</a:t>
            </a:r>
            <a:r>
              <a:rPr lang="zh-MO" altLang="en-US" sz="2400" dirty="0"/>
              <a:t>的路徑。</a:t>
            </a:r>
            <a:br>
              <a:rPr lang="zh-MO" altLang="en-US" sz="2400" dirty="0"/>
            </a:br>
            <a:r>
              <a:rPr lang="zh-MO" altLang="en-US" sz="2400" dirty="0"/>
              <a:t>由於執行</a:t>
            </a:r>
            <a:r>
              <a:rPr lang="en-US" altLang="zh-MO" sz="2400" dirty="0"/>
              <a:t>selenium</a:t>
            </a:r>
            <a:r>
              <a:rPr lang="zh-MO" altLang="en-US" sz="2400" dirty="0"/>
              <a:t>時，會開啟這個執行檔，因此必須設定好路徑。</a:t>
            </a:r>
            <a:endParaRPr kumimoji="1" lang="zh-MO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8EB5B9-12A2-9F49-9A20-C9494970F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897" y="5563194"/>
            <a:ext cx="1786243" cy="100816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FCC0E7B-55CE-1C4D-BB70-A3C0AEBFE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32" y="2352986"/>
            <a:ext cx="6662581" cy="7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7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12" y="286646"/>
            <a:ext cx="10866719" cy="1843132"/>
          </a:xfrm>
        </p:spPr>
        <p:txBody>
          <a:bodyPr>
            <a:noAutofit/>
          </a:bodyPr>
          <a:lstStyle/>
          <a:p>
            <a:pPr algn="l"/>
            <a:r>
              <a:rPr lang="zh-MO" altLang="en-US" b="1" dirty="0"/>
              <a:t>簡單的用法</a:t>
            </a:r>
            <a:r>
              <a:rPr lang="en-US" altLang="zh-MO" b="1" dirty="0"/>
              <a:t>(</a:t>
            </a:r>
            <a:r>
              <a:rPr lang="zh-MO" altLang="en-US" b="1" dirty="0"/>
              <a:t>試一試</a:t>
            </a:r>
            <a:r>
              <a:rPr lang="en-US" altLang="zh-MO" b="1" dirty="0"/>
              <a:t>)</a:t>
            </a:r>
            <a:br>
              <a:rPr lang="zh-MO" altLang="en-US" sz="4000" b="1" dirty="0"/>
            </a:br>
            <a:endParaRPr kumimoji="1" lang="zh-MO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8EB5B9-12A2-9F49-9A20-C9494970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897" y="5563194"/>
            <a:ext cx="1786243" cy="10081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A7BDD6-CEE6-2C4B-9787-8C1256718AC8}"/>
              </a:ext>
            </a:extLst>
          </p:cNvPr>
          <p:cNvSpPr/>
          <p:nvPr/>
        </p:nvSpPr>
        <p:spPr>
          <a:xfrm>
            <a:off x="268014" y="1639613"/>
            <a:ext cx="7719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MO" dirty="0">
                <a:latin typeface="Menlo" panose="020B0609030804020204" pitchFamily="49" charset="0"/>
              </a:rPr>
              <a:t>DEMO 1:</a:t>
            </a:r>
          </a:p>
          <a:p>
            <a:endParaRPr lang="en" altLang="zh-MO" dirty="0">
              <a:latin typeface="Menlo" panose="020B0609030804020204" pitchFamily="49" charset="0"/>
            </a:endParaRPr>
          </a:p>
          <a:p>
            <a:r>
              <a:rPr lang="en" altLang="zh-MO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from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selenium </a:t>
            </a:r>
            <a:r>
              <a:rPr lang="en" altLang="zh-MO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import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webdriver</a:t>
            </a:r>
            <a:endParaRPr lang="en" altLang="zh-MO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" altLang="zh-MO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from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selenium.webdriver.common.keys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import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Keys</a:t>
            </a:r>
          </a:p>
          <a:p>
            <a:b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driver = </a:t>
            </a:r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webdriver.Firefox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</a:t>
            </a:r>
          </a:p>
          <a:p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driver.get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" altLang="zh-MO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"http://</a:t>
            </a:r>
            <a:r>
              <a:rPr lang="en" altLang="zh-MO" dirty="0" err="1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www.python.org</a:t>
            </a:r>
            <a:r>
              <a:rPr lang="en" altLang="zh-MO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MO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assert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"Python"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>
                <a:solidFill>
                  <a:srgbClr val="569CD6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driver.title</a:t>
            </a:r>
            <a:endParaRPr lang="en" altLang="zh-MO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elem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= </a:t>
            </a:r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driver.find_element_by_name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" altLang="zh-MO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"q"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elem.clear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</a:t>
            </a:r>
          </a:p>
          <a:p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elem.send_keys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" altLang="zh-MO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" altLang="zh-MO" dirty="0" err="1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pycon</a:t>
            </a:r>
            <a:r>
              <a:rPr lang="en" altLang="zh-MO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elem.send_keys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Keys.RETURN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MO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assert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"No results found."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>
                <a:solidFill>
                  <a:srgbClr val="569CD6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not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>
                <a:solidFill>
                  <a:srgbClr val="569CD6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driver.page_source</a:t>
            </a:r>
            <a:endParaRPr lang="en" altLang="zh-MO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driver.close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</a:t>
            </a:r>
            <a:endParaRPr lang="en" altLang="zh-MO" b="0" dirty="0">
              <a:solidFill>
                <a:srgbClr val="D4D4D4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3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9" y="46507"/>
            <a:ext cx="10866719" cy="1008160"/>
          </a:xfrm>
        </p:spPr>
        <p:txBody>
          <a:bodyPr>
            <a:noAutofit/>
          </a:bodyPr>
          <a:lstStyle/>
          <a:p>
            <a:pPr algn="l"/>
            <a:r>
              <a:rPr lang="zh-MO" altLang="en-US" b="1" dirty="0"/>
              <a:t>示例详解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8EB5B9-12A2-9F49-9A20-C9494970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93" y="5710339"/>
            <a:ext cx="1786243" cy="100816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A5A7873-8E2C-644C-B47E-E5468F11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6" y="1222832"/>
            <a:ext cx="5767250" cy="447305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F2CCC70-DB39-2D46-91D1-7FE21F0F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165" y="1189109"/>
            <a:ext cx="5468051" cy="44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22" y="139501"/>
            <a:ext cx="10866719" cy="1008160"/>
          </a:xfrm>
        </p:spPr>
        <p:txBody>
          <a:bodyPr>
            <a:noAutofit/>
          </a:bodyPr>
          <a:lstStyle/>
          <a:p>
            <a:pPr algn="l"/>
            <a:r>
              <a:rPr lang="zh-MO" altLang="en-US" b="1" dirty="0"/>
              <a:t>基礎教學：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8EB5B9-12A2-9F49-9A20-C9494970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93" y="5710339"/>
            <a:ext cx="1786243" cy="10081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9CCA2B-96F0-094C-ABD5-76696B77E20D}"/>
              </a:ext>
            </a:extLst>
          </p:cNvPr>
          <p:cNvSpPr/>
          <p:nvPr/>
        </p:nvSpPr>
        <p:spPr>
          <a:xfrm>
            <a:off x="6262658" y="17400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MO" dirty="0">
                <a:solidFill>
                  <a:srgbClr val="3E4349"/>
                </a:solidFill>
                <a:latin typeface="Georgia" panose="02040502050405020303" pitchFamily="18" charset="0"/>
              </a:rPr>
              <a:t>Selenium</a:t>
            </a:r>
            <a:r>
              <a:rPr lang="zh-MO" altLang="en-US" dirty="0">
                <a:solidFill>
                  <a:srgbClr val="3E4349"/>
                </a:solidFill>
                <a:latin typeface="Georgia" panose="02040502050405020303" pitchFamily="18" charset="0"/>
              </a:rPr>
              <a:t>提供了以下方法來查找頁面中的元素：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MO" i="1" dirty="0" err="1">
                <a:solidFill>
                  <a:srgbClr val="3E4349"/>
                </a:solidFill>
                <a:latin typeface="Georgia" panose="02040502050405020303" pitchFamily="18" charset="0"/>
              </a:rPr>
              <a:t>find_element_by_id</a:t>
            </a:r>
            <a:endParaRPr lang="en" altLang="zh-MO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MO" i="1" dirty="0" err="1">
                <a:solidFill>
                  <a:srgbClr val="3E4349"/>
                </a:solidFill>
                <a:latin typeface="Georgia" panose="02040502050405020303" pitchFamily="18" charset="0"/>
              </a:rPr>
              <a:t>find_element_by_name</a:t>
            </a:r>
            <a:endParaRPr lang="en" altLang="zh-MO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MO" i="1" dirty="0" err="1">
                <a:solidFill>
                  <a:srgbClr val="3E4349"/>
                </a:solidFill>
                <a:latin typeface="Georgia" panose="02040502050405020303" pitchFamily="18" charset="0"/>
              </a:rPr>
              <a:t>find_element_by_xpath</a:t>
            </a:r>
            <a:endParaRPr lang="en" altLang="zh-MO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MO" i="1" dirty="0" err="1">
                <a:solidFill>
                  <a:srgbClr val="3E4349"/>
                </a:solidFill>
                <a:latin typeface="Georgia" panose="02040502050405020303" pitchFamily="18" charset="0"/>
              </a:rPr>
              <a:t>find_element_by_link_text</a:t>
            </a:r>
            <a:endParaRPr lang="en" altLang="zh-MO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MO" i="1" dirty="0" err="1">
                <a:solidFill>
                  <a:srgbClr val="3E4349"/>
                </a:solidFill>
                <a:latin typeface="Georgia" panose="02040502050405020303" pitchFamily="18" charset="0"/>
              </a:rPr>
              <a:t>find_element_by_partial_link_text</a:t>
            </a:r>
            <a:endParaRPr lang="en" altLang="zh-MO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MO" i="1" dirty="0" err="1">
                <a:solidFill>
                  <a:srgbClr val="3E4349"/>
                </a:solidFill>
                <a:latin typeface="Georgia" panose="02040502050405020303" pitchFamily="18" charset="0"/>
              </a:rPr>
              <a:t>find_element_by_tag_name</a:t>
            </a:r>
            <a:endParaRPr lang="en" altLang="zh-MO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MO" i="1" dirty="0" err="1">
                <a:solidFill>
                  <a:srgbClr val="3E4349"/>
                </a:solidFill>
                <a:latin typeface="Georgia" panose="02040502050405020303" pitchFamily="18" charset="0"/>
              </a:rPr>
              <a:t>find_element_by_class_name</a:t>
            </a:r>
            <a:endParaRPr lang="en" altLang="zh-MO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MO" i="1" dirty="0" err="1">
                <a:solidFill>
                  <a:srgbClr val="3E4349"/>
                </a:solidFill>
                <a:latin typeface="Georgia" panose="02040502050405020303" pitchFamily="18" charset="0"/>
              </a:rPr>
              <a:t>find_element_by_css_selector</a:t>
            </a:r>
            <a:endParaRPr lang="en" altLang="zh-MO" i="1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" altLang="zh-MO" b="0" i="1" dirty="0"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MO" altLang="en-US" dirty="0"/>
              <a:t>除了上面給出的公共方法外，還有兩個私有方法可能對</a:t>
            </a:r>
            <a:endParaRPr lang="en-US" altLang="zh-MO" dirty="0"/>
          </a:p>
          <a:p>
            <a:r>
              <a:rPr lang="zh-MO" altLang="en-US" dirty="0"/>
              <a:t>頁面對像中的定位器很有用。這是兩個私有方法：</a:t>
            </a:r>
            <a:r>
              <a:rPr lang="en" altLang="zh-MO" i="1" dirty="0" err="1"/>
              <a:t>find_element</a:t>
            </a:r>
            <a:r>
              <a:rPr lang="zh-MO" altLang="en-US" dirty="0"/>
              <a:t>和</a:t>
            </a:r>
            <a:r>
              <a:rPr lang="en" altLang="zh-MO" i="1" dirty="0" err="1"/>
              <a:t>find_elements</a:t>
            </a:r>
            <a:r>
              <a:rPr lang="zh-MO" altLang="en" dirty="0"/>
              <a:t>。</a:t>
            </a:r>
            <a:endParaRPr lang="en-US" altLang="zh-MO" dirty="0"/>
          </a:p>
          <a:p>
            <a:r>
              <a:rPr lang="zh-MO" alt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如左圖</a:t>
            </a:r>
            <a:r>
              <a:rPr lang="zh-MO" altLang="en-US" dirty="0">
                <a:solidFill>
                  <a:srgbClr val="3E4349"/>
                </a:solidFill>
                <a:latin typeface="Georgia" panose="02040502050405020303" pitchFamily="18" charset="0"/>
              </a:rPr>
              <a:t>用法示例：</a:t>
            </a:r>
            <a:endParaRPr lang="zh-MO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AA9644-D05E-3642-A014-89AD663214B5}"/>
              </a:ext>
            </a:extLst>
          </p:cNvPr>
          <p:cNvSpPr/>
          <p:nvPr/>
        </p:nvSpPr>
        <p:spPr>
          <a:xfrm>
            <a:off x="168422" y="287683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MO" altLang="en-US" dirty="0">
                <a:solidFill>
                  <a:srgbClr val="3E4349"/>
                </a:solidFill>
                <a:latin typeface="Georgia" panose="02040502050405020303" pitchFamily="18" charset="0"/>
              </a:rPr>
              <a:t>用法示例：</a:t>
            </a:r>
            <a:endParaRPr lang="zh-MO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1F29FA-A8F9-8E45-8C39-8F90D112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6" y="3255495"/>
            <a:ext cx="5306595" cy="7952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E913BE0-1F1E-0A46-8CD4-C68F51C7B693}"/>
              </a:ext>
            </a:extLst>
          </p:cNvPr>
          <p:cNvSpPr/>
          <p:nvPr/>
        </p:nvSpPr>
        <p:spPr>
          <a:xfrm>
            <a:off x="295187" y="15702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MO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from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selenium </a:t>
            </a:r>
            <a:r>
              <a:rPr lang="en" altLang="zh-MO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import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webdriver</a:t>
            </a:r>
            <a:endParaRPr lang="en" altLang="zh-MO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" altLang="zh-MO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from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selenium.webdriver.common.keys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</a:t>
            </a:r>
            <a:r>
              <a:rPr lang="en" altLang="zh-MO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import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 Keys</a:t>
            </a:r>
            <a:b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driver = </a:t>
            </a:r>
            <a:r>
              <a:rPr lang="en" altLang="zh-MO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webdriver.Firefox</a:t>
            </a:r>
            <a:r>
              <a:rPr lang="en" altLang="zh-MO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774946-B14D-234D-816D-BE53EB98DABD}"/>
              </a:ext>
            </a:extLst>
          </p:cNvPr>
          <p:cNvSpPr/>
          <p:nvPr/>
        </p:nvSpPr>
        <p:spPr>
          <a:xfrm>
            <a:off x="168423" y="1200919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MO" altLang="en-US" dirty="0">
                <a:solidFill>
                  <a:srgbClr val="3E4349"/>
                </a:solidFill>
                <a:latin typeface="Georgia" panose="02040502050405020303" pitchFamily="18" charset="0"/>
              </a:rPr>
              <a:t>基礎設定</a:t>
            </a:r>
            <a:r>
              <a:rPr lang="en-US" altLang="zh-MO" dirty="0">
                <a:solidFill>
                  <a:srgbClr val="3E4349"/>
                </a:solidFill>
                <a:latin typeface="Georgia" panose="02040502050405020303" pitchFamily="18" charset="0"/>
              </a:rPr>
              <a:t>drive</a:t>
            </a:r>
            <a:r>
              <a:rPr lang="zh-MO" altLang="en-US" dirty="0">
                <a:solidFill>
                  <a:srgbClr val="3E4349"/>
                </a:solidFill>
                <a:latin typeface="Georgia" panose="02040502050405020303" pitchFamily="18" charset="0"/>
              </a:rPr>
              <a:t>：</a:t>
            </a:r>
            <a:endParaRPr lang="zh-MO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6A2663-2239-024E-8A70-F604551F31A6}"/>
              </a:ext>
            </a:extLst>
          </p:cNvPr>
          <p:cNvSpPr/>
          <p:nvPr/>
        </p:nvSpPr>
        <p:spPr>
          <a:xfrm>
            <a:off x="145338" y="4130424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MO" altLang="en-US" dirty="0">
                <a:solidFill>
                  <a:srgbClr val="3E4349"/>
                </a:solidFill>
                <a:latin typeface="Georgia" panose="02040502050405020303" pitchFamily="18" charset="0"/>
              </a:rPr>
              <a:t>這些是</a:t>
            </a:r>
            <a:r>
              <a:rPr lang="zh-MO" altLang="en-US" i="1" dirty="0">
                <a:solidFill>
                  <a:srgbClr val="3E4349"/>
                </a:solidFill>
                <a:latin typeface="Georgia" panose="02040502050405020303" pitchFamily="18" charset="0"/>
              </a:rPr>
              <a:t>按</a:t>
            </a:r>
            <a:r>
              <a:rPr lang="zh-MO" altLang="en-US" dirty="0">
                <a:solidFill>
                  <a:srgbClr val="3E4349"/>
                </a:solidFill>
                <a:latin typeface="Georgia" panose="02040502050405020303" pitchFamily="18" charset="0"/>
              </a:rPr>
              <a:t>類可用的屬性：</a:t>
            </a:r>
            <a:endParaRPr lang="en-US" altLang="zh-MO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endParaRPr lang="zh-MO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3E2105A-75B5-484D-B9BD-C0B62A305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6" y="4580593"/>
            <a:ext cx="5306594" cy="14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6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22" y="139501"/>
            <a:ext cx="10866719" cy="1008160"/>
          </a:xfrm>
        </p:spPr>
        <p:txBody>
          <a:bodyPr>
            <a:noAutofit/>
          </a:bodyPr>
          <a:lstStyle/>
          <a:p>
            <a:pPr algn="l"/>
            <a:r>
              <a:rPr lang="zh-MO" altLang="en-US" b="1" dirty="0"/>
              <a:t>等待功能</a:t>
            </a:r>
            <a:r>
              <a:rPr lang="en-US" altLang="zh-MO" b="1" dirty="0"/>
              <a:t>(</a:t>
            </a:r>
            <a:r>
              <a:rPr lang="en" altLang="zh-MO" b="1" dirty="0"/>
              <a:t>Waits)</a:t>
            </a:r>
            <a:r>
              <a:rPr lang="zh-MO" altLang="en-US" b="1" dirty="0"/>
              <a:t>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8EB5B9-12A2-9F49-9A20-C9494970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93" y="5710339"/>
            <a:ext cx="1786243" cy="10081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774946-B14D-234D-816D-BE53EB98DABD}"/>
              </a:ext>
            </a:extLst>
          </p:cNvPr>
          <p:cNvSpPr/>
          <p:nvPr/>
        </p:nvSpPr>
        <p:spPr>
          <a:xfrm>
            <a:off x="334635" y="1222238"/>
            <a:ext cx="110039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   </a:t>
            </a:r>
            <a:r>
              <a:rPr lang="zh-MO" altLang="en-US" dirty="0"/>
              <a:t>我發現太多人不會用等待，經常出現這個下拉框定位不到、那個彈出框定位不到</a:t>
            </a:r>
            <a:r>
              <a:rPr lang="en-US" altLang="zh-MO" dirty="0"/>
              <a:t>…</a:t>
            </a:r>
            <a:r>
              <a:rPr lang="zh-MO" altLang="en-US" dirty="0"/>
              <a:t>各種定位不到，其實大多數情況下就是兩種問題：</a:t>
            </a:r>
            <a:r>
              <a:rPr lang="en-US" altLang="zh-MO" dirty="0"/>
              <a:t>1 </a:t>
            </a:r>
            <a:r>
              <a:rPr lang="zh-MO" altLang="en-US" dirty="0"/>
              <a:t>有</a:t>
            </a:r>
            <a:r>
              <a:rPr lang="en" altLang="zh-MO" dirty="0"/>
              <a:t>frame</a:t>
            </a:r>
            <a:r>
              <a:rPr lang="zh-MO" altLang="en" dirty="0"/>
              <a:t>，</a:t>
            </a:r>
            <a:r>
              <a:rPr lang="en" altLang="zh-MO" dirty="0"/>
              <a:t>2 </a:t>
            </a:r>
            <a:r>
              <a:rPr lang="zh-MO" altLang="en-US" dirty="0"/>
              <a:t>沒有加等待。</a:t>
            </a:r>
            <a:endParaRPr lang="en-US" altLang="zh-MO" dirty="0"/>
          </a:p>
          <a:p>
            <a:r>
              <a:rPr lang="zh-TW" altLang="en-US" dirty="0"/>
              <a:t>    </a:t>
            </a:r>
            <a:r>
              <a:rPr lang="zh-MO" altLang="en-US" dirty="0"/>
              <a:t>殊不知，你的代碼運行速度是什麼量級的，而瀏覽器加載渲染速度又是什麼量級的，就好比閃電俠和凹凸曼約好去打怪獸，然後閃電俠打完回來之後問凹凸曼你為啥還在穿鞋沒出門？凹凸曼分分中內心一萬隻羊駝飛過，欺負哥速度慢，哥不跟你玩了，拋個異常撂挑子了。</a:t>
            </a:r>
          </a:p>
          <a:p>
            <a:r>
              <a:rPr lang="zh-TW" altLang="en-US" dirty="0"/>
              <a:t>    </a:t>
            </a:r>
            <a:r>
              <a:rPr lang="zh-MO" altLang="en-US" dirty="0"/>
              <a:t>那麼怎麼才能照顧到凹凸曼緩慢的加載速度呢？只有一個辦法，那就是等嘍。說到等，又有三種等法，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C7EB2D-1C4C-FC4B-A1C8-06741697F887}"/>
              </a:ext>
            </a:extLst>
          </p:cNvPr>
          <p:cNvSpPr/>
          <p:nvPr/>
        </p:nvSpPr>
        <p:spPr>
          <a:xfrm>
            <a:off x="449178" y="3142773"/>
            <a:ext cx="10658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MO" b="1" dirty="0">
                <a:solidFill>
                  <a:srgbClr val="000000"/>
                </a:solidFill>
                <a:latin typeface="Open Sans" panose="020B0606030504020204" pitchFamily="34" charset="0"/>
              </a:rPr>
              <a:t>1. </a:t>
            </a:r>
            <a:r>
              <a:rPr lang="zh-MO" alt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強制等待</a:t>
            </a:r>
            <a:endParaRPr lang="zh-MO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第一種也是最簡單粗暴的一種辦法就是強制等待</a:t>
            </a:r>
            <a:r>
              <a:rPr lang="en" altLang="zh-MO" dirty="0">
                <a:solidFill>
                  <a:srgbClr val="333333"/>
                </a:solidFill>
                <a:latin typeface="Open Sans" panose="020B0606030504020204" pitchFamily="34" charset="0"/>
              </a:rPr>
              <a:t>sleep(xx)</a:t>
            </a:r>
            <a:r>
              <a:rPr lang="zh-MO" altLang="en" dirty="0">
                <a:solidFill>
                  <a:srgbClr val="333333"/>
                </a:solidFill>
                <a:latin typeface="Open Sans" panose="020B0606030504020204" pitchFamily="34" charset="0"/>
              </a:rPr>
              <a:t>，</a:t>
            </a:r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強制讓閃電俠等</a:t>
            </a:r>
            <a:r>
              <a:rPr lang="en" altLang="zh-MO" dirty="0">
                <a:solidFill>
                  <a:srgbClr val="333333"/>
                </a:solidFill>
                <a:latin typeface="Open Sans" panose="020B0606030504020204" pitchFamily="34" charset="0"/>
              </a:rPr>
              <a:t>xx</a:t>
            </a:r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時間，不管凹凸曼能不能跟上速度，還是已經提前到了，都必須等</a:t>
            </a:r>
            <a:r>
              <a:rPr lang="en" altLang="zh-MO" dirty="0">
                <a:solidFill>
                  <a:srgbClr val="333333"/>
                </a:solidFill>
                <a:latin typeface="Open Sans" panose="020B0606030504020204" pitchFamily="34" charset="0"/>
              </a:rPr>
              <a:t>xx</a:t>
            </a:r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時間。</a:t>
            </a:r>
          </a:p>
          <a:p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看代碼：</a:t>
            </a:r>
            <a:endParaRPr lang="zh-MO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BCE1FB4-616A-5C4A-8E70-FF24319B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50" y="4130641"/>
            <a:ext cx="4208647" cy="220697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2864D78-390E-4941-94FC-0FE1B0CB641A}"/>
              </a:ext>
            </a:extLst>
          </p:cNvPr>
          <p:cNvSpPr/>
          <p:nvPr/>
        </p:nvSpPr>
        <p:spPr>
          <a:xfrm>
            <a:off x="5905836" y="44265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這種叫強制等待，不管你瀏覽器是否加載完了，程序都得等待</a:t>
            </a:r>
            <a:r>
              <a:rPr lang="en-US" altLang="zh-MO" dirty="0">
                <a:solidFill>
                  <a:srgbClr val="333333"/>
                </a:solidFill>
                <a:latin typeface="Open Sans" panose="020B0606030504020204" pitchFamily="34" charset="0"/>
              </a:rPr>
              <a:t>3</a:t>
            </a:r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秒，</a:t>
            </a:r>
            <a:r>
              <a:rPr lang="en-US" altLang="zh-MO" dirty="0">
                <a:solidFill>
                  <a:srgbClr val="333333"/>
                </a:solidFill>
                <a:latin typeface="Open Sans" panose="020B0606030504020204" pitchFamily="34" charset="0"/>
              </a:rPr>
              <a:t>3</a:t>
            </a:r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秒一到，繼續執行下面的代碼，作為調試很有用，有時候也可以在代碼裡這樣等待，不過不建議總用這種等待方式，太死板，嚴重影響程序執行速度。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53899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22" y="139501"/>
            <a:ext cx="10866719" cy="1008160"/>
          </a:xfrm>
        </p:spPr>
        <p:txBody>
          <a:bodyPr>
            <a:noAutofit/>
          </a:bodyPr>
          <a:lstStyle/>
          <a:p>
            <a:pPr algn="l"/>
            <a:r>
              <a:rPr lang="zh-MO" altLang="en-US" b="1" dirty="0"/>
              <a:t>等待功能</a:t>
            </a:r>
            <a:r>
              <a:rPr lang="en-US" altLang="zh-MO" b="1" dirty="0"/>
              <a:t>(</a:t>
            </a:r>
            <a:r>
              <a:rPr lang="en" altLang="zh-MO" b="1" dirty="0"/>
              <a:t>Waits)</a:t>
            </a:r>
            <a:r>
              <a:rPr lang="zh-MO" altLang="en-US" b="1" dirty="0"/>
              <a:t>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8EB5B9-12A2-9F49-9A20-C9494970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93" y="5710339"/>
            <a:ext cx="1786243" cy="10081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774946-B14D-234D-816D-BE53EB98DABD}"/>
              </a:ext>
            </a:extLst>
          </p:cNvPr>
          <p:cNvSpPr/>
          <p:nvPr/>
        </p:nvSpPr>
        <p:spPr>
          <a:xfrm>
            <a:off x="334635" y="1222238"/>
            <a:ext cx="11003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MO" b="1" dirty="0"/>
              <a:t>2. </a:t>
            </a:r>
            <a:r>
              <a:rPr lang="zh-MO" altLang="en-US" b="1" dirty="0"/>
              <a:t>隱性等待</a:t>
            </a:r>
            <a:endParaRPr lang="zh-MO" altLang="en-US" dirty="0"/>
          </a:p>
          <a:p>
            <a:r>
              <a:rPr lang="zh-MO" altLang="en-US" dirty="0"/>
              <a:t>第二種辦法叫隱性等待，</a:t>
            </a:r>
            <a:r>
              <a:rPr lang="en" altLang="zh-MO" dirty="0" err="1"/>
              <a:t>implicitly_wait</a:t>
            </a:r>
            <a:r>
              <a:rPr lang="en" altLang="zh-MO" dirty="0"/>
              <a:t>(xx)</a:t>
            </a:r>
            <a:r>
              <a:rPr lang="zh-MO" altLang="en" dirty="0"/>
              <a:t>，</a:t>
            </a:r>
            <a:r>
              <a:rPr lang="zh-MO" altLang="en-US" dirty="0"/>
              <a:t>隱性等待的意義是：閃電俠和凹凸曼約定好，不論閃電俠去哪兒，都要等凹凸曼</a:t>
            </a:r>
            <a:r>
              <a:rPr lang="en" altLang="zh-MO" dirty="0"/>
              <a:t>xx</a:t>
            </a:r>
            <a:r>
              <a:rPr lang="zh-MO" altLang="en-US" dirty="0"/>
              <a:t>秒，如果凹凸曼在這段時間內來了，則倆人立即出發去打怪獸，如果凹凸曼在規定時間內沒到，則閃電俠自己去，那自然就等著凹凸曼給你拋異常吧。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42E697-FD4C-4045-9152-5DFCC05E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35" y="2497144"/>
            <a:ext cx="4790336" cy="20748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21B7A4A-3645-FB45-B25B-F489A8F5FAF0}"/>
              </a:ext>
            </a:extLst>
          </p:cNvPr>
          <p:cNvSpPr/>
          <p:nvPr/>
        </p:nvSpPr>
        <p:spPr>
          <a:xfrm>
            <a:off x="5601781" y="261598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隱形等待是設置了一個最長等待時間，如果在規定時間內網頁加載完成，則執行下一步，否則一直等到時間截止，然後執行下一步。注意這裡有一個弊端，那就是程序會一直等待整個頁面加載完成，也就是一般情況下你看到瀏覽器標籤欄那個小圈不再轉，才會執行下一步，但有時候頁面想要的元素早就在加載完成了，但是因為個別</a:t>
            </a:r>
            <a:r>
              <a:rPr lang="en" altLang="zh-MO" dirty="0" err="1">
                <a:solidFill>
                  <a:srgbClr val="333333"/>
                </a:solidFill>
                <a:latin typeface="Open Sans" panose="020B0606030504020204" pitchFamily="34" charset="0"/>
              </a:rPr>
              <a:t>js</a:t>
            </a:r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之類的東西特別慢，我仍得等到頁面全部完成才能執行下一步，我想等我要的元素出來之後就下一步怎麼辦？有辦法，這就要看</a:t>
            </a:r>
            <a:r>
              <a:rPr lang="en" altLang="zh-MO" dirty="0">
                <a:solidFill>
                  <a:srgbClr val="333333"/>
                </a:solidFill>
                <a:latin typeface="Open Sans" panose="020B0606030504020204" pitchFamily="34" charset="0"/>
              </a:rPr>
              <a:t>selenium</a:t>
            </a:r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提供的另一種等待方式</a:t>
            </a:r>
            <a:r>
              <a:rPr lang="en-US" altLang="zh-MO" dirty="0">
                <a:solidFill>
                  <a:srgbClr val="333333"/>
                </a:solidFill>
                <a:latin typeface="Open Sans" panose="020B0606030504020204" pitchFamily="34" charset="0"/>
              </a:rPr>
              <a:t>——</a:t>
            </a:r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顯性等待</a:t>
            </a:r>
            <a:r>
              <a:rPr lang="en" altLang="zh-MO" dirty="0">
                <a:solidFill>
                  <a:srgbClr val="333333"/>
                </a:solidFill>
                <a:latin typeface="Open Sans" panose="020B0606030504020204" pitchFamily="34" charset="0"/>
              </a:rPr>
              <a:t>wait</a:t>
            </a:r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了。</a:t>
            </a:r>
          </a:p>
          <a:p>
            <a:r>
              <a:rPr lang="zh-MO" alt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需要特別說明的是：隱性等待對整個</a:t>
            </a:r>
            <a:r>
              <a:rPr lang="en" altLang="zh-MO" b="1" dirty="0">
                <a:solidFill>
                  <a:srgbClr val="333333"/>
                </a:solidFill>
                <a:latin typeface="Open Sans" panose="020B0606030504020204" pitchFamily="34" charset="0"/>
              </a:rPr>
              <a:t>driver</a:t>
            </a:r>
            <a:r>
              <a:rPr lang="zh-MO" alt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的周期都起作用，所以只要設置一次即可，我曾看到有人把隱性等待當成了</a:t>
            </a:r>
            <a:r>
              <a:rPr lang="en" altLang="zh-MO" b="1" dirty="0">
                <a:solidFill>
                  <a:srgbClr val="333333"/>
                </a:solidFill>
                <a:latin typeface="Open Sans" panose="020B0606030504020204" pitchFamily="34" charset="0"/>
              </a:rPr>
              <a:t>sleep</a:t>
            </a:r>
            <a:r>
              <a:rPr lang="zh-MO" alt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在用，走哪兒都來一下</a:t>
            </a:r>
            <a:r>
              <a:rPr lang="en-US" altLang="zh-MO" b="1" dirty="0">
                <a:solidFill>
                  <a:srgbClr val="333333"/>
                </a:solidFill>
                <a:latin typeface="Open Sans" panose="020B0606030504020204" pitchFamily="34" charset="0"/>
              </a:rPr>
              <a:t>…</a:t>
            </a:r>
            <a:endParaRPr lang="zh-MO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4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22" y="139501"/>
            <a:ext cx="10866719" cy="1008160"/>
          </a:xfrm>
        </p:spPr>
        <p:txBody>
          <a:bodyPr>
            <a:noAutofit/>
          </a:bodyPr>
          <a:lstStyle/>
          <a:p>
            <a:pPr algn="l"/>
            <a:r>
              <a:rPr lang="zh-MO" altLang="en-US" b="1" dirty="0"/>
              <a:t>等待功能</a:t>
            </a:r>
            <a:r>
              <a:rPr lang="en-US" altLang="zh-MO" b="1" dirty="0"/>
              <a:t>(</a:t>
            </a:r>
            <a:r>
              <a:rPr lang="en" altLang="zh-MO" b="1" dirty="0"/>
              <a:t>Waits)</a:t>
            </a:r>
            <a:r>
              <a:rPr lang="zh-MO" altLang="en-US" b="1" dirty="0"/>
              <a:t>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8EB5B9-12A2-9F49-9A20-C9494970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93" y="5710339"/>
            <a:ext cx="1786243" cy="10081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774946-B14D-234D-816D-BE53EB98DABD}"/>
              </a:ext>
            </a:extLst>
          </p:cNvPr>
          <p:cNvSpPr/>
          <p:nvPr/>
        </p:nvSpPr>
        <p:spPr>
          <a:xfrm>
            <a:off x="334635" y="1222238"/>
            <a:ext cx="11003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MO" b="1" dirty="0"/>
              <a:t>3. </a:t>
            </a:r>
            <a:r>
              <a:rPr lang="zh-MO" altLang="en-US" b="1" dirty="0"/>
              <a:t>顯性等待</a:t>
            </a:r>
            <a:endParaRPr lang="zh-MO" altLang="en-US" dirty="0"/>
          </a:p>
          <a:p>
            <a:r>
              <a:rPr lang="zh-MO" altLang="en-US" dirty="0"/>
              <a:t>第三種辦法就是顯性等待，</a:t>
            </a:r>
            <a:r>
              <a:rPr lang="en" altLang="zh-MO" dirty="0" err="1"/>
              <a:t>WebDriverWait</a:t>
            </a:r>
            <a:r>
              <a:rPr lang="zh-MO" altLang="en" dirty="0"/>
              <a:t>，</a:t>
            </a:r>
            <a:r>
              <a:rPr lang="zh-MO" altLang="en-US" dirty="0"/>
              <a:t>配合該類的</a:t>
            </a:r>
            <a:r>
              <a:rPr lang="en" altLang="zh-MO" dirty="0"/>
              <a:t>until()</a:t>
            </a:r>
            <a:r>
              <a:rPr lang="zh-MO" altLang="en-US" dirty="0"/>
              <a:t>和</a:t>
            </a:r>
            <a:r>
              <a:rPr lang="en" altLang="zh-MO" dirty="0" err="1"/>
              <a:t>until_not</a:t>
            </a:r>
            <a:r>
              <a:rPr lang="en" altLang="zh-MO" dirty="0"/>
              <a:t>()</a:t>
            </a:r>
            <a:r>
              <a:rPr lang="zh-MO" altLang="en-US" dirty="0"/>
              <a:t>方法，就能夠根據判斷條件而進行靈活地等待了。它主要的意思就是：程序每隔</a:t>
            </a:r>
            <a:r>
              <a:rPr lang="en" altLang="zh-MO" dirty="0"/>
              <a:t>xx</a:t>
            </a:r>
            <a:r>
              <a:rPr lang="zh-MO" altLang="en-US" dirty="0"/>
              <a:t>秒看一眼，如果條件成立了，則執行下一步，否則繼續等待，直到超過設置的最長時間，然後拋出</a:t>
            </a:r>
            <a:r>
              <a:rPr lang="en" altLang="zh-MO" dirty="0" err="1"/>
              <a:t>TimeoutException</a:t>
            </a:r>
            <a:r>
              <a:rPr lang="zh-MO" altLang="en" dirty="0"/>
              <a:t>。</a:t>
            </a:r>
          </a:p>
          <a:p>
            <a:r>
              <a:rPr lang="zh-MO" altLang="en-US" dirty="0"/>
              <a:t>先看個代碼示例：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8161B6-F3FA-444D-8B3E-A5A7F2E1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39" y="2774143"/>
            <a:ext cx="6735984" cy="32200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FEE2B7-96A8-0040-9350-208B232E57B6}"/>
              </a:ext>
            </a:extLst>
          </p:cNvPr>
          <p:cNvSpPr/>
          <p:nvPr/>
        </p:nvSpPr>
        <p:spPr>
          <a:xfrm>
            <a:off x="7338350" y="2917202"/>
            <a:ext cx="44622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左例中，我們設置了隱性等待和顯性等待，在其他操作中，隱性等待起決定性作用，在</a:t>
            </a:r>
            <a:r>
              <a:rPr lang="en" altLang="zh-MO" dirty="0" err="1">
                <a:solidFill>
                  <a:srgbClr val="333333"/>
                </a:solidFill>
                <a:latin typeface="Open Sans" panose="020B0606030504020204" pitchFamily="34" charset="0"/>
              </a:rPr>
              <a:t>WebDriverWait</a:t>
            </a:r>
            <a:r>
              <a:rPr lang="en" altLang="zh-MO" dirty="0">
                <a:solidFill>
                  <a:srgbClr val="333333"/>
                </a:solidFill>
                <a:latin typeface="Open Sans" panose="020B0606030504020204" pitchFamily="34" charset="0"/>
              </a:rPr>
              <a:t>..</a:t>
            </a:r>
            <a:r>
              <a:rPr lang="zh-MO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中顯性等待起主要作用，但要注意的是：</a:t>
            </a:r>
            <a:r>
              <a:rPr lang="zh-MO" alt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最長的等待時間取決於兩者之間的大者，此例中為</a:t>
            </a:r>
            <a:r>
              <a:rPr lang="en-US" altLang="zh-MO" b="1" dirty="0">
                <a:solidFill>
                  <a:srgbClr val="333333"/>
                </a:solidFill>
                <a:latin typeface="Open Sans" panose="020B0606030504020204" pitchFamily="34" charset="0"/>
              </a:rPr>
              <a:t>20</a:t>
            </a:r>
            <a:r>
              <a:rPr lang="zh-MO" alt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，如果隱性等待時間</a:t>
            </a:r>
            <a:r>
              <a:rPr lang="en-US" altLang="zh-MO" b="1" dirty="0">
                <a:solidFill>
                  <a:srgbClr val="333333"/>
                </a:solidFill>
                <a:latin typeface="Open Sans" panose="020B0606030504020204" pitchFamily="34" charset="0"/>
              </a:rPr>
              <a:t>&gt;</a:t>
            </a:r>
            <a:r>
              <a:rPr lang="zh-MO" alt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顯性等待時間，則該句代碼的最長等待時間等於隱性等待時間。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6918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1627</Words>
  <Application>Microsoft Macintosh PowerPoint</Application>
  <PresentationFormat>寬螢幕</PresentationFormat>
  <Paragraphs>73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Helvetica Neue</vt:lpstr>
      <vt:lpstr>Menlo</vt:lpstr>
      <vt:lpstr>Open Sans</vt:lpstr>
      <vt:lpstr>Office 佈景主題</vt:lpstr>
      <vt:lpstr>Selenium 基礎語法  HTML 版面控制  爬蟲程式教學  </vt:lpstr>
      <vt:lpstr>前言  Selenium原為網頁測試工具，但由於可以直接以程式碼操控瀏覽器的特性，使其成為網路爬蟲必備的工具之一。 啟用selenium之後，你指定的瀏覽器就會開啟，並依照你所編寫的指令依序執行，所有網頁的操作，包含: 輸入帳號、密碼、點選按鈕、滾動頁面、變化視窗等，都可以使用程式碼進行。由於是真正的瀏覽器在運作，絕大多數的網站都可以輕鬆的突破，但也因此導致運行速度極慢、占用較高的電腦效能。一般還是會先嘗試使用requests獲取網頁原始碼，但如果實在無法突破對方網站伺服器的阻隔時，就可以改用selenium試試看。  </vt:lpstr>
      <vt:lpstr>設定 selenium支援多種程式語言，包含Java、JavaScript、Python等，本系列只專注於python上。 首先，安裝selenium，如下:    接著，必須根據您想啟用的瀏覽器、作業系統，下載各自對應的WebDriver，為了避免版本不符的問題，建議下載最新的版本，同時也將瀏覽器更新到最新的版本。 載點: firefox: https://github.com/mozilla/geckodriver/releases ; chrome: https://chromedriver.chromium.org/downloads 下載之後，你必須 (1) 將WebDriver放到你的環境目錄底下，或是 (2) 運行時指定driver的路徑。 由於執行selenium時，會開啟這個執行檔，因此必須設定好路徑。</vt:lpstr>
      <vt:lpstr>簡單的用法(試一試) </vt:lpstr>
      <vt:lpstr>示例详解</vt:lpstr>
      <vt:lpstr>基礎教學：</vt:lpstr>
      <vt:lpstr>等待功能(Waits)：</vt:lpstr>
      <vt:lpstr>等待功能(Waits)：</vt:lpstr>
      <vt:lpstr>等待功能(Waits)：</vt:lpstr>
      <vt:lpstr>Selenium IDE：</vt:lpstr>
      <vt:lpstr>參考來源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基礎語法  HTML 基礎版面  爬蟲程式原理  </dc:title>
  <dc:creator>Wong Iok Keong</dc:creator>
  <cp:lastModifiedBy>Wong Iok Keong</cp:lastModifiedBy>
  <cp:revision>29</cp:revision>
  <dcterms:created xsi:type="dcterms:W3CDTF">2019-10-10T07:33:10Z</dcterms:created>
  <dcterms:modified xsi:type="dcterms:W3CDTF">2019-11-14T09:29:45Z</dcterms:modified>
</cp:coreProperties>
</file>