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62" r:id="rId3"/>
    <p:sldId id="267" r:id="rId4"/>
    <p:sldId id="269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0"/>
    <p:restoredTop sz="80244"/>
  </p:normalViewPr>
  <p:slideViewPr>
    <p:cSldViewPr snapToGrid="0" snapToObjects="1">
      <p:cViewPr varScale="1">
        <p:scale>
          <a:sx n="65" d="100"/>
          <a:sy n="65" d="100"/>
        </p:scale>
        <p:origin x="1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354BF-CA00-1B4F-8E1E-346298F9DEB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0B04-96CA-974D-B814-24B91998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0B04-96CA-974D-B814-24B91998BB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0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0B04-96CA-974D-B814-24B91998BB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Causal,</a:t>
            </a:r>
            <a:r>
              <a:rPr lang="zh-CN" altLang="en-US" dirty="0"/>
              <a:t> </a:t>
            </a:r>
            <a:r>
              <a:rPr lang="en-US" altLang="zh-CN" dirty="0"/>
              <a:t>correlational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0B04-96CA-974D-B814-24B91998BB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8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Sample</a:t>
            </a:r>
            <a:r>
              <a:rPr lang="zh-CN" altLang="en-US" sz="1200" dirty="0"/>
              <a:t> </a:t>
            </a:r>
            <a:r>
              <a:rPr lang="en-US" altLang="zh-CN" sz="1200" dirty="0"/>
              <a:t>78</a:t>
            </a:r>
            <a:r>
              <a:rPr lang="zh-CN" altLang="en-US" sz="1200" dirty="0"/>
              <a:t> </a:t>
            </a:r>
            <a:r>
              <a:rPr lang="en-US" altLang="zh-CN" sz="1200" dirty="0"/>
              <a:t>thousand</a:t>
            </a:r>
            <a:r>
              <a:rPr lang="zh-CN" altLang="en-US" sz="1200" dirty="0"/>
              <a:t> </a:t>
            </a:r>
            <a:r>
              <a:rPr lang="en-US" altLang="zh-CN" sz="1200" dirty="0"/>
              <a:t>or</a:t>
            </a:r>
            <a:r>
              <a:rPr lang="zh-CN" altLang="en-US" sz="1200" dirty="0"/>
              <a:t> </a:t>
            </a:r>
            <a:r>
              <a:rPr lang="en-US" altLang="zh-CN" sz="1200" dirty="0"/>
              <a:t>so</a:t>
            </a:r>
          </a:p>
          <a:p>
            <a:endParaRPr lang="en-US" altLang="zh-CN" sz="1200" dirty="0"/>
          </a:p>
          <a:p>
            <a:r>
              <a:rPr lang="en-US" altLang="zh-CN" sz="1200" dirty="0"/>
              <a:t>Spent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lot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efforts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recategorization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variables.</a:t>
            </a:r>
            <a:r>
              <a:rPr lang="zh-CN" altLang="en-US" sz="1200" dirty="0"/>
              <a:t> </a:t>
            </a:r>
            <a:r>
              <a:rPr lang="en-US" altLang="zh-CN" sz="1200" dirty="0"/>
              <a:t>Data</a:t>
            </a:r>
            <a:r>
              <a:rPr lang="zh-CN" altLang="en-US" sz="1200" dirty="0"/>
              <a:t> </a:t>
            </a:r>
            <a:r>
              <a:rPr lang="en-US" altLang="zh-CN" sz="1200" dirty="0"/>
              <a:t>cleaning</a:t>
            </a:r>
          </a:p>
          <a:p>
            <a:endParaRPr lang="en-US" altLang="zh-CN" sz="1200" dirty="0"/>
          </a:p>
          <a:p>
            <a:r>
              <a:rPr lang="en-US" altLang="zh-CN" sz="1200" dirty="0"/>
              <a:t>DV</a:t>
            </a:r>
            <a:r>
              <a:rPr lang="zh-CN" altLang="en-US" sz="1200" dirty="0"/>
              <a:t> </a:t>
            </a:r>
            <a:r>
              <a:rPr lang="en-US" altLang="zh-CN" sz="1200" dirty="0"/>
              <a:t>as</a:t>
            </a:r>
            <a:r>
              <a:rPr lang="zh-CN" altLang="en-US" sz="1200" dirty="0"/>
              <a:t> </a:t>
            </a:r>
            <a:r>
              <a:rPr lang="en-US" altLang="zh-CN" sz="1200" dirty="0"/>
              <a:t>multi-categorical variable,</a:t>
            </a:r>
            <a:r>
              <a:rPr lang="zh-CN" altLang="en-US" sz="1200" dirty="0"/>
              <a:t> </a:t>
            </a:r>
            <a:r>
              <a:rPr lang="en-US" altLang="zh-CN" sz="1200" dirty="0"/>
              <a:t>three</a:t>
            </a:r>
            <a:r>
              <a:rPr lang="zh-CN" altLang="en-US" sz="1200" dirty="0"/>
              <a:t> </a:t>
            </a:r>
            <a:r>
              <a:rPr lang="en-US" altLang="zh-CN" sz="1200" dirty="0"/>
              <a:t>levels,</a:t>
            </a:r>
            <a:r>
              <a:rPr lang="zh-CN" altLang="en-US" sz="1200" dirty="0"/>
              <a:t> </a:t>
            </a:r>
            <a:r>
              <a:rPr lang="en-US" altLang="zh-CN" sz="1200" dirty="0"/>
              <a:t>base</a:t>
            </a:r>
            <a:r>
              <a:rPr lang="zh-CN" altLang="en-US" sz="1200" dirty="0"/>
              <a:t> </a:t>
            </a:r>
            <a:r>
              <a:rPr lang="en-US" altLang="zh-CN" sz="1200" dirty="0"/>
              <a:t>level,</a:t>
            </a:r>
            <a:r>
              <a:rPr lang="zh-CN" altLang="en-US" sz="1200" dirty="0"/>
              <a:t> </a:t>
            </a:r>
            <a:r>
              <a:rPr lang="en-US" altLang="zh-CN" sz="1200" dirty="0"/>
              <a:t>support</a:t>
            </a:r>
          </a:p>
          <a:p>
            <a:endParaRPr lang="en-US" sz="1200" dirty="0"/>
          </a:p>
          <a:p>
            <a:r>
              <a:rPr lang="en-US" altLang="zh-CN" sz="1200" dirty="0"/>
              <a:t>V134,</a:t>
            </a:r>
            <a:r>
              <a:rPr lang="zh-CN" altLang="en-US" sz="1200" dirty="0"/>
              <a:t> </a:t>
            </a:r>
            <a:r>
              <a:rPr lang="en-US" altLang="zh-CN" sz="1200" dirty="0"/>
              <a:t>immigration</a:t>
            </a:r>
            <a:r>
              <a:rPr lang="zh-CN" altLang="en-US" sz="1200" dirty="0"/>
              <a:t> </a:t>
            </a:r>
            <a:r>
              <a:rPr lang="en-US" altLang="zh-CN" sz="1200" dirty="0"/>
              <a:t>policy,</a:t>
            </a:r>
            <a:r>
              <a:rPr lang="zh-CN" altLang="en-US" sz="1200" dirty="0"/>
              <a:t> </a:t>
            </a:r>
            <a:r>
              <a:rPr lang="en-US" altLang="zh-CN" sz="1200" dirty="0"/>
              <a:t>choices:</a:t>
            </a:r>
            <a:r>
              <a:rPr lang="zh-CN" altLang="en-US" sz="12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0B04-96CA-974D-B814-24B91998BB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0B04-96CA-974D-B814-24B91998BB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indicators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family</a:t>
            </a:r>
            <a:r>
              <a:rPr lang="zh-CN" altLang="en-US" dirty="0"/>
              <a:t> </a:t>
            </a:r>
            <a:r>
              <a:rPr lang="en-US" altLang="zh-CN" dirty="0"/>
              <a:t>burden,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sz="1200" dirty="0"/>
              <a:t>parents’</a:t>
            </a:r>
            <a:r>
              <a:rPr lang="zh-CN" altLang="en-US" sz="1200" dirty="0"/>
              <a:t> </a:t>
            </a:r>
            <a:r>
              <a:rPr lang="en-US" altLang="zh-CN" sz="1200" dirty="0"/>
              <a:t>responsibilities</a:t>
            </a:r>
            <a:r>
              <a:rPr lang="zh-CN" altLang="en-US" sz="1200" dirty="0"/>
              <a:t> </a:t>
            </a:r>
            <a:r>
              <a:rPr lang="en-US" altLang="zh-CN" sz="1200" dirty="0"/>
              <a:t>(0),</a:t>
            </a:r>
            <a:r>
              <a:rPr lang="zh-CN" altLang="en-US" sz="1200" dirty="0"/>
              <a:t> </a:t>
            </a:r>
            <a:r>
              <a:rPr lang="en-US" altLang="zh-CN" sz="1200" dirty="0"/>
              <a:t>housewife</a:t>
            </a:r>
            <a:r>
              <a:rPr lang="zh-CN" altLang="en-US" sz="1200" dirty="0"/>
              <a:t> </a:t>
            </a:r>
            <a:r>
              <a:rPr lang="en-US" altLang="zh-CN" sz="1200" dirty="0"/>
              <a:t>(0)</a:t>
            </a:r>
            <a:r>
              <a:rPr lang="zh-CN" altLang="en-US" sz="1200" dirty="0"/>
              <a:t> </a:t>
            </a:r>
            <a:r>
              <a:rPr lang="en-US" altLang="zh-CN" sz="1200" dirty="0"/>
              <a:t>significant</a:t>
            </a:r>
          </a:p>
          <a:p>
            <a:endParaRPr lang="en-US" altLang="zh-CN" sz="12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Interpretation: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Compared to “support trade”,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women who are more valuing parents’ responsibilities to children (should sacrifice for their kids) are more likely to oppose free trade.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women who are housewife are more likely to oppose free trade.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women who think jobs are only for our nationality are more likely to oppose free trade.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women who think  people should not come for jobs are more likely to oppose free trade.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Therefore, the results can partially confirm my first hypothesis and fully support my second hypothesis.</a:t>
            </a:r>
          </a:p>
          <a:p>
            <a:endParaRPr lang="en-US" altLang="zh-CN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0B04-96CA-974D-B814-24B91998BB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6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0B04-96CA-974D-B814-24B91998BB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1878-EB3B-8341-865D-6DE35CA85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46B75-4C3F-014F-AC13-507640458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0A28-AA20-AD42-B8CC-C95A9A2E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A021-AD7B-CB49-A466-694B25C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C0F7-E59B-934C-9462-B713C012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370A-F3CB-594D-8AE9-672D59FE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701B5-3A33-294F-B938-07E68471C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A59A-C8A0-8843-96D9-F0AEE71E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AEA1-F7EC-2B42-B45C-B141854A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6524C-0BF7-064D-A00B-DD483D62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F1E73-739A-3145-8185-C135B5C8D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3B0B3-4D84-6143-855B-F9A3CBFD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3FBA-3E5F-5A4C-BC50-FA051619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AEB0-CBAD-BD46-8A4C-429F85B5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A162A-0036-7940-821F-8236CF9A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3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029E-AEEF-2E47-96DB-5E89E244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12C9-40A4-6A4E-B8FE-FBE9BB1D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4B01-E2E5-DE4B-94C8-47B5D284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FC15-B691-CA42-B1AB-50D3F187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02C0-710B-7446-9B0B-3C972C8A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8E00-6001-2746-BC14-6D6936DE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14F7E-585C-774E-B0DD-0B4EB501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EB39-5BE0-1E44-AE18-BB3BB2F1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DD4A-5C3D-EF4A-A3B5-1A176D46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15AB-BED4-CB4F-A7EA-46977D2C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5112-4DDA-994D-85EA-DFBFC5F0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4F8E-497B-D647-AE3A-9092207A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81317-F7E8-A446-8914-FD49D892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B54EA-6C88-A545-ACC1-B4A131DE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EC6-4DE7-4A45-A8E0-1B79FF35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BE63-A195-4346-8373-DA16B50B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3B2C-4D26-DD4A-B4F6-5DDACEF4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9B39-7884-9C44-8F18-1BD805C4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1D60B-BC0F-804A-A182-03EBBA8E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9CA9B-5958-D342-BE3E-5F614C6CC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898CD-B9AF-9745-86E4-D157C31B1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5C692-B8B2-B14A-8666-40688AAB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28530-F9B5-8F45-859F-D2EB930A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16E2E-E8B8-694D-BE1F-592CFAFB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FFD-24F5-AC45-9F65-E8DFD4EE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49DCB-8A67-1B43-ABA1-723571A4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1FB7-F002-B742-8F69-A6A367F3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B7B90-4D99-1940-B9B2-95C6DCA9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97EB2-9E5B-FC49-9535-4DEB92A4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10125-BB41-1B4D-B0DF-72965DAB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ED67D-1228-4A41-81FF-857BB4AE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74BA-734D-4E41-A702-70EAAC42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CA05-D954-3543-9E5D-4B3321A5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B53D-79D0-8546-8EFF-5086AEEF8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77D5C-89E9-F145-96C5-E7C4B5D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9A64B-9D38-CD40-9530-B05308BD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B3406-DB9F-DA47-89B3-890173F1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5D64-C4AA-C64F-99EF-874617D4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8AF56-227F-6B4B-BAD1-EFC84E48A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D8A12-0223-E549-A4C6-AB030308E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01B79-4F15-BF4F-9EF2-1EA716F3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4D422-CFD2-6C41-80DD-42DC3360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58B96-E8D5-9445-A219-983E9AF4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6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8CF39-4A13-E34A-BE13-B69F16EB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2A1FC-4E97-0049-BFF6-D49B34B3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C46C-422D-7142-8B8E-ECC338A01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A364-A230-5148-969D-AFE7DF52C3D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8B47-FC57-C848-A715-4D6A764BA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94B7-3A6F-CA48-95B8-0A0D0E19F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63CA-D1FB-7D4D-999E-A33F5936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36DE4-9C23-514C-BF09-D88875031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" t="-17960" r="21731" b="11434"/>
          <a:stretch/>
        </p:blipFill>
        <p:spPr>
          <a:xfrm>
            <a:off x="-1337" y="-1203844"/>
            <a:ext cx="12192001" cy="5132563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70" name="Freeform: Shape 69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1176A82-BCDA-F746-8CF5-C88AEF568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748" y="5929818"/>
            <a:ext cx="3992135" cy="928182"/>
          </a:xfrm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pPr algn="l"/>
            <a:r>
              <a:rPr lang="en-US" altLang="zh-CN" sz="7200">
                <a:solidFill>
                  <a:schemeClr val="tx2"/>
                </a:solidFill>
              </a:rPr>
              <a:t>Xiao Sun</a:t>
            </a:r>
          </a:p>
          <a:p>
            <a:pPr algn="l"/>
            <a:r>
              <a:rPr lang="en-US" altLang="zh-CN" sz="7200">
                <a:solidFill>
                  <a:schemeClr val="tx2"/>
                </a:solidFill>
              </a:rPr>
              <a:t>Dec. 5, 2022</a:t>
            </a:r>
          </a:p>
          <a:p>
            <a:pPr algn="l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28159-DB89-F940-B0DA-795B59F4F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062" y="3807818"/>
            <a:ext cx="10351328" cy="1000655"/>
          </a:xfrm>
        </p:spPr>
        <p:txBody>
          <a:bodyPr vert="horz" lIns="91440" tIns="45720" rIns="91440" bIns="45720" rtlCol="0" anchor="t">
            <a:noAutofit/>
          </a:bodyPr>
          <a:lstStyle/>
          <a:p>
            <a:br>
              <a:rPr lang="en-US" sz="4000" b="1" dirty="0"/>
            </a:br>
            <a:r>
              <a:rPr lang="en-US" altLang="zh-CN" sz="4000" b="1" dirty="0"/>
              <a:t>Explain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female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trade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protectionism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318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EE44B2-5A12-F144-AE5F-DB4DFBBF0994}"/>
              </a:ext>
            </a:extLst>
          </p:cNvPr>
          <p:cNvSpPr txBox="1">
            <a:spLocks/>
          </p:cNvSpPr>
          <p:nvPr/>
        </p:nvSpPr>
        <p:spPr>
          <a:xfrm>
            <a:off x="562841" y="1961497"/>
            <a:ext cx="11155679" cy="453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385229-9246-EE4D-AF68-B6C5C214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273"/>
            <a:ext cx="10515600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A9931-5169-5EC9-E14B-7EAEC6A29E2D}"/>
              </a:ext>
            </a:extLst>
          </p:cNvPr>
          <p:cNvSpPr txBox="1"/>
          <p:nvPr/>
        </p:nvSpPr>
        <p:spPr>
          <a:xfrm>
            <a:off x="214313" y="2155467"/>
            <a:ext cx="103076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uestion:</a:t>
            </a:r>
          </a:p>
          <a:p>
            <a:r>
              <a:rPr lang="en-US" altLang="zh-CN" sz="2000" dirty="0"/>
              <a:t>W</a:t>
            </a:r>
            <a:r>
              <a:rPr lang="en-US" sz="2000" dirty="0"/>
              <a:t>hat drive female trade protectionist tendency</a:t>
            </a:r>
            <a:r>
              <a:rPr lang="en-US" altLang="zh-CN" sz="2000" dirty="0"/>
              <a:t>?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400" dirty="0"/>
              <a:t>Dataset: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000" dirty="0"/>
              <a:t>1995-1998 third wave of the World Values Survey (WVS) </a:t>
            </a:r>
            <a:endParaRPr lang="en-US" sz="2000" dirty="0"/>
          </a:p>
          <a:p>
            <a:endParaRPr lang="en-US" altLang="zh-CN" sz="2000" dirty="0"/>
          </a:p>
          <a:p>
            <a:r>
              <a:rPr lang="en-US" altLang="zh-CN" sz="2400" dirty="0"/>
              <a:t>Model: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000" dirty="0"/>
              <a:t>multinomial logit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7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D28DC-15D6-FD40-B13D-7C4B2C4D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2129295"/>
            <a:ext cx="10202504" cy="3614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H1:</a:t>
            </a:r>
          </a:p>
          <a:p>
            <a:pPr marL="0" indent="0">
              <a:buNone/>
            </a:pPr>
            <a:r>
              <a:rPr lang="en-US" altLang="zh-CN" sz="2400" dirty="0"/>
              <a:t>Women tend to oppose free</a:t>
            </a:r>
            <a:r>
              <a:rPr lang="zh-CN" altLang="en-US" sz="2400" dirty="0"/>
              <a:t> </a:t>
            </a:r>
            <a:r>
              <a:rPr lang="en-US" altLang="zh-CN" sz="2400" dirty="0"/>
              <a:t>trade when they are restricted by their family burden.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H2:</a:t>
            </a:r>
          </a:p>
          <a:p>
            <a:pPr marL="0" indent="0">
              <a:buNone/>
            </a:pPr>
            <a:r>
              <a:rPr lang="en-US" altLang="zh-CN" sz="2400" dirty="0"/>
              <a:t>Women tend to oppose</a:t>
            </a:r>
            <a:r>
              <a:rPr lang="zh-CN" altLang="en-US" sz="2400" dirty="0"/>
              <a:t> </a:t>
            </a:r>
            <a:r>
              <a:rPr lang="en-US" altLang="zh-CN" sz="2400" dirty="0"/>
              <a:t>free trade when they feel their job security threatened by foreign immigrants.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A5D1AFAE-0C15-E949-B655-1901DCD8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982"/>
            <a:ext cx="10515600" cy="1325563"/>
          </a:xfrm>
        </p:spPr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Design:</a:t>
            </a:r>
            <a:r>
              <a:rPr lang="zh-CN" altLang="en-US" dirty="0"/>
              <a:t> </a:t>
            </a:r>
            <a:r>
              <a:rPr lang="en-US" altLang="zh-CN" dirty="0"/>
              <a:t>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D28DC-15D6-FD40-B13D-7C4B2C4D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2122522"/>
            <a:ext cx="11367091" cy="424049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b="1" dirty="0"/>
              <a:t>DV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zh-CN" sz="8000" dirty="0"/>
              <a:t>female</a:t>
            </a:r>
            <a:r>
              <a:rPr lang="zh-CN" altLang="en-US" sz="8000" dirty="0"/>
              <a:t> </a:t>
            </a:r>
            <a:r>
              <a:rPr lang="en-US" altLang="zh-CN" sz="8000" dirty="0"/>
              <a:t>trade</a:t>
            </a:r>
            <a:r>
              <a:rPr lang="zh-CN" altLang="en-US" sz="8000" dirty="0"/>
              <a:t> </a:t>
            </a:r>
            <a:r>
              <a:rPr lang="en-US" altLang="zh-CN" sz="8000" dirty="0"/>
              <a:t>preferences:</a:t>
            </a:r>
          </a:p>
          <a:p>
            <a:pPr marL="0" indent="0">
              <a:buNone/>
            </a:pPr>
            <a:r>
              <a:rPr lang="en-US" altLang="zh-CN" sz="8000" dirty="0"/>
              <a:t>“support,” “limit,” and “other” (including “other answers” and “DK”)</a:t>
            </a:r>
          </a:p>
          <a:p>
            <a:pPr marL="0" indent="0">
              <a:buNone/>
            </a:pPr>
            <a:endParaRPr lang="en-US" altLang="zh-CN" sz="8000" dirty="0"/>
          </a:p>
          <a:p>
            <a:r>
              <a:rPr lang="en-US" altLang="zh-CN" sz="8000" b="1" dirty="0"/>
              <a:t>IV</a:t>
            </a:r>
            <a:r>
              <a:rPr lang="en-US" altLang="zh-CN" sz="8000" dirty="0"/>
              <a:t>s</a:t>
            </a:r>
          </a:p>
          <a:p>
            <a:pPr marL="0" indent="0">
              <a:buNone/>
            </a:pPr>
            <a:r>
              <a:rPr lang="en-US" altLang="zh-CN" sz="8000" dirty="0"/>
              <a:t>family burden:</a:t>
            </a:r>
            <a:r>
              <a:rPr lang="zh-CN" altLang="en-US" sz="8000" dirty="0"/>
              <a:t> 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zh-CN" sz="6400" dirty="0"/>
              <a:t>“V89 Marital status”, “V90 How many children”, “V13 Parents responsibilities to their children”, “V220 Employment status” (housewife) </a:t>
            </a:r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r>
              <a:rPr lang="en-US" altLang="zh-CN" sz="8000" dirty="0"/>
              <a:t>job insecurity :</a:t>
            </a:r>
          </a:p>
          <a:p>
            <a:pPr marL="0" indent="0">
              <a:buNone/>
            </a:pPr>
            <a:r>
              <a:rPr lang="en-US" altLang="zh-CN" sz="6400" dirty="0"/>
              <a:t>“V63 jobs for our nationality”, and “V134 immigration policy”</a:t>
            </a:r>
          </a:p>
          <a:p>
            <a:pPr marL="0" indent="0">
              <a:buNone/>
            </a:pPr>
            <a:endParaRPr lang="en-US" altLang="zh-CN" sz="8000" dirty="0"/>
          </a:p>
          <a:p>
            <a:r>
              <a:rPr lang="en-US" altLang="zh-CN" sz="8000" b="1" dirty="0"/>
              <a:t>Control</a:t>
            </a:r>
            <a:r>
              <a:rPr lang="zh-CN" altLang="en-US" sz="8000" b="1" dirty="0"/>
              <a:t> </a:t>
            </a:r>
            <a:r>
              <a:rPr lang="en-US" altLang="zh-CN" sz="8000" b="1" dirty="0"/>
              <a:t>variables:</a:t>
            </a:r>
          </a:p>
          <a:p>
            <a:pPr marL="0" indent="0">
              <a:buNone/>
            </a:pPr>
            <a:r>
              <a:rPr lang="en-US" altLang="zh-CN" sz="6200" dirty="0"/>
              <a:t>age, class, education, occupation, union membership, religion, and national pride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A5D1AFAE-0C15-E949-B655-1901DCD8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982"/>
            <a:ext cx="10515600" cy="1325563"/>
          </a:xfrm>
        </p:spPr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Design: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A5D1AFAE-0C15-E949-B655-1901DCD8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982"/>
            <a:ext cx="10515600" cy="1325563"/>
          </a:xfrm>
        </p:spPr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Design: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B851539-AD6E-0F1A-DC0B-93A8C9A7F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71" y="2100159"/>
            <a:ext cx="6699608" cy="204789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CA46925-92C5-E079-0D92-231C2E7B8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3" y="2315527"/>
            <a:ext cx="4158391" cy="352877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F86BC37-8A34-1639-AE2C-43FE8D71FD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59" y="4363425"/>
            <a:ext cx="6652120" cy="22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D4CD-60B5-1C89-E236-D6FF13AE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BFEC-47BD-244A-81F0-4ED6ED09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Main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Ivs</a:t>
            </a:r>
            <a:endParaRPr lang="en-US" altLang="zh-CN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800" dirty="0"/>
              <a:t>Statistically significant: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zh-CN" sz="1800" dirty="0"/>
              <a:t>Positive coefficients:</a:t>
            </a:r>
            <a:r>
              <a:rPr lang="zh-CN" altLang="en-US" sz="1800" dirty="0"/>
              <a:t> </a:t>
            </a:r>
            <a:r>
              <a:rPr lang="en-US" altLang="zh-CN" sz="1800" dirty="0"/>
              <a:t>parents’ responsibilities (0), housewife (0); 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zh-CN" sz="1800" dirty="0"/>
              <a:t>Negative: jobs for nationality (0) and immigration (0)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 significant: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Positive: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marital status (0.945), number of kids (0.054)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400" dirty="0"/>
              <a:t>Control</a:t>
            </a:r>
            <a:r>
              <a:rPr lang="zh-CN" altLang="en-US" sz="2400" dirty="0"/>
              <a:t> </a:t>
            </a:r>
            <a:r>
              <a:rPr lang="en-US" altLang="zh-CN" sz="2400" dirty="0"/>
              <a:t>variables: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800" dirty="0"/>
              <a:t>except</a:t>
            </a:r>
            <a:r>
              <a:rPr lang="zh-CN" altLang="en-US" sz="1800" dirty="0"/>
              <a:t> </a:t>
            </a:r>
            <a:r>
              <a:rPr lang="en-US" altLang="zh-CN" sz="1800" dirty="0"/>
              <a:t>education</a:t>
            </a:r>
            <a:r>
              <a:rPr lang="zh-CN" altLang="en-US" sz="1800" dirty="0"/>
              <a:t> </a:t>
            </a:r>
            <a:r>
              <a:rPr lang="en-US" altLang="zh-CN" sz="1800" dirty="0"/>
              <a:t>(0.106)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occupation</a:t>
            </a:r>
            <a:r>
              <a:rPr lang="zh-CN" altLang="en-US" sz="1800" dirty="0"/>
              <a:t> </a:t>
            </a:r>
            <a:r>
              <a:rPr lang="en-US" altLang="zh-CN" sz="1800" dirty="0"/>
              <a:t>(0.18),</a:t>
            </a:r>
            <a:r>
              <a:rPr lang="zh-CN" altLang="en-US" sz="1800" dirty="0"/>
              <a:t> </a:t>
            </a:r>
            <a:r>
              <a:rPr lang="en-US" altLang="zh-CN" sz="1800" dirty="0"/>
              <a:t>other</a:t>
            </a:r>
            <a:r>
              <a:rPr lang="zh-CN" altLang="en-US" sz="1800" dirty="0"/>
              <a:t> </a:t>
            </a:r>
            <a:r>
              <a:rPr lang="en-US" altLang="zh-CN" sz="1800" dirty="0"/>
              <a:t>variables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statistically</a:t>
            </a:r>
            <a:r>
              <a:rPr lang="zh-CN" altLang="en-US" sz="1800" dirty="0"/>
              <a:t> </a:t>
            </a:r>
            <a:r>
              <a:rPr lang="en-US" altLang="zh-CN" sz="1800" dirty="0"/>
              <a:t>significant:</a:t>
            </a:r>
            <a:r>
              <a:rPr lang="zh-CN" altLang="en-US" sz="1800" dirty="0"/>
              <a:t> </a:t>
            </a:r>
            <a:r>
              <a:rPr lang="en-US" altLang="zh-CN" sz="1800" dirty="0"/>
              <a:t>age,</a:t>
            </a:r>
            <a:r>
              <a:rPr lang="zh-CN" altLang="en-US" sz="1800" dirty="0"/>
              <a:t> </a:t>
            </a:r>
            <a:r>
              <a:rPr lang="en-US" altLang="zh-CN" sz="1800" dirty="0"/>
              <a:t>class,</a:t>
            </a:r>
            <a:r>
              <a:rPr lang="zh-CN" altLang="en-US" sz="1800" dirty="0"/>
              <a:t> </a:t>
            </a:r>
            <a:r>
              <a:rPr lang="en-US" altLang="zh-CN" sz="1800" dirty="0"/>
              <a:t>union,</a:t>
            </a:r>
            <a:r>
              <a:rPr lang="zh-CN" altLang="en-US" sz="1800" dirty="0"/>
              <a:t> </a:t>
            </a:r>
            <a:r>
              <a:rPr lang="en-US" altLang="zh-CN" sz="1800" dirty="0"/>
              <a:t>party,</a:t>
            </a:r>
            <a:r>
              <a:rPr lang="zh-CN" altLang="en-US" sz="1800" dirty="0"/>
              <a:t> </a:t>
            </a:r>
            <a:r>
              <a:rPr lang="en-US" altLang="zh-CN" sz="1800" dirty="0"/>
              <a:t>religion,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national</a:t>
            </a:r>
            <a:r>
              <a:rPr lang="zh-CN" altLang="en-US" sz="1800" dirty="0"/>
              <a:t> </a:t>
            </a:r>
            <a:r>
              <a:rPr lang="en-US" altLang="zh-CN" sz="1800" dirty="0"/>
              <a:t>pride.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53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BAA7-B3C8-D5F8-850A-75E9A607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4AAF3C0-6BA5-B96A-7F56-CDADAA680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5758" y="292327"/>
            <a:ext cx="8066746" cy="6565673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F54A1E-AC32-7976-DFA2-6D9B2CEE0E77}"/>
              </a:ext>
            </a:extLst>
          </p:cNvPr>
          <p:cNvCxnSpPr/>
          <p:nvPr/>
        </p:nvCxnSpPr>
        <p:spPr>
          <a:xfrm>
            <a:off x="2468768" y="1418376"/>
            <a:ext cx="5225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A365DE-42E8-A393-F5F6-CD41C63B4A8A}"/>
              </a:ext>
            </a:extLst>
          </p:cNvPr>
          <p:cNvCxnSpPr/>
          <p:nvPr/>
        </p:nvCxnSpPr>
        <p:spPr>
          <a:xfrm>
            <a:off x="2468768" y="1603354"/>
            <a:ext cx="5225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A3D841-55E1-C055-FE3D-FC91BA9D2E4D}"/>
              </a:ext>
            </a:extLst>
          </p:cNvPr>
          <p:cNvCxnSpPr/>
          <p:nvPr/>
        </p:nvCxnSpPr>
        <p:spPr>
          <a:xfrm>
            <a:off x="2389256" y="1793854"/>
            <a:ext cx="5225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E66E64-4A98-74B7-CBC0-034B35664CDC}"/>
              </a:ext>
            </a:extLst>
          </p:cNvPr>
          <p:cNvCxnSpPr/>
          <p:nvPr/>
        </p:nvCxnSpPr>
        <p:spPr>
          <a:xfrm>
            <a:off x="2456068" y="1978832"/>
            <a:ext cx="5225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02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x-method Xiao" id="{7FD98ACF-E3F0-0E49-A965-C9C3F0612CB9}" vid="{91C5D995-DE79-BC4E-9430-7464E25C7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424</Words>
  <Application>Microsoft Macintosh PowerPoint</Application>
  <PresentationFormat>Widescreen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 Explain female trade protectionism</vt:lpstr>
      <vt:lpstr>Introduction</vt:lpstr>
      <vt:lpstr>Research Design: hypotheses</vt:lpstr>
      <vt:lpstr>Research Design: construction of variables</vt:lpstr>
      <vt:lpstr>Research Design: construction of variables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Final Project</dc:title>
  <dc:creator>Sun, Xiao</dc:creator>
  <cp:lastModifiedBy>晓 孙</cp:lastModifiedBy>
  <cp:revision>77</cp:revision>
  <dcterms:created xsi:type="dcterms:W3CDTF">2022-04-26T01:35:30Z</dcterms:created>
  <dcterms:modified xsi:type="dcterms:W3CDTF">2022-12-05T18:30:39Z</dcterms:modified>
</cp:coreProperties>
</file>