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0"/>
  </p:notesMasterIdLst>
  <p:sldIdLst>
    <p:sldId id="256" r:id="rId2"/>
    <p:sldId id="262" r:id="rId3"/>
    <p:sldId id="267" r:id="rId4"/>
    <p:sldId id="269" r:id="rId5"/>
    <p:sldId id="270" r:id="rId6"/>
    <p:sldId id="271" r:id="rId7"/>
    <p:sldId id="268"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106"/>
    <p:restoredTop sz="80181"/>
  </p:normalViewPr>
  <p:slideViewPr>
    <p:cSldViewPr snapToGrid="0" snapToObjects="1">
      <p:cViewPr varScale="1">
        <p:scale>
          <a:sx n="99" d="100"/>
          <a:sy n="99" d="100"/>
        </p:scale>
        <p:origin x="1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354BF-CA00-1B4F-8E1E-346298F9DEB1}" type="datetimeFigureOut">
              <a:rPr lang="en-US" smtClean="0"/>
              <a:t>11/6/22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60B04-96CA-974D-B814-24B91998BB10}" type="slidenum">
              <a:rPr lang="en-US" smtClean="0"/>
              <a:t>‹#›</a:t>
            </a:fld>
            <a:endParaRPr lang="en-US"/>
          </a:p>
        </p:txBody>
      </p:sp>
    </p:spTree>
    <p:extLst>
      <p:ext uri="{BB962C8B-B14F-4D97-AF65-F5344CB8AC3E}">
        <p14:creationId xmlns:p14="http://schemas.microsoft.com/office/powerpoint/2010/main" val="132272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a:t>
            </a:r>
          </a:p>
          <a:p>
            <a:r>
              <a:rPr lang="en-US" altLang="zh-CN" dirty="0"/>
              <a:t>ISA</a:t>
            </a:r>
            <a:r>
              <a:rPr lang="zh-CN" altLang="en-US" dirty="0"/>
              <a:t> </a:t>
            </a:r>
            <a:r>
              <a:rPr lang="en-US" altLang="zh-CN" dirty="0"/>
              <a:t>paper</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a</a:t>
            </a:r>
            <a:r>
              <a:rPr lang="zh-CN" altLang="en-US" dirty="0">
                <a:sym typeface="Wingdings" pitchFamily="2" charset="2"/>
              </a:rPr>
              <a:t> </a:t>
            </a:r>
            <a:r>
              <a:rPr lang="en-US" altLang="zh-CN" dirty="0">
                <a:sym typeface="Wingdings" pitchFamily="2" charset="2"/>
              </a:rPr>
              <a:t>l</a:t>
            </a:r>
            <a:r>
              <a:rPr lang="en-US" dirty="0"/>
              <a:t>ong blog post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Post-  different meanings</a:t>
            </a:r>
          </a:p>
          <a:p>
            <a:endParaRPr lang="en-US" dirty="0"/>
          </a:p>
        </p:txBody>
      </p:sp>
      <p:sp>
        <p:nvSpPr>
          <p:cNvPr id="4" name="Slide Number Placeholder 3"/>
          <p:cNvSpPr>
            <a:spLocks noGrp="1"/>
          </p:cNvSpPr>
          <p:nvPr>
            <p:ph type="sldNum" sz="quarter" idx="5"/>
          </p:nvPr>
        </p:nvSpPr>
        <p:spPr/>
        <p:txBody>
          <a:bodyPr/>
          <a:lstStyle/>
          <a:p>
            <a:fld id="{1E060B04-96CA-974D-B814-24B91998BB10}" type="slidenum">
              <a:rPr lang="en-US" smtClean="0"/>
              <a:t>1</a:t>
            </a:fld>
            <a:endParaRPr lang="en-US"/>
          </a:p>
        </p:txBody>
      </p:sp>
    </p:spTree>
    <p:extLst>
      <p:ext uri="{BB962C8B-B14F-4D97-AF65-F5344CB8AC3E}">
        <p14:creationId xmlns:p14="http://schemas.microsoft.com/office/powerpoint/2010/main" val="196410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Start</a:t>
            </a:r>
            <a:r>
              <a:rPr lang="zh-CN" altLang="en-US" dirty="0"/>
              <a:t> </a:t>
            </a:r>
            <a:r>
              <a:rPr lang="en-US" altLang="zh-CN" dirty="0"/>
              <a:t>with</a:t>
            </a:r>
            <a:r>
              <a:rPr lang="zh-CN" altLang="en-US" dirty="0"/>
              <a:t> </a:t>
            </a:r>
            <a:r>
              <a:rPr lang="en-US" altLang="zh-CN" dirty="0"/>
              <a:t>Question: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million workers left their jobs every month</a:t>
            </a:r>
            <a:r>
              <a:rPr lang="zh-CN" altLang="en-US" dirty="0"/>
              <a:t> </a:t>
            </a:r>
            <a:r>
              <a:rPr lang="en-US" altLang="zh-CN" dirty="0"/>
              <a:t>in</a:t>
            </a:r>
            <a:r>
              <a:rPr lang="zh-CN" altLang="en-US" dirty="0"/>
              <a:t> </a:t>
            </a:r>
            <a:r>
              <a:rPr lang="en-US" altLang="zh-CN" dirty="0"/>
              <a:t>2021;</a:t>
            </a:r>
            <a:r>
              <a:rPr lang="zh-CN" altLang="en-US" dirty="0"/>
              <a:t> </a:t>
            </a:r>
            <a:r>
              <a:rPr lang="en-US" dirty="0"/>
              <a:t>reluctant to seek employment</a:t>
            </a:r>
            <a:r>
              <a:rPr lang="zh-CN" altLang="en-US"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Anthony Klotz</a:t>
            </a:r>
            <a:r>
              <a:rPr lang="en-US" altLang="zh-CN" dirty="0"/>
              <a:t>,</a:t>
            </a:r>
            <a:r>
              <a:rPr lang="zh-CN" altLang="en-US" dirty="0"/>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Professor of Management at the University College London,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used</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the</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term,</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b="0" i="0" dirty="0">
                <a:solidFill>
                  <a:srgbClr val="111111"/>
                </a:solidFill>
                <a:effectLst/>
                <a:latin typeface="SourceSansPro"/>
              </a:rPr>
              <a:t>The Great Resignation</a:t>
            </a:r>
            <a:r>
              <a:rPr lang="en-US" altLang="zh-CN" sz="1800" b="0" i="0" dirty="0">
                <a:solidFill>
                  <a:srgbClr val="111111"/>
                </a:solidFill>
                <a:effectLst/>
                <a:latin typeface="SourceSansPro"/>
              </a:rPr>
              <a:t>,</a:t>
            </a:r>
            <a:r>
              <a:rPr lang="zh-CN" altLang="en-US" sz="1800" b="0" i="0" dirty="0">
                <a:solidFill>
                  <a:srgbClr val="111111"/>
                </a:solidFill>
                <a:effectLst/>
                <a:latin typeface="SourceSansPro"/>
              </a:rPr>
              <a:t> </a:t>
            </a:r>
            <a:r>
              <a:rPr lang="en-US" altLang="zh-CN" sz="1800" b="0" i="0" dirty="0">
                <a:solidFill>
                  <a:srgbClr val="111111"/>
                </a:solidFill>
                <a:effectLst/>
                <a:latin typeface="SourceSansPro"/>
              </a:rPr>
              <a:t>to</a:t>
            </a:r>
            <a:r>
              <a:rPr lang="en-US" sz="1800" b="0" i="0" dirty="0">
                <a:solidFill>
                  <a:srgbClr val="111111"/>
                </a:solidFill>
                <a:effectLst/>
                <a:latin typeface="SourceSansPro"/>
              </a:rPr>
              <a:t> describe</a:t>
            </a:r>
            <a:r>
              <a:rPr lang="zh-CN" altLang="en-US" sz="1800" b="0" i="0" dirty="0">
                <a:solidFill>
                  <a:srgbClr val="111111"/>
                </a:solidFill>
                <a:effectLst/>
                <a:latin typeface="SourceSansPro"/>
              </a:rPr>
              <a:t> </a:t>
            </a:r>
            <a:r>
              <a:rPr lang="en-US" altLang="zh-CN" sz="1800" b="0" i="0" dirty="0">
                <a:solidFill>
                  <a:srgbClr val="111111"/>
                </a:solidFill>
                <a:effectLst/>
                <a:latin typeface="SourceSansPro"/>
              </a:rPr>
              <a:t>the</a:t>
            </a:r>
            <a:r>
              <a:rPr lang="zh-CN" altLang="en-US" sz="1800" b="0" i="0" dirty="0">
                <a:solidFill>
                  <a:srgbClr val="111111"/>
                </a:solidFill>
                <a:effectLst/>
                <a:latin typeface="SourceSansPro"/>
              </a:rPr>
              <a:t> </a:t>
            </a:r>
            <a:r>
              <a:rPr lang="en-US" altLang="zh-CN" sz="1800" b="0" i="0" dirty="0">
                <a:solidFill>
                  <a:srgbClr val="111111"/>
                </a:solidFill>
                <a:effectLst/>
                <a:latin typeface="SourceSansPro"/>
              </a:rPr>
              <a:t>quitting</a:t>
            </a:r>
            <a:r>
              <a:rPr lang="zh-CN" altLang="en-US" sz="1800" b="0" i="0" dirty="0">
                <a:solidFill>
                  <a:srgbClr val="111111"/>
                </a:solidFill>
                <a:effectLst/>
                <a:latin typeface="SourceSansPro"/>
              </a:rPr>
              <a:t> </a:t>
            </a:r>
            <a:r>
              <a:rPr lang="en-US" altLang="zh-CN" sz="1800" b="0" i="0" dirty="0">
                <a:solidFill>
                  <a:srgbClr val="111111"/>
                </a:solidFill>
                <a:effectLst/>
                <a:latin typeface="SourceSansPro"/>
              </a:rPr>
              <a:t>trend.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141414"/>
                </a:solidFill>
                <a:effectLst/>
                <a:latin typeface="Arial" panose="020B0604020202020204" pitchFamily="34" charset="0"/>
                <a:ea typeface="Times New Roman" panose="02020603050405020304" pitchFamily="18" charset="0"/>
              </a:rPr>
              <a:t>record numbers of people leaving their jobs </a:t>
            </a:r>
            <a:r>
              <a:rPr lang="en-US" sz="1800" b="0" i="0" dirty="0">
                <a:solidFill>
                  <a:srgbClr val="111111"/>
                </a:solidFill>
                <a:effectLst/>
                <a:latin typeface="SourceSansPro"/>
              </a:rPr>
              <a:t>amid strong labor demand and low unemployment</a:t>
            </a:r>
            <a:r>
              <a:rPr lang="en-US" altLang="zh-CN" sz="1800" b="0" i="0" dirty="0">
                <a:solidFill>
                  <a:srgbClr val="111111"/>
                </a:solidFill>
                <a:effectLst/>
                <a:latin typeface="SourceSansPro"/>
              </a:rPr>
              <a:t>.</a:t>
            </a:r>
            <a:endParaRPr lang="en-US" sz="1800"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141414"/>
                </a:solidFill>
                <a:effectLst/>
                <a:latin typeface="Arial" panose="020B0604020202020204" pitchFamily="34" charset="0"/>
                <a:ea typeface="Times New Roman" panose="02020603050405020304" pitchFamily="18" charset="0"/>
              </a:rPr>
              <a:t>after the COVID-19 pandemic ends.</a:t>
            </a:r>
            <a:r>
              <a:rPr lang="zh-CN" altLang="en-US" sz="1800" b="1" dirty="0">
                <a:solidFill>
                  <a:srgbClr val="141414"/>
                </a:solidFill>
                <a:effectLst/>
                <a:latin typeface="Arial" panose="020B0604020202020204" pitchFamily="34" charset="0"/>
                <a:ea typeface="Times New Roman" panose="02020603050405020304" pitchFamily="18" charset="0"/>
              </a:rPr>
              <a:t> </a:t>
            </a:r>
            <a:r>
              <a:rPr lang="en-US" sz="1800" b="0" i="0" dirty="0">
                <a:solidFill>
                  <a:srgbClr val="111111"/>
                </a:solidFill>
                <a:effectLst/>
                <a:latin typeface="SourceSansPro"/>
              </a:rPr>
              <a:t>spring </a:t>
            </a:r>
            <a:r>
              <a:rPr lang="en-US" altLang="zh-CN" sz="1800" b="0" i="0" dirty="0">
                <a:solidFill>
                  <a:srgbClr val="111111"/>
                </a:solidFill>
                <a:effectLst/>
                <a:latin typeface="SourceSansPro"/>
              </a:rPr>
              <a:t>and</a:t>
            </a:r>
            <a:r>
              <a:rPr lang="zh-CN" altLang="en-US" sz="1800" b="0" i="0" dirty="0">
                <a:solidFill>
                  <a:srgbClr val="111111"/>
                </a:solidFill>
                <a:effectLst/>
                <a:latin typeface="SourceSansPro"/>
              </a:rPr>
              <a:t> </a:t>
            </a:r>
            <a:r>
              <a:rPr lang="en-US" altLang="zh-CN" sz="1800" b="0" i="0" dirty="0">
                <a:solidFill>
                  <a:srgbClr val="111111"/>
                </a:solidFill>
                <a:effectLst/>
                <a:latin typeface="SourceSansPro"/>
              </a:rPr>
              <a:t>summer</a:t>
            </a:r>
            <a:r>
              <a:rPr lang="zh-CN" altLang="en-US" sz="1800" b="0" i="0" dirty="0">
                <a:solidFill>
                  <a:srgbClr val="111111"/>
                </a:solidFill>
                <a:effectLst/>
                <a:latin typeface="SourceSansPro"/>
              </a:rPr>
              <a:t> </a:t>
            </a:r>
            <a:r>
              <a:rPr lang="en-US" sz="1800" b="0" i="0" dirty="0">
                <a:solidFill>
                  <a:srgbClr val="111111"/>
                </a:solidFill>
                <a:effectLst/>
                <a:latin typeface="SourceSansPro"/>
              </a:rPr>
              <a:t>of 2021</a:t>
            </a: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Other</a:t>
            </a:r>
            <a:r>
              <a:rPr lang="zh-CN" altLang="en-US" sz="2800" dirty="0"/>
              <a:t> </a:t>
            </a:r>
            <a:r>
              <a:rPr lang="en-US" altLang="zh-CN" sz="2800" dirty="0"/>
              <a:t>words:</a:t>
            </a:r>
            <a:r>
              <a:rPr lang="zh-CN" altLang="en-US" sz="2800" dirty="0"/>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“The Great Return”</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“The Great Reshuffle”</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and</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“The Quiet Quitting” </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reluctant to seek employment</a:t>
            </a:r>
            <a:r>
              <a:rPr lang="zh-CN" altLang="en-US" sz="2800" dirty="0"/>
              <a:t> </a:t>
            </a:r>
            <a:r>
              <a:rPr lang="en-US" altLang="zh-CN" sz="2800" dirty="0"/>
              <a:t>(compared</a:t>
            </a:r>
            <a:r>
              <a:rPr lang="zh-CN" altLang="en-US" sz="2800" dirty="0"/>
              <a:t> </a:t>
            </a:r>
            <a:r>
              <a:rPr lang="en-US" altLang="zh-CN" sz="2800" dirty="0"/>
              <a:t>to</a:t>
            </a:r>
            <a:r>
              <a:rPr lang="zh-CN" altLang="en-US" sz="2800" dirty="0"/>
              <a:t> </a:t>
            </a:r>
            <a:r>
              <a:rPr lang="en-US" altLang="zh-CN" sz="2800" dirty="0"/>
              <a:t>the</a:t>
            </a:r>
            <a:r>
              <a:rPr lang="zh-CN" altLang="en-US" sz="2800" dirty="0"/>
              <a:t> </a:t>
            </a:r>
            <a:r>
              <a:rPr lang="en-US" altLang="zh-CN" sz="2800" dirty="0"/>
              <a:t>previous</a:t>
            </a:r>
            <a:r>
              <a:rPr lang="zh-CN" altLang="en-US" sz="2800" dirty="0"/>
              <a:t> </a:t>
            </a:r>
            <a:r>
              <a:rPr lang="en-US" altLang="zh-CN" sz="2800" dirty="0"/>
              <a:t>crises)</a:t>
            </a:r>
            <a:r>
              <a:rPr lang="en-US" sz="2800" dirty="0"/>
              <a: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Over the period of 9 months in 2021, an average of 4 million workers left their jobs every month, and many more were reluctant to seek employment.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Nonetheless, the “Great Resignation” remains an important backdrop story to a series of the </a:t>
            </a:r>
            <a:r>
              <a:rPr lang="en-US" sz="1800" dirty="0">
                <a:solidFill>
                  <a:srgbClr val="C0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pandemic-related employment phenomena</a:t>
            </a:r>
            <a:r>
              <a:rPr lang="en-US" sz="1800" dirty="0">
                <a:solidFill>
                  <a:srgbClr val="C00000"/>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in the United States, but also elsewhere – </a:t>
            </a:r>
            <a:r>
              <a:rPr lang="en-US" sz="1800" dirty="0">
                <a:solidFill>
                  <a:srgbClr val="C00000"/>
                </a:solidFill>
                <a:effectLst/>
                <a:latin typeface="Calibri" panose="020F0502020204030204" pitchFamily="34" charset="0"/>
                <a:ea typeface="DengXian" panose="02010600030101010101" pitchFamily="2" charset="-122"/>
                <a:cs typeface="Times New Roman" panose="02020603050405020304" pitchFamily="18" charset="0"/>
              </a:rPr>
              <a:t>pandemic burnout, “tight labor market,” alleged worker’s empowerment and demands for greater flexibility and higher wages, lackluster productivity, and even labor unrest</a:t>
            </a:r>
            <a:r>
              <a:rPr lang="en-US" sz="4000" dirty="0">
                <a:effectLst/>
              </a:rPr>
              <a:t> </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Great Resignation” also looms large as the hidden text behind Federal Reserve’s (and other central bankers’) responses to inflationary pressures, even though there is ample evidence </a:t>
            </a:r>
            <a:r>
              <a:rPr lang="en-US" sz="1800" dirty="0">
                <a:solidFill>
                  <a:srgbClr val="C00000"/>
                </a:solidFill>
                <a:effectLst/>
                <a:latin typeface="Calibri" panose="020F0502020204030204" pitchFamily="34" charset="0"/>
                <a:ea typeface="DengXian" panose="02010600030101010101" pitchFamily="2" charset="-122"/>
                <a:cs typeface="Times New Roman" panose="02020603050405020304" pitchFamily="18" charset="0"/>
              </a:rPr>
              <a:t>that factors other than wages associated with the tight labor market (Global Supply Chain issues, Russian invasion of Ukraine, Western sanctions on Russia, increasing energy prices and food shortages but also profit-seeking and price gauging)</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are responsible for the high-rates of inflation worldwide.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have done </a:t>
            </a:r>
            <a:r>
              <a:rPr lang="en-US" altLang="zh-CN" sz="2800" dirty="0"/>
              <a:t>simple</a:t>
            </a:r>
            <a:r>
              <a:rPr lang="zh-CN" altLang="en-US" sz="2800" dirty="0"/>
              <a:t> </a:t>
            </a:r>
            <a:r>
              <a:rPr lang="en-US" sz="2800" dirty="0"/>
              <a:t>regression analysis</a:t>
            </a:r>
            <a:r>
              <a:rPr lang="zh-CN" altLang="en-US" sz="2800" dirty="0"/>
              <a:t> </a:t>
            </a:r>
            <a:r>
              <a:rPr lang="en-US" altLang="zh-CN" sz="2800" dirty="0"/>
              <a:t>based</a:t>
            </a:r>
            <a:r>
              <a:rPr lang="zh-CN" altLang="en-US" sz="2800" dirty="0"/>
              <a:t> </a:t>
            </a:r>
            <a:r>
              <a:rPr lang="en-US" altLang="zh-CN" sz="2800" dirty="0"/>
              <a:t>on</a:t>
            </a:r>
            <a:r>
              <a:rPr lang="zh-CN" altLang="en-US" sz="2800" dirty="0"/>
              <a:t> </a:t>
            </a:r>
            <a:r>
              <a:rPr lang="en-US" altLang="zh-CN" sz="2800" dirty="0"/>
              <a:t>limited</a:t>
            </a:r>
            <a:r>
              <a:rPr lang="zh-CN" altLang="en-US" sz="2800" dirty="0"/>
              <a:t> </a:t>
            </a:r>
            <a:r>
              <a:rPr lang="en-US" altLang="zh-CN" sz="2800" dirty="0"/>
              <a:t>available</a:t>
            </a:r>
            <a:r>
              <a:rPr lang="zh-CN" altLang="en-US" sz="2800" dirty="0"/>
              <a:t> </a:t>
            </a:r>
            <a:r>
              <a:rPr lang="en-US" altLang="zh-CN" sz="2800" dirty="0"/>
              <a:t>public</a:t>
            </a:r>
            <a:r>
              <a:rPr lang="zh-CN" altLang="en-US" sz="2800" dirty="0"/>
              <a:t> </a:t>
            </a:r>
            <a:r>
              <a:rPr lang="en-US" altLang="zh-CN" sz="2800" dirty="0"/>
              <a:t>data</a:t>
            </a:r>
            <a:r>
              <a:rPr lang="en-US" sz="2800" dirty="0"/>
              <a:t>, but no significant findings. Or because data problem. Unavailable data, different measurement of indicators, merging data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Limitations.</a:t>
            </a:r>
            <a:r>
              <a:rPr lang="zh-CN" altLang="en-US" sz="2800" dirty="0"/>
              <a:t> </a:t>
            </a:r>
            <a:r>
              <a:rPr lang="en-US" altLang="zh-CN" sz="2800" dirty="0"/>
              <a:t>Lack</a:t>
            </a:r>
            <a:r>
              <a:rPr lang="zh-CN" altLang="en-US" sz="2800" dirty="0"/>
              <a:t> </a:t>
            </a:r>
            <a:r>
              <a:rPr lang="en-US" altLang="zh-CN" sz="2800" dirty="0"/>
              <a:t>statistical</a:t>
            </a:r>
            <a:r>
              <a:rPr lang="zh-CN" altLang="en-US" sz="2800" dirty="0"/>
              <a:t> </a:t>
            </a:r>
            <a:r>
              <a:rPr lang="en-US" altLang="zh-CN" sz="2800" dirty="0"/>
              <a:t>causal</a:t>
            </a:r>
            <a:r>
              <a:rPr lang="zh-CN" altLang="en-US" sz="2800" dirty="0"/>
              <a:t> </a:t>
            </a:r>
            <a:r>
              <a:rPr lang="en-US" altLang="zh-CN" sz="2800" dirty="0"/>
              <a:t>evidence.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E060B04-96CA-974D-B814-24B91998BB10}" type="slidenum">
              <a:rPr lang="en-US" smtClean="0"/>
              <a:t>2</a:t>
            </a:fld>
            <a:endParaRPr lang="en-US"/>
          </a:p>
        </p:txBody>
      </p:sp>
    </p:spTree>
    <p:extLst>
      <p:ext uri="{BB962C8B-B14F-4D97-AF65-F5344CB8AC3E}">
        <p14:creationId xmlns:p14="http://schemas.microsoft.com/office/powerpoint/2010/main" val="19314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Media narratives – emphasis on professional employees; “The Great Resignation” - result of pandemic epiphany</a:t>
            </a:r>
            <a:r>
              <a:rPr lang="en-US" altLang="zh-CN"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a:effectLst/>
                <a:latin typeface="Calibri" panose="020F0502020204030204" pitchFamily="34" charset="0"/>
                <a:ea typeface="Calibri" panose="020F0502020204030204" pitchFamily="34" charset="0"/>
                <a:cs typeface="Times New Roman" panose="02020603050405020304" pitchFamily="18" charset="0"/>
              </a:rPr>
              <a:t> life-work balance; neglect of gender/women</a:t>
            </a:r>
          </a:p>
          <a:p>
            <a:pPr marL="0" marR="0" indent="0">
              <a:spcBef>
                <a:spcPts val="0"/>
              </a:spcBef>
              <a:spcAft>
                <a:spcPts val="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Data – resignations highly concentrated in low-wage high-contact sectors with predominantly female labor force; correlation with childcare and caregiving </a:t>
            </a:r>
          </a:p>
          <a:p>
            <a:pPr marL="0" marR="0" indent="0">
              <a:spcBef>
                <a:spcPts val="0"/>
              </a:spcBef>
              <a:spcAft>
                <a:spcPts val="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Beyond US – no data but surveys highlight hybrid work, workers empowerment but data again showing job vacancies among frontline workers (predominantly women)</a:t>
            </a:r>
          </a:p>
          <a:p>
            <a:pPr marL="0" marR="0" indent="0">
              <a:spcBef>
                <a:spcPts val="0"/>
              </a:spcBef>
              <a:spcAft>
                <a:spcPts val="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China – “lying flat” instead of resignations; correlations with childcare disruptions, pandemic burnout, “three children” policy</a:t>
            </a:r>
          </a:p>
          <a:p>
            <a:endParaRPr lang="en-US" dirty="0"/>
          </a:p>
        </p:txBody>
      </p:sp>
      <p:sp>
        <p:nvSpPr>
          <p:cNvPr id="4" name="Slide Number Placeholder 3"/>
          <p:cNvSpPr>
            <a:spLocks noGrp="1"/>
          </p:cNvSpPr>
          <p:nvPr>
            <p:ph type="sldNum" sz="quarter" idx="5"/>
          </p:nvPr>
        </p:nvSpPr>
        <p:spPr/>
        <p:txBody>
          <a:bodyPr/>
          <a:lstStyle/>
          <a:p>
            <a:fld id="{1E060B04-96CA-974D-B814-24B91998BB10}" type="slidenum">
              <a:rPr lang="en-US" smtClean="0"/>
              <a:t>3</a:t>
            </a:fld>
            <a:endParaRPr lang="en-US"/>
          </a:p>
        </p:txBody>
      </p:sp>
    </p:spTree>
    <p:extLst>
      <p:ext uri="{BB962C8B-B14F-4D97-AF65-F5344CB8AC3E}">
        <p14:creationId xmlns:p14="http://schemas.microsoft.com/office/powerpoint/2010/main" val="2574687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ltLang="zh-CN" sz="1800" dirty="0">
                <a:solidFill>
                  <a:srgbClr val="C0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Graph</a:t>
            </a:r>
            <a:r>
              <a:rPr lang="zh-CN" altLang="en-US" sz="1800" dirty="0">
                <a:solidFill>
                  <a:srgbClr val="C0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solidFill>
                  <a:srgbClr val="C0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source:</a:t>
            </a:r>
            <a:r>
              <a:rPr lang="zh-CN" altLang="en-US" sz="1800" dirty="0">
                <a:solidFill>
                  <a:srgbClr val="C0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solidFill>
                  <a:srgbClr val="C0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US.</a:t>
            </a:r>
            <a:r>
              <a:rPr lang="zh-CN" altLang="en-US" sz="1800" dirty="0">
                <a:solidFill>
                  <a:srgbClr val="C0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solidFill>
                  <a:srgbClr val="C0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BLS</a:t>
            </a:r>
          </a:p>
          <a:p>
            <a:pPr marL="0" marR="0">
              <a:spcBef>
                <a:spcPts val="0"/>
              </a:spcBef>
              <a:spcAft>
                <a:spcPts val="0"/>
              </a:spcAft>
            </a:pPr>
            <a:endParaRPr lang="en-US" altLang="zh-CN" sz="1800" dirty="0">
              <a:solidFill>
                <a:srgbClr val="C0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t>Existing</a:t>
            </a:r>
            <a:r>
              <a:rPr lang="zh-CN" altLang="en-US" sz="1800" b="1" dirty="0"/>
              <a:t> </a:t>
            </a:r>
            <a:r>
              <a:rPr lang="en-US" altLang="zh-CN" sz="1800" b="1" dirty="0"/>
              <a:t>narratives</a:t>
            </a:r>
            <a:r>
              <a:rPr lang="en-US" altLang="zh-CN" sz="1800" dirty="0"/>
              <a:t>:</a:t>
            </a:r>
            <a:r>
              <a:rPr lang="zh-CN" altLang="en-US" sz="1800" dirty="0"/>
              <a:t> </a:t>
            </a:r>
            <a:r>
              <a:rPr lang="en-US" altLang="zh-CN" sz="1800" dirty="0"/>
              <a:t>professional</a:t>
            </a:r>
            <a:r>
              <a:rPr lang="zh-CN" altLang="en-US" sz="1800" dirty="0"/>
              <a:t> </a:t>
            </a:r>
            <a:r>
              <a:rPr lang="en-US" altLang="zh-CN" sz="1800" dirty="0"/>
              <a:t>men</a:t>
            </a:r>
            <a:r>
              <a:rPr lang="zh-CN" altLang="en-US" sz="1800" dirty="0"/>
              <a:t> </a:t>
            </a:r>
            <a:r>
              <a:rPr lang="en-US" altLang="zh-CN" sz="1800" dirty="0"/>
              <a:t>and</a:t>
            </a:r>
            <a:r>
              <a:rPr lang="zh-CN" altLang="en-US" sz="1800" dirty="0"/>
              <a:t> </a:t>
            </a:r>
            <a:r>
              <a:rPr lang="en-US" altLang="zh-CN" sz="1800" dirty="0"/>
              <a:t>women;</a:t>
            </a:r>
            <a:r>
              <a:rPr lang="zh-CN" altLang="en-US" sz="1800" dirty="0"/>
              <a:t> </a:t>
            </a:r>
            <a:r>
              <a:rPr lang="en-US" altLang="zh-CN" sz="1800" dirty="0"/>
              <a:t>choosy:</a:t>
            </a:r>
            <a:r>
              <a:rPr lang="zh-CN" altLang="en-US" sz="1800" dirty="0"/>
              <a:t> </a:t>
            </a:r>
            <a:r>
              <a:rPr lang="en-US" altLang="zh-CN" sz="1800" dirty="0"/>
              <a:t>higher</a:t>
            </a:r>
            <a:r>
              <a:rPr lang="zh-CN" altLang="en-US" sz="1800" dirty="0"/>
              <a:t> </a:t>
            </a:r>
            <a:r>
              <a:rPr lang="en-US" altLang="zh-CN" sz="1800" dirty="0"/>
              <a:t>pay,</a:t>
            </a:r>
            <a:r>
              <a:rPr lang="zh-CN" altLang="en-US" sz="1800" dirty="0"/>
              <a:t> </a:t>
            </a:r>
            <a:r>
              <a:rPr lang="en-US" altLang="zh-CN" sz="1800" dirty="0"/>
              <a:t>career</a:t>
            </a:r>
            <a:r>
              <a:rPr lang="zh-CN" altLang="en-US" sz="1800" dirty="0"/>
              <a:t> </a:t>
            </a:r>
            <a:r>
              <a:rPr lang="en-US" altLang="zh-CN" sz="1800" dirty="0"/>
              <a:t>advancement;</a:t>
            </a:r>
            <a:r>
              <a:rPr lang="zh-CN" altLang="en-US" sz="1800" dirty="0"/>
              <a:t> </a:t>
            </a:r>
            <a:r>
              <a:rPr lang="en-US" altLang="zh-CN" sz="1800" dirty="0"/>
              <a:t>romanticized COVID-19 survival, </a:t>
            </a:r>
            <a:endParaRPr lang="en-US" sz="1800" dirty="0"/>
          </a:p>
          <a:p>
            <a:pPr marL="0" marR="0">
              <a:spcBef>
                <a:spcPts val="0"/>
              </a:spcBef>
              <a:spcAft>
                <a:spcPts val="0"/>
              </a:spcAft>
            </a:pPr>
            <a:r>
              <a:rPr lang="en-US" sz="1800" dirty="0">
                <a:solidFill>
                  <a:srgbClr val="C0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gender was rarely mentioned as a factor correlated with job quitting.</a:t>
            </a:r>
          </a:p>
          <a:p>
            <a:pPr marL="0" marR="0">
              <a:spcBef>
                <a:spcPts val="0"/>
              </a:spcBef>
              <a:spcAft>
                <a:spcPts val="0"/>
              </a:spcAft>
            </a:pPr>
            <a:endParaRPr lang="en-US" sz="1800" dirty="0">
              <a:solidFill>
                <a:srgbClr val="C0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media coverage of “The Great Resignation” steered the focus towards professional classes and interpreted the phenomenon of job quitting as a matter of individual choice and personal advancement.</a:t>
            </a:r>
            <a:r>
              <a:rPr lang="en-US" sz="1800" dirty="0">
                <a:effectLst/>
                <a:latin typeface="Calibri" panose="020F0502020204030204" pitchFamily="34" charset="0"/>
                <a:ea typeface="DengXian" panose="02010600030101010101" pitchFamily="2" charset="-122"/>
                <a:cs typeface="Times New Roman" panose="02020603050405020304" pitchFamily="18" charset="0"/>
              </a:rPr>
              <a:t> The emphasis on pandemic-induced epiphany </a:t>
            </a:r>
            <a:r>
              <a:rPr 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romanticized COVID-19 survival as a learning and life-improvement process</a:t>
            </a:r>
            <a:r>
              <a:rPr lang="en-US" sz="1800" dirty="0">
                <a:effectLst/>
                <a:latin typeface="Calibri" panose="020F0502020204030204" pitchFamily="34" charset="0"/>
                <a:ea typeface="DengXian" panose="02010600030101010101" pitchFamily="2" charset="-122"/>
                <a:cs typeface="Times New Roman" panose="02020603050405020304" pitchFamily="18" charset="0"/>
              </a:rPr>
              <a:t>, which has expanded individuals’ options and empowered them vis-à-vis their employers.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solidFill>
                  <a:srgbClr val="C00000"/>
                </a:solidFill>
                <a:effectLst/>
                <a:latin typeface="Calibri" panose="020F0502020204030204" pitchFamily="34" charset="0"/>
                <a:ea typeface="DengXian" panose="02010600030101010101" pitchFamily="2" charset="-122"/>
                <a:cs typeface="Times New Roman" panose="02020603050405020304" pitchFamily="18" charset="0"/>
              </a:rPr>
              <a:t>Leisure and hospitality sector has maintained the lead in “The Great Resignation,” peaking at 6.1% in July 2021.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solidFill>
                  <a:srgbClr val="C00000"/>
                </a:solidFill>
                <a:effectLst/>
                <a:latin typeface="Calibri" panose="020F0502020204030204" pitchFamily="34" charset="0"/>
                <a:ea typeface="DengXian" panose="02010600030101010101" pitchFamily="2" charset="-122"/>
                <a:cs typeface="Times New Roman" panose="02020603050405020304" pitchFamily="18"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These “frontline” and high-contact sectors, with predominantly female and immigrant labor force, offer fewer options for remote or hybrid work</a:t>
            </a:r>
            <a:r>
              <a:rPr lang="en-US" sz="1800" dirty="0">
                <a:effectLst/>
                <a:latin typeface="Calibri" panose="020F0502020204030204" pitchFamily="34" charset="0"/>
                <a:ea typeface="DengXian" panose="02010600030101010101" pitchFamily="2" charset="-122"/>
                <a:cs typeface="Times New Roman" panose="02020603050405020304" pitchFamily="18" charset="0"/>
              </a:rPr>
              <a:t>.</a:t>
            </a:r>
          </a:p>
          <a:p>
            <a:pPr marL="0" marR="0">
              <a:spcBef>
                <a:spcPts val="0"/>
              </a:spcBef>
              <a:spcAft>
                <a:spcPts val="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effectLst/>
                <a:latin typeface="Calibri" panose="020F0502020204030204" pitchFamily="34" charset="0"/>
                <a:ea typeface="DengXian" panose="02010600030101010101" pitchFamily="2" charset="-122"/>
                <a:cs typeface="Calibri" panose="020F0502020204030204" pitchFamily="34" charset="0"/>
              </a:rPr>
              <a:t>"the recent quit rates are too high to be explained solely by labor market tightening." Other factors might have affected individuals’ quit decisions, such as “the desire of workers to protect themselves and their families from COVID-19, as well as challenges in providing childcare as a result of pandemic-related closures of childcare centers and the widespread use of remote schooling."</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060B04-96CA-974D-B814-24B91998BB10}" type="slidenum">
              <a:rPr lang="en-US" smtClean="0"/>
              <a:t>4</a:t>
            </a:fld>
            <a:endParaRPr lang="en-US"/>
          </a:p>
        </p:txBody>
      </p:sp>
    </p:spTree>
    <p:extLst>
      <p:ext uri="{BB962C8B-B14F-4D97-AF65-F5344CB8AC3E}">
        <p14:creationId xmlns:p14="http://schemas.microsoft.com/office/powerpoint/2010/main" val="291816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widely cited surveys</a:t>
            </a:r>
            <a:r>
              <a:rPr lang="zh-CN" alt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of the global workforce</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Microsoft’s Work Trend Survey</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2021</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 2022</a:t>
            </a:r>
            <a:r>
              <a:rPr lang="en-US" altLang="zh-CN"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t>Existing</a:t>
            </a:r>
            <a:r>
              <a:rPr lang="zh-CN" altLang="en-US" sz="1800" b="1" dirty="0"/>
              <a:t> </a:t>
            </a:r>
            <a:r>
              <a:rPr lang="en-US" altLang="zh-CN" sz="1800" b="1" dirty="0"/>
              <a:t>narratives</a:t>
            </a:r>
            <a:r>
              <a:rPr lang="en-US" altLang="zh-CN" sz="1800" dirty="0"/>
              <a:t>:</a:t>
            </a:r>
            <a:r>
              <a:rPr lang="zh-CN" altLang="en-US" sz="1800" dirty="0"/>
              <a:t> </a:t>
            </a:r>
            <a:r>
              <a:rPr lang="en-US" sz="2800" dirty="0"/>
              <a:t>compensation, job satisfaction, empowerment, inclusive environment, </a:t>
            </a:r>
            <a:r>
              <a:rPr lang="en-US" altLang="zh-CN" sz="2800" dirty="0"/>
              <a:t>remote</a:t>
            </a:r>
            <a:r>
              <a:rPr lang="zh-CN" altLang="en-US" sz="2800" dirty="0"/>
              <a:t> </a:t>
            </a:r>
            <a:r>
              <a:rPr lang="en-US" sz="2800" dirty="0"/>
              <a:t>work</a:t>
            </a:r>
            <a:r>
              <a:rPr lang="zh-CN" altLang="en-US" sz="2800" dirty="0"/>
              <a:t> </a:t>
            </a:r>
            <a:r>
              <a:rPr lang="en-US" altLang="zh-CN" sz="2800" dirty="0"/>
              <a:t>prospect</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Low-paying</a:t>
            </a:r>
            <a:r>
              <a:rPr lang="zh-CN" alt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and</a:t>
            </a:r>
            <a:r>
              <a:rPr lang="zh-CN" alt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women-concentrated</a:t>
            </a:r>
            <a:r>
              <a:rPr lang="zh-CN" alt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sectors</a:t>
            </a:r>
            <a:r>
              <a:rPr lang="zh-CN" alt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lag</a:t>
            </a:r>
            <a:r>
              <a:rPr lang="zh-CN" alt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behind</a:t>
            </a:r>
            <a:r>
              <a:rPr lang="zh-CN" alt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in</a:t>
            </a:r>
            <a:r>
              <a:rPr lang="zh-CN" alt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the</a:t>
            </a:r>
            <a:r>
              <a:rPr lang="zh-CN" alt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recovery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 over-represented professional and administrative workers in </a:t>
            </a:r>
            <a:r>
              <a:rPr lang="en-US" sz="1800" b="1" dirty="0">
                <a:effectLst/>
                <a:latin typeface="Calibri" panose="020F0502020204030204" pitchFamily="34" charset="0"/>
                <a:ea typeface="DengXian" panose="02010600030101010101" pitchFamily="2" charset="-122"/>
                <a:cs typeface="Times New Roman" panose="02020603050405020304" pitchFamily="18" charset="0"/>
              </a:rPr>
              <a:t>wealthy countries </a:t>
            </a:r>
            <a:r>
              <a:rPr lang="en-US" sz="1800" dirty="0">
                <a:effectLst/>
                <a:latin typeface="Calibri" panose="020F0502020204030204" pitchFamily="34" charset="0"/>
                <a:ea typeface="DengXian" panose="02010600030101010101" pitchFamily="2" charset="-122"/>
                <a:cs typeface="Times New Roman" panose="02020603050405020304" pitchFamily="18" charset="0"/>
              </a:rPr>
              <a:t>and the questions focused </a:t>
            </a:r>
            <a:r>
              <a:rPr lang="en-US"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on factors associated with the prevalent interpretations of “The Great Resignation” – compensation, job satisfaction, empowerment, inclusive environment, prospects for working remotely.</a:t>
            </a:r>
            <a:r>
              <a:rPr lang="en-US" sz="1800" dirty="0">
                <a:effectLst/>
                <a:latin typeface="Calibri" panose="020F0502020204030204" pitchFamily="34" charset="0"/>
                <a:ea typeface="DengXian" panose="02010600030101010101" pitchFamily="2" charset="-122"/>
                <a:cs typeface="Times New Roman" panose="02020603050405020304" pitchFamily="18" charset="0"/>
              </a:rPr>
              <a:t> Not surprisingly, the surveys reaffirmed that </a:t>
            </a:r>
            <a:r>
              <a:rPr lang="en-US"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flexibility and “hybrid workplaces” are the key to retaining employees, an option not available to most workers in high-contact jobs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2F6C"/>
                </a:solidFill>
                <a:effectLst/>
                <a:latin typeface="Roboto" panose="02000000000000000000" pitchFamily="2" charset="0"/>
                <a:ea typeface="Times New Roman" panose="02020603050405020304" pitchFamily="18" charset="0"/>
                <a:cs typeface="Times New Roman" panose="02020603050405020304" pitchFamily="18" charset="0"/>
              </a:rPr>
              <a:t>Employment still lags behind in low-pay services, but has grown in high-pay services</a:t>
            </a:r>
            <a:r>
              <a:rPr lang="zh-CN" altLang="en-US" sz="1800" b="1" dirty="0">
                <a:solidFill>
                  <a:srgbClr val="002F6C"/>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altLang="zh-CN" sz="1800" b="1" dirty="0">
                <a:solidFill>
                  <a:srgbClr val="002F6C"/>
                </a:solidFill>
                <a:effectLst/>
                <a:latin typeface="Roboto" panose="02000000000000000000" pitchFamily="2" charset="0"/>
                <a:ea typeface="Times New Roman" panose="02020603050405020304" pitchFamily="18" charset="0"/>
                <a:cs typeface="Times New Roman" panose="02020603050405020304" pitchFamily="18" charset="0"/>
              </a:rPr>
              <a:t>in</a:t>
            </a:r>
            <a:r>
              <a:rPr lang="zh-CN" altLang="en-US" sz="1800" b="1" dirty="0">
                <a:solidFill>
                  <a:srgbClr val="002F6C"/>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altLang="zh-CN" sz="1800" b="1" dirty="0">
                <a:solidFill>
                  <a:srgbClr val="002F6C"/>
                </a:solidFill>
                <a:effectLst/>
                <a:latin typeface="Roboto" panose="02000000000000000000" pitchFamily="2" charset="0"/>
                <a:ea typeface="Times New Roman" panose="02020603050405020304" pitchFamily="18" charset="0"/>
                <a:cs typeface="Times New Roman" panose="02020603050405020304" pitchFamily="18" charset="0"/>
              </a:rPr>
              <a:t>the</a:t>
            </a:r>
            <a:r>
              <a:rPr lang="zh-CN" altLang="en-US" sz="1800" b="1" dirty="0">
                <a:solidFill>
                  <a:srgbClr val="002F6C"/>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altLang="zh-CN" sz="1800" b="1" dirty="0">
                <a:solidFill>
                  <a:srgbClr val="002F6C"/>
                </a:solidFill>
                <a:effectLst/>
                <a:latin typeface="Roboto" panose="02000000000000000000" pitchFamily="2" charset="0"/>
                <a:ea typeface="Times New Roman" panose="02020603050405020304" pitchFamily="18" charset="0"/>
                <a:cs typeface="Times New Roman" panose="02020603050405020304" pitchFamily="18" charset="0"/>
              </a:rPr>
              <a:t>recovery</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E060B04-96CA-974D-B814-24B91998BB10}" type="slidenum">
              <a:rPr lang="en-US" smtClean="0"/>
              <a:t>5</a:t>
            </a:fld>
            <a:endParaRPr lang="en-US"/>
          </a:p>
        </p:txBody>
      </p:sp>
    </p:spTree>
    <p:extLst>
      <p:ext uri="{BB962C8B-B14F-4D97-AF65-F5344CB8AC3E}">
        <p14:creationId xmlns:p14="http://schemas.microsoft.com/office/powerpoint/2010/main" val="94140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Calibri" panose="020F0502020204030204" pitchFamily="34" charset="0"/>
                <a:ea typeface="Times New Roman" panose="02020603050405020304" pitchFamily="18" charset="0"/>
              </a:rPr>
              <a:t>Chinese “zero-COVID” policy </a:t>
            </a:r>
            <a:endParaRPr lang="en-US" sz="2800" dirty="0">
              <a:solidFill>
                <a:srgbClr val="000000"/>
              </a:solidFill>
              <a:latin typeface="Calibri" panose="020F0502020204030204" pitchFamily="34" charset="0"/>
              <a:ea typeface="Times New Roman" panose="02020603050405020304" pitchFamily="18" charset="0"/>
            </a:endParaRPr>
          </a:p>
          <a:p>
            <a:r>
              <a:rPr lang="en-US" sz="1800" dirty="0">
                <a:solidFill>
                  <a:srgbClr val="000000"/>
                </a:solidFill>
                <a:effectLst/>
                <a:latin typeface="Calibri" panose="020F0502020204030204" pitchFamily="34" charset="0"/>
                <a:ea typeface="Times New Roman" panose="02020603050405020304" pitchFamily="18" charset="0"/>
              </a:rPr>
              <a:t>“three-child” policy </a:t>
            </a:r>
            <a:endParaRPr lang="en-US" sz="2800" dirty="0"/>
          </a:p>
          <a:p>
            <a:pPr marL="0" marR="0">
              <a:spcBef>
                <a:spcPts val="0"/>
              </a:spcBef>
              <a:spcAft>
                <a:spcPts val="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r>
              <a:rPr lang="en-US" altLang="zh-CN" sz="2800" dirty="0"/>
              <a:t>Quit</a:t>
            </a:r>
            <a:r>
              <a:rPr lang="zh-CN" altLang="en-US" sz="2800" dirty="0"/>
              <a:t> </a:t>
            </a:r>
            <a:r>
              <a:rPr lang="en-US" altLang="zh-CN" sz="2800" dirty="0"/>
              <a:t>rates:</a:t>
            </a:r>
          </a:p>
          <a:p>
            <a:r>
              <a:rPr lang="en-US" altLang="zh-CN" sz="2800" dirty="0"/>
              <a:t>2019:</a:t>
            </a:r>
            <a:r>
              <a:rPr lang="zh-CN" altLang="en-US" sz="2800" dirty="0"/>
              <a:t> </a:t>
            </a:r>
            <a:r>
              <a:rPr lang="en-US" altLang="zh-CN" sz="2800" dirty="0"/>
              <a:t>13.4</a:t>
            </a:r>
          </a:p>
          <a:p>
            <a:r>
              <a:rPr lang="en-US" altLang="zh-CN" sz="2800" dirty="0"/>
              <a:t>2020:</a:t>
            </a:r>
            <a:r>
              <a:rPr lang="zh-CN" altLang="en-US" sz="2800" dirty="0"/>
              <a:t> </a:t>
            </a:r>
            <a:r>
              <a:rPr lang="en-US" altLang="zh-CN" sz="2800" dirty="0"/>
              <a:t>8.1</a:t>
            </a:r>
          </a:p>
          <a:p>
            <a:r>
              <a:rPr lang="en-US" altLang="zh-CN" sz="2800" dirty="0"/>
              <a:t>2021:</a:t>
            </a:r>
            <a:r>
              <a:rPr lang="zh-CN" altLang="en-US" sz="2800" dirty="0"/>
              <a:t> </a:t>
            </a:r>
            <a:r>
              <a:rPr lang="en-US" altLang="zh-CN" sz="2800" dirty="0"/>
              <a:t>14.1</a:t>
            </a:r>
            <a:endParaRPr lang="en-US" sz="2800" dirty="0"/>
          </a:p>
          <a:p>
            <a:pPr marL="0" marR="0">
              <a:spcBef>
                <a:spcPts val="0"/>
              </a:spcBef>
              <a:spcAft>
                <a:spcPts val="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Much like the United States, China has also experienced a similar resignation trend in 2021. The quit rate increased from 8.1 percent in 2020 to 14.1 percent in </a:t>
            </a:r>
            <a:r>
              <a:rPr lang="en-US" sz="1800"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2021  (As 51 Job survey mentioned).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Recruitment Surveys conducted by </a:t>
            </a:r>
            <a:r>
              <a:rPr lang="en-US" sz="1800" dirty="0">
                <a:effectLst/>
                <a:latin typeface="Calibri" panose="020F0502020204030204" pitchFamily="34" charset="0"/>
                <a:ea typeface="DengXian" panose="02010600030101010101" pitchFamily="2" charset="-122"/>
                <a:cs typeface="Times New Roman" panose="02020603050405020304" pitchFamily="18" charset="0"/>
              </a:rPr>
              <a:t>51 job (a human resource platform) research center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about in 2020 and 2021 </a:t>
            </a:r>
            <a:r>
              <a:rPr lang="en-US" sz="1800" dirty="0">
                <a:effectLst/>
                <a:latin typeface="Calibri" panose="020F0502020204030204" pitchFamily="34" charset="0"/>
                <a:ea typeface="DengXian" panose="02010600030101010101" pitchFamily="2" charset="-122"/>
                <a:cs typeface="Times New Roman" panose="02020603050405020304" pitchFamily="18" charset="0"/>
              </a:rPr>
              <a:t>suggest that the top reason of quitting is the unattractive salary (53.1 percent and 51.6 percent), and the following is limited career progression. Gender considerations are lacking.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But unlike a large number of labor exits in the US,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China's resignation patterns appear to be closer to “quiet quitting” in Western contexts. In Chinese, the trend is Known as “lying flat” (Tang ping: </a:t>
            </a:r>
            <a:r>
              <a:rPr lang="zh-CN" sz="1800" dirty="0">
                <a:solidFill>
                  <a:srgbClr val="000000"/>
                </a:solidFill>
                <a:effectLst/>
                <a:latin typeface="Calibri" panose="020F0502020204030204" pitchFamily="34" charset="0"/>
                <a:ea typeface="Microsoft YaHei" panose="020B0503020204020204" pitchFamily="34" charset="-122"/>
                <a:cs typeface="Microsoft YaHei" panose="020B0503020204020204" pitchFamily="34" charset="-122"/>
              </a:rPr>
              <a:t>躺平</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E060B04-96CA-974D-B814-24B91998BB10}" type="slidenum">
              <a:rPr lang="en-US" smtClean="0"/>
              <a:t>6</a:t>
            </a:fld>
            <a:endParaRPr lang="en-US"/>
          </a:p>
        </p:txBody>
      </p:sp>
    </p:spTree>
    <p:extLst>
      <p:ext uri="{BB962C8B-B14F-4D97-AF65-F5344CB8AC3E}">
        <p14:creationId xmlns:p14="http://schemas.microsoft.com/office/powerpoint/2010/main" val="1766823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Media narratives – emphasis on professional employees; “The Great Resignation” - result of pandemic epiphany</a:t>
            </a:r>
            <a:r>
              <a:rPr lang="en-US" altLang="zh-CN"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a:effectLst/>
                <a:latin typeface="Calibri" panose="020F0502020204030204" pitchFamily="34" charset="0"/>
                <a:ea typeface="Calibri" panose="020F0502020204030204" pitchFamily="34" charset="0"/>
                <a:cs typeface="Times New Roman" panose="02020603050405020304" pitchFamily="18" charset="0"/>
              </a:rPr>
              <a:t> life-work balance; neglect of gender/women</a:t>
            </a:r>
          </a:p>
          <a:p>
            <a:pPr marL="0" marR="0" indent="0">
              <a:spcBef>
                <a:spcPts val="0"/>
              </a:spcBef>
              <a:spcAft>
                <a:spcPts val="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Data – resignations highly concentrated in low-wage high-contact sectors with predominantly female labor force; correlation with childcare and caregiving </a:t>
            </a:r>
          </a:p>
          <a:p>
            <a:pPr marL="0" marR="0" indent="0">
              <a:spcBef>
                <a:spcPts val="0"/>
              </a:spcBef>
              <a:spcAft>
                <a:spcPts val="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Beyond US – no data but surveys highlight hybrid work, workers empowerment but data again showing job vacancies among frontline workers (predominantly women)</a:t>
            </a:r>
          </a:p>
          <a:p>
            <a:pPr marL="0" marR="0" indent="0">
              <a:spcBef>
                <a:spcPts val="0"/>
              </a:spcBef>
              <a:spcAft>
                <a:spcPts val="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China – “lying flat” instead of resignations; correlations </a:t>
            </a:r>
            <a:r>
              <a:rPr lang="en-US" sz="1200" dirty="0">
                <a:latin typeface="Calibri" panose="020F0502020204030204" pitchFamily="34" charset="0"/>
                <a:ea typeface="Calibri" panose="020F0502020204030204" pitchFamily="34" charset="0"/>
                <a:cs typeface="Times New Roman" panose="02020603050405020304" pitchFamily="18" charset="0"/>
              </a:rPr>
              <a:t>with pandemic burnout, childcare </a:t>
            </a:r>
            <a:r>
              <a:rPr lang="en-US" sz="1200" dirty="0">
                <a:effectLst/>
                <a:latin typeface="Calibri" panose="020F0502020204030204" pitchFamily="34" charset="0"/>
                <a:ea typeface="Calibri" panose="020F0502020204030204" pitchFamily="34" charset="0"/>
                <a:cs typeface="Times New Roman" panose="02020603050405020304" pitchFamily="18" charset="0"/>
              </a:rPr>
              <a:t>disruptions, three</a:t>
            </a:r>
            <a:r>
              <a:rPr lang="en-US" altLang="zh-CN" sz="1200" dirty="0">
                <a:effectLst/>
                <a:latin typeface="Calibri" panose="020F0502020204030204" pitchFamily="34" charset="0"/>
                <a:ea typeface="Calibri" panose="020F0502020204030204" pitchFamily="34" charset="0"/>
                <a:cs typeface="Times New Roman" panose="02020603050405020304" pitchFamily="18" charset="0"/>
              </a:rPr>
              <a:t>-child</a:t>
            </a:r>
            <a:r>
              <a:rPr lang="en-US" sz="1200" dirty="0">
                <a:effectLst/>
                <a:latin typeface="Calibri" panose="020F0502020204030204" pitchFamily="34" charset="0"/>
                <a:ea typeface="Calibri" panose="020F0502020204030204" pitchFamily="34" charset="0"/>
                <a:cs typeface="Times New Roman" panose="02020603050405020304" pitchFamily="18" charset="0"/>
              </a:rPr>
              <a:t> policy</a:t>
            </a:r>
            <a:r>
              <a:rPr lang="en-US" altLang="zh-CN" sz="1200" dirty="0">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E060B04-96CA-974D-B814-24B91998BB10}" type="slidenum">
              <a:rPr lang="en-US" smtClean="0"/>
              <a:t>7</a:t>
            </a:fld>
            <a:endParaRPr lang="en-US"/>
          </a:p>
        </p:txBody>
      </p:sp>
    </p:spTree>
    <p:extLst>
      <p:ext uri="{BB962C8B-B14F-4D97-AF65-F5344CB8AC3E}">
        <p14:creationId xmlns:p14="http://schemas.microsoft.com/office/powerpoint/2010/main" val="344759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COVID 19 threatened “decades of progress for women and girls, disproportionately impacting women’s incomes, employment, and education opportunities, while </a:t>
            </a:r>
            <a:r>
              <a:rPr lang="en-US"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increasing pressures of unpaid care and fueling the “shadow pandemic” of gender-based violence.”</a:t>
            </a:r>
          </a:p>
          <a:p>
            <a:endParaRPr lang="en-US"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p>
            <a:r>
              <a:rPr lang="en-US" altLang="zh-CN"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surveys</a:t>
            </a:r>
            <a:r>
              <a:rPr lang="zh-CN" altLang="en-US"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and</a:t>
            </a:r>
            <a:r>
              <a:rPr lang="zh-CN" altLang="en-US"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policies</a:t>
            </a:r>
            <a:r>
              <a:rPr lang="zh-CN" altLang="en-US"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variations</a:t>
            </a:r>
          </a:p>
          <a:p>
            <a:endParaRPr lang="en-US"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p>
            <a:r>
              <a:rPr lang="en-US" altLang="zh-CN"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surveys</a:t>
            </a:r>
            <a:r>
              <a:rPr lang="zh-CN" altLang="en-US"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and</a:t>
            </a:r>
            <a:r>
              <a:rPr lang="zh-CN" altLang="en-US"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policies</a:t>
            </a:r>
            <a:r>
              <a:rPr lang="zh-CN" altLang="en-US"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across</a:t>
            </a:r>
            <a:r>
              <a:rPr lang="zh-CN" altLang="en-US"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many</a:t>
            </a:r>
            <a:r>
              <a:rPr lang="zh-CN" altLang="en-US"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countries</a:t>
            </a:r>
            <a:r>
              <a:rPr lang="en-US"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are</a:t>
            </a:r>
            <a:r>
              <a:rPr lang="zh-CN" altLang="en-US"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structurally</a:t>
            </a:r>
            <a:r>
              <a:rPr lang="zh-CN" altLang="en-US"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solidFill>
                  <a:srgbClr val="FF0000"/>
                </a:solidFill>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gender-blind</a:t>
            </a:r>
            <a:endParaRPr lang="en-US" dirty="0"/>
          </a:p>
        </p:txBody>
      </p:sp>
      <p:sp>
        <p:nvSpPr>
          <p:cNvPr id="4" name="Slide Number Placeholder 3"/>
          <p:cNvSpPr>
            <a:spLocks noGrp="1"/>
          </p:cNvSpPr>
          <p:nvPr>
            <p:ph type="sldNum" sz="quarter" idx="5"/>
          </p:nvPr>
        </p:nvSpPr>
        <p:spPr/>
        <p:txBody>
          <a:bodyPr/>
          <a:lstStyle/>
          <a:p>
            <a:fld id="{1E060B04-96CA-974D-B814-24B91998BB10}" type="slidenum">
              <a:rPr lang="en-US" smtClean="0"/>
              <a:t>8</a:t>
            </a:fld>
            <a:endParaRPr lang="en-US"/>
          </a:p>
        </p:txBody>
      </p:sp>
    </p:spTree>
    <p:extLst>
      <p:ext uri="{BB962C8B-B14F-4D97-AF65-F5344CB8AC3E}">
        <p14:creationId xmlns:p14="http://schemas.microsoft.com/office/powerpoint/2010/main" val="2691435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1878-EB3B-8341-865D-6DE35CA85B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46B75-4C3F-014F-AC13-507640458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BE0A28-AA20-AD42-B8CC-C95A9A2E643A}"/>
              </a:ext>
            </a:extLst>
          </p:cNvPr>
          <p:cNvSpPr>
            <a:spLocks noGrp="1"/>
          </p:cNvSpPr>
          <p:nvPr>
            <p:ph type="dt" sz="half" idx="10"/>
          </p:nvPr>
        </p:nvSpPr>
        <p:spPr/>
        <p:txBody>
          <a:bodyPr/>
          <a:lstStyle/>
          <a:p>
            <a:fld id="{B70AA364-A230-5148-969D-AFE7DF52C3DB}" type="datetimeFigureOut">
              <a:rPr lang="en-US" smtClean="0"/>
              <a:t>11/6/22</a:t>
            </a:fld>
            <a:endParaRPr lang="en-US"/>
          </a:p>
        </p:txBody>
      </p:sp>
      <p:sp>
        <p:nvSpPr>
          <p:cNvPr id="5" name="Footer Placeholder 4">
            <a:extLst>
              <a:ext uri="{FF2B5EF4-FFF2-40B4-BE49-F238E27FC236}">
                <a16:creationId xmlns:a16="http://schemas.microsoft.com/office/drawing/2014/main" id="{FF2FA021-AD7B-CB49-A466-694B25CE7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3C0F7-E59B-934C-9462-B713C012C95B}"/>
              </a:ext>
            </a:extLst>
          </p:cNvPr>
          <p:cNvSpPr>
            <a:spLocks noGrp="1"/>
          </p:cNvSpPr>
          <p:nvPr>
            <p:ph type="sldNum" sz="quarter" idx="12"/>
          </p:nvPr>
        </p:nvSpPr>
        <p:spPr/>
        <p:txBody>
          <a:bodyPr/>
          <a:lstStyle/>
          <a:p>
            <a:fld id="{A6CB63CA-D1FB-7D4D-999E-A33F5936AAFD}" type="slidenum">
              <a:rPr lang="en-US" smtClean="0"/>
              <a:t>‹#›</a:t>
            </a:fld>
            <a:endParaRPr lang="en-US"/>
          </a:p>
        </p:txBody>
      </p:sp>
    </p:spTree>
    <p:extLst>
      <p:ext uri="{BB962C8B-B14F-4D97-AF65-F5344CB8AC3E}">
        <p14:creationId xmlns:p14="http://schemas.microsoft.com/office/powerpoint/2010/main" val="414570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370A-F3CB-594D-8AE9-672D59FE64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3701B5-3A33-294F-B938-07E68471C5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7A59A-C8A0-8843-96D9-F0AEE71EE361}"/>
              </a:ext>
            </a:extLst>
          </p:cNvPr>
          <p:cNvSpPr>
            <a:spLocks noGrp="1"/>
          </p:cNvSpPr>
          <p:nvPr>
            <p:ph type="dt" sz="half" idx="10"/>
          </p:nvPr>
        </p:nvSpPr>
        <p:spPr/>
        <p:txBody>
          <a:bodyPr/>
          <a:lstStyle/>
          <a:p>
            <a:fld id="{B70AA364-A230-5148-969D-AFE7DF52C3DB}" type="datetimeFigureOut">
              <a:rPr lang="en-US" smtClean="0"/>
              <a:t>11/6/22</a:t>
            </a:fld>
            <a:endParaRPr lang="en-US"/>
          </a:p>
        </p:txBody>
      </p:sp>
      <p:sp>
        <p:nvSpPr>
          <p:cNvPr id="5" name="Footer Placeholder 4">
            <a:extLst>
              <a:ext uri="{FF2B5EF4-FFF2-40B4-BE49-F238E27FC236}">
                <a16:creationId xmlns:a16="http://schemas.microsoft.com/office/drawing/2014/main" id="{BDC2AEA1-F7EC-2B42-B45C-B141854AE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6524C-0BF7-064D-A00B-DD483D621621}"/>
              </a:ext>
            </a:extLst>
          </p:cNvPr>
          <p:cNvSpPr>
            <a:spLocks noGrp="1"/>
          </p:cNvSpPr>
          <p:nvPr>
            <p:ph type="sldNum" sz="quarter" idx="12"/>
          </p:nvPr>
        </p:nvSpPr>
        <p:spPr/>
        <p:txBody>
          <a:bodyPr/>
          <a:lstStyle/>
          <a:p>
            <a:fld id="{A6CB63CA-D1FB-7D4D-999E-A33F5936AAFD}" type="slidenum">
              <a:rPr lang="en-US" smtClean="0"/>
              <a:t>‹#›</a:t>
            </a:fld>
            <a:endParaRPr lang="en-US"/>
          </a:p>
        </p:txBody>
      </p:sp>
    </p:spTree>
    <p:extLst>
      <p:ext uri="{BB962C8B-B14F-4D97-AF65-F5344CB8AC3E}">
        <p14:creationId xmlns:p14="http://schemas.microsoft.com/office/powerpoint/2010/main" val="36593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2F1E73-739A-3145-8185-C135B5C8D5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43B0B3-4D84-6143-855B-F9A3CBFD45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E3FBA-3E5F-5A4C-BC50-FA051619A163}"/>
              </a:ext>
            </a:extLst>
          </p:cNvPr>
          <p:cNvSpPr>
            <a:spLocks noGrp="1"/>
          </p:cNvSpPr>
          <p:nvPr>
            <p:ph type="dt" sz="half" idx="10"/>
          </p:nvPr>
        </p:nvSpPr>
        <p:spPr/>
        <p:txBody>
          <a:bodyPr/>
          <a:lstStyle/>
          <a:p>
            <a:fld id="{B70AA364-A230-5148-969D-AFE7DF52C3DB}" type="datetimeFigureOut">
              <a:rPr lang="en-US" smtClean="0"/>
              <a:t>11/6/22</a:t>
            </a:fld>
            <a:endParaRPr lang="en-US"/>
          </a:p>
        </p:txBody>
      </p:sp>
      <p:sp>
        <p:nvSpPr>
          <p:cNvPr id="5" name="Footer Placeholder 4">
            <a:extLst>
              <a:ext uri="{FF2B5EF4-FFF2-40B4-BE49-F238E27FC236}">
                <a16:creationId xmlns:a16="http://schemas.microsoft.com/office/drawing/2014/main" id="{06C2AEB0-CBAD-BD46-8A4C-429F85B54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A162A-0036-7940-821F-8236CF9A76A2}"/>
              </a:ext>
            </a:extLst>
          </p:cNvPr>
          <p:cNvSpPr>
            <a:spLocks noGrp="1"/>
          </p:cNvSpPr>
          <p:nvPr>
            <p:ph type="sldNum" sz="quarter" idx="12"/>
          </p:nvPr>
        </p:nvSpPr>
        <p:spPr/>
        <p:txBody>
          <a:bodyPr/>
          <a:lstStyle/>
          <a:p>
            <a:fld id="{A6CB63CA-D1FB-7D4D-999E-A33F5936AAFD}" type="slidenum">
              <a:rPr lang="en-US" smtClean="0"/>
              <a:t>‹#›</a:t>
            </a:fld>
            <a:endParaRPr lang="en-US"/>
          </a:p>
        </p:txBody>
      </p:sp>
    </p:spTree>
    <p:extLst>
      <p:ext uri="{BB962C8B-B14F-4D97-AF65-F5344CB8AC3E}">
        <p14:creationId xmlns:p14="http://schemas.microsoft.com/office/powerpoint/2010/main" val="324473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029E-AEEF-2E47-96DB-5E89E24466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912C9-40A4-6A4E-B8FE-FBE9BB1D43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34B01-E2E5-DE4B-94C8-47B5D284D662}"/>
              </a:ext>
            </a:extLst>
          </p:cNvPr>
          <p:cNvSpPr>
            <a:spLocks noGrp="1"/>
          </p:cNvSpPr>
          <p:nvPr>
            <p:ph type="dt" sz="half" idx="10"/>
          </p:nvPr>
        </p:nvSpPr>
        <p:spPr/>
        <p:txBody>
          <a:bodyPr/>
          <a:lstStyle/>
          <a:p>
            <a:fld id="{B70AA364-A230-5148-969D-AFE7DF52C3DB}" type="datetimeFigureOut">
              <a:rPr lang="en-US" smtClean="0"/>
              <a:t>11/6/22</a:t>
            </a:fld>
            <a:endParaRPr lang="en-US"/>
          </a:p>
        </p:txBody>
      </p:sp>
      <p:sp>
        <p:nvSpPr>
          <p:cNvPr id="5" name="Footer Placeholder 4">
            <a:extLst>
              <a:ext uri="{FF2B5EF4-FFF2-40B4-BE49-F238E27FC236}">
                <a16:creationId xmlns:a16="http://schemas.microsoft.com/office/drawing/2014/main" id="{1B5FFC15-B691-CA42-B1AB-50D3F1878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F02C0-710B-7446-9B0B-3C972C8A47C8}"/>
              </a:ext>
            </a:extLst>
          </p:cNvPr>
          <p:cNvSpPr>
            <a:spLocks noGrp="1"/>
          </p:cNvSpPr>
          <p:nvPr>
            <p:ph type="sldNum" sz="quarter" idx="12"/>
          </p:nvPr>
        </p:nvSpPr>
        <p:spPr/>
        <p:txBody>
          <a:bodyPr/>
          <a:lstStyle/>
          <a:p>
            <a:fld id="{A6CB63CA-D1FB-7D4D-999E-A33F5936AAFD}" type="slidenum">
              <a:rPr lang="en-US" smtClean="0"/>
              <a:t>‹#›</a:t>
            </a:fld>
            <a:endParaRPr lang="en-US"/>
          </a:p>
        </p:txBody>
      </p:sp>
    </p:spTree>
    <p:extLst>
      <p:ext uri="{BB962C8B-B14F-4D97-AF65-F5344CB8AC3E}">
        <p14:creationId xmlns:p14="http://schemas.microsoft.com/office/powerpoint/2010/main" val="2226526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8E00-6001-2746-BC14-6D6936DE23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514F7E-585C-774E-B0DD-0B4EB50105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ABEB39-5BE0-1E44-AE18-BB3BB2F1F434}"/>
              </a:ext>
            </a:extLst>
          </p:cNvPr>
          <p:cNvSpPr>
            <a:spLocks noGrp="1"/>
          </p:cNvSpPr>
          <p:nvPr>
            <p:ph type="dt" sz="half" idx="10"/>
          </p:nvPr>
        </p:nvSpPr>
        <p:spPr/>
        <p:txBody>
          <a:bodyPr/>
          <a:lstStyle/>
          <a:p>
            <a:fld id="{B70AA364-A230-5148-969D-AFE7DF52C3DB}" type="datetimeFigureOut">
              <a:rPr lang="en-US" smtClean="0"/>
              <a:t>11/6/22</a:t>
            </a:fld>
            <a:endParaRPr lang="en-US"/>
          </a:p>
        </p:txBody>
      </p:sp>
      <p:sp>
        <p:nvSpPr>
          <p:cNvPr id="5" name="Footer Placeholder 4">
            <a:extLst>
              <a:ext uri="{FF2B5EF4-FFF2-40B4-BE49-F238E27FC236}">
                <a16:creationId xmlns:a16="http://schemas.microsoft.com/office/drawing/2014/main" id="{2D26DD4A-5C3D-EF4A-A3B5-1A176D46F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215AB-BED4-CB4F-A7EA-46977D2C53F1}"/>
              </a:ext>
            </a:extLst>
          </p:cNvPr>
          <p:cNvSpPr>
            <a:spLocks noGrp="1"/>
          </p:cNvSpPr>
          <p:nvPr>
            <p:ph type="sldNum" sz="quarter" idx="12"/>
          </p:nvPr>
        </p:nvSpPr>
        <p:spPr/>
        <p:txBody>
          <a:bodyPr/>
          <a:lstStyle/>
          <a:p>
            <a:fld id="{A6CB63CA-D1FB-7D4D-999E-A33F5936AAFD}" type="slidenum">
              <a:rPr lang="en-US" smtClean="0"/>
              <a:t>‹#›</a:t>
            </a:fld>
            <a:endParaRPr lang="en-US"/>
          </a:p>
        </p:txBody>
      </p:sp>
    </p:spTree>
    <p:extLst>
      <p:ext uri="{BB962C8B-B14F-4D97-AF65-F5344CB8AC3E}">
        <p14:creationId xmlns:p14="http://schemas.microsoft.com/office/powerpoint/2010/main" val="358957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5112-4DDA-994D-85EA-DFBFC5F0B1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654F8E-497B-D647-AE3A-9092207AD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481317-F7E8-A446-8914-FD49D892B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CB54EA-6C88-A545-ACC1-B4A131DE9485}"/>
              </a:ext>
            </a:extLst>
          </p:cNvPr>
          <p:cNvSpPr>
            <a:spLocks noGrp="1"/>
          </p:cNvSpPr>
          <p:nvPr>
            <p:ph type="dt" sz="half" idx="10"/>
          </p:nvPr>
        </p:nvSpPr>
        <p:spPr/>
        <p:txBody>
          <a:bodyPr/>
          <a:lstStyle/>
          <a:p>
            <a:fld id="{B70AA364-A230-5148-969D-AFE7DF52C3DB}" type="datetimeFigureOut">
              <a:rPr lang="en-US" smtClean="0"/>
              <a:t>11/6/22</a:t>
            </a:fld>
            <a:endParaRPr lang="en-US"/>
          </a:p>
        </p:txBody>
      </p:sp>
      <p:sp>
        <p:nvSpPr>
          <p:cNvPr id="6" name="Footer Placeholder 5">
            <a:extLst>
              <a:ext uri="{FF2B5EF4-FFF2-40B4-BE49-F238E27FC236}">
                <a16:creationId xmlns:a16="http://schemas.microsoft.com/office/drawing/2014/main" id="{F3AB3EC6-4DE7-4A45-A8E0-1B79FF35E0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6BE63-A195-4346-8373-DA16B50BA4BE}"/>
              </a:ext>
            </a:extLst>
          </p:cNvPr>
          <p:cNvSpPr>
            <a:spLocks noGrp="1"/>
          </p:cNvSpPr>
          <p:nvPr>
            <p:ph type="sldNum" sz="quarter" idx="12"/>
          </p:nvPr>
        </p:nvSpPr>
        <p:spPr/>
        <p:txBody>
          <a:bodyPr/>
          <a:lstStyle/>
          <a:p>
            <a:fld id="{A6CB63CA-D1FB-7D4D-999E-A33F5936AAFD}" type="slidenum">
              <a:rPr lang="en-US" smtClean="0"/>
              <a:t>‹#›</a:t>
            </a:fld>
            <a:endParaRPr lang="en-US"/>
          </a:p>
        </p:txBody>
      </p:sp>
    </p:spTree>
    <p:extLst>
      <p:ext uri="{BB962C8B-B14F-4D97-AF65-F5344CB8AC3E}">
        <p14:creationId xmlns:p14="http://schemas.microsoft.com/office/powerpoint/2010/main" val="32996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03B2C-4D26-DD4A-B4F6-5DDACEF4F5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6B9B39-7884-9C44-8F18-1BD805C46B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1D60B-BC0F-804A-A182-03EBBA8E4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D9CA9B-5958-D342-BE3E-5F614C6CC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898CD-B9AF-9745-86E4-D157C31B10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A5C692-B8B2-B14A-8666-40688AABD094}"/>
              </a:ext>
            </a:extLst>
          </p:cNvPr>
          <p:cNvSpPr>
            <a:spLocks noGrp="1"/>
          </p:cNvSpPr>
          <p:nvPr>
            <p:ph type="dt" sz="half" idx="10"/>
          </p:nvPr>
        </p:nvSpPr>
        <p:spPr/>
        <p:txBody>
          <a:bodyPr/>
          <a:lstStyle/>
          <a:p>
            <a:fld id="{B70AA364-A230-5148-969D-AFE7DF52C3DB}" type="datetimeFigureOut">
              <a:rPr lang="en-US" smtClean="0"/>
              <a:t>11/6/22</a:t>
            </a:fld>
            <a:endParaRPr lang="en-US"/>
          </a:p>
        </p:txBody>
      </p:sp>
      <p:sp>
        <p:nvSpPr>
          <p:cNvPr id="8" name="Footer Placeholder 7">
            <a:extLst>
              <a:ext uri="{FF2B5EF4-FFF2-40B4-BE49-F238E27FC236}">
                <a16:creationId xmlns:a16="http://schemas.microsoft.com/office/drawing/2014/main" id="{CF828530-F9B5-8F45-859F-D2EB930AF8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6E2E-E8B8-694D-BE1F-592CFAFB4E8F}"/>
              </a:ext>
            </a:extLst>
          </p:cNvPr>
          <p:cNvSpPr>
            <a:spLocks noGrp="1"/>
          </p:cNvSpPr>
          <p:nvPr>
            <p:ph type="sldNum" sz="quarter" idx="12"/>
          </p:nvPr>
        </p:nvSpPr>
        <p:spPr/>
        <p:txBody>
          <a:bodyPr/>
          <a:lstStyle/>
          <a:p>
            <a:fld id="{A6CB63CA-D1FB-7D4D-999E-A33F5936AAFD}" type="slidenum">
              <a:rPr lang="en-US" smtClean="0"/>
              <a:t>‹#›</a:t>
            </a:fld>
            <a:endParaRPr lang="en-US"/>
          </a:p>
        </p:txBody>
      </p:sp>
    </p:spTree>
    <p:extLst>
      <p:ext uri="{BB962C8B-B14F-4D97-AF65-F5344CB8AC3E}">
        <p14:creationId xmlns:p14="http://schemas.microsoft.com/office/powerpoint/2010/main" val="23419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9FFD-24F5-AC45-9F65-E8DFD4EE7B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D49DCB-8A67-1B43-ABA1-723571A404CF}"/>
              </a:ext>
            </a:extLst>
          </p:cNvPr>
          <p:cNvSpPr>
            <a:spLocks noGrp="1"/>
          </p:cNvSpPr>
          <p:nvPr>
            <p:ph type="dt" sz="half" idx="10"/>
          </p:nvPr>
        </p:nvSpPr>
        <p:spPr/>
        <p:txBody>
          <a:bodyPr/>
          <a:lstStyle/>
          <a:p>
            <a:fld id="{B70AA364-A230-5148-969D-AFE7DF52C3DB}" type="datetimeFigureOut">
              <a:rPr lang="en-US" smtClean="0"/>
              <a:t>11/6/22</a:t>
            </a:fld>
            <a:endParaRPr lang="en-US"/>
          </a:p>
        </p:txBody>
      </p:sp>
      <p:sp>
        <p:nvSpPr>
          <p:cNvPr id="4" name="Footer Placeholder 3">
            <a:extLst>
              <a:ext uri="{FF2B5EF4-FFF2-40B4-BE49-F238E27FC236}">
                <a16:creationId xmlns:a16="http://schemas.microsoft.com/office/drawing/2014/main" id="{63211FB7-F002-B742-8F69-A6A367F3F9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1B7B90-4D99-1940-B9B2-95C6DCA9E1F2}"/>
              </a:ext>
            </a:extLst>
          </p:cNvPr>
          <p:cNvSpPr>
            <a:spLocks noGrp="1"/>
          </p:cNvSpPr>
          <p:nvPr>
            <p:ph type="sldNum" sz="quarter" idx="12"/>
          </p:nvPr>
        </p:nvSpPr>
        <p:spPr/>
        <p:txBody>
          <a:bodyPr/>
          <a:lstStyle/>
          <a:p>
            <a:fld id="{A6CB63CA-D1FB-7D4D-999E-A33F5936AAFD}" type="slidenum">
              <a:rPr lang="en-US" smtClean="0"/>
              <a:t>‹#›</a:t>
            </a:fld>
            <a:endParaRPr lang="en-US"/>
          </a:p>
        </p:txBody>
      </p:sp>
    </p:spTree>
    <p:extLst>
      <p:ext uri="{BB962C8B-B14F-4D97-AF65-F5344CB8AC3E}">
        <p14:creationId xmlns:p14="http://schemas.microsoft.com/office/powerpoint/2010/main" val="95695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F97EB2-9E5B-FC49-9535-4DEB92A4906F}"/>
              </a:ext>
            </a:extLst>
          </p:cNvPr>
          <p:cNvSpPr>
            <a:spLocks noGrp="1"/>
          </p:cNvSpPr>
          <p:nvPr>
            <p:ph type="dt" sz="half" idx="10"/>
          </p:nvPr>
        </p:nvSpPr>
        <p:spPr/>
        <p:txBody>
          <a:bodyPr/>
          <a:lstStyle/>
          <a:p>
            <a:fld id="{B70AA364-A230-5148-969D-AFE7DF52C3DB}" type="datetimeFigureOut">
              <a:rPr lang="en-US" smtClean="0"/>
              <a:t>11/6/22</a:t>
            </a:fld>
            <a:endParaRPr lang="en-US"/>
          </a:p>
        </p:txBody>
      </p:sp>
      <p:sp>
        <p:nvSpPr>
          <p:cNvPr id="3" name="Footer Placeholder 2">
            <a:extLst>
              <a:ext uri="{FF2B5EF4-FFF2-40B4-BE49-F238E27FC236}">
                <a16:creationId xmlns:a16="http://schemas.microsoft.com/office/drawing/2014/main" id="{AC510125-BB41-1B4D-B0DF-72965DAB5C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3ED67D-1228-4A41-81FF-857BB4AEDA58}"/>
              </a:ext>
            </a:extLst>
          </p:cNvPr>
          <p:cNvSpPr>
            <a:spLocks noGrp="1"/>
          </p:cNvSpPr>
          <p:nvPr>
            <p:ph type="sldNum" sz="quarter" idx="12"/>
          </p:nvPr>
        </p:nvSpPr>
        <p:spPr/>
        <p:txBody>
          <a:bodyPr/>
          <a:lstStyle/>
          <a:p>
            <a:fld id="{A6CB63CA-D1FB-7D4D-999E-A33F5936AAFD}" type="slidenum">
              <a:rPr lang="en-US" smtClean="0"/>
              <a:t>‹#›</a:t>
            </a:fld>
            <a:endParaRPr lang="en-US"/>
          </a:p>
        </p:txBody>
      </p:sp>
    </p:spTree>
    <p:extLst>
      <p:ext uri="{BB962C8B-B14F-4D97-AF65-F5344CB8AC3E}">
        <p14:creationId xmlns:p14="http://schemas.microsoft.com/office/powerpoint/2010/main" val="227535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74BA-734D-4E41-A702-70EAAC4213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88CA05-D954-3543-9E5D-4B3321A538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8FB53D-79D0-8546-8EFF-5086AEEF8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77D5C-89E9-F145-96C5-E7C4B5D8E8DB}"/>
              </a:ext>
            </a:extLst>
          </p:cNvPr>
          <p:cNvSpPr>
            <a:spLocks noGrp="1"/>
          </p:cNvSpPr>
          <p:nvPr>
            <p:ph type="dt" sz="half" idx="10"/>
          </p:nvPr>
        </p:nvSpPr>
        <p:spPr/>
        <p:txBody>
          <a:bodyPr/>
          <a:lstStyle/>
          <a:p>
            <a:fld id="{B70AA364-A230-5148-969D-AFE7DF52C3DB}" type="datetimeFigureOut">
              <a:rPr lang="en-US" smtClean="0"/>
              <a:t>11/6/22</a:t>
            </a:fld>
            <a:endParaRPr lang="en-US"/>
          </a:p>
        </p:txBody>
      </p:sp>
      <p:sp>
        <p:nvSpPr>
          <p:cNvPr id="6" name="Footer Placeholder 5">
            <a:extLst>
              <a:ext uri="{FF2B5EF4-FFF2-40B4-BE49-F238E27FC236}">
                <a16:creationId xmlns:a16="http://schemas.microsoft.com/office/drawing/2014/main" id="{9939A64B-9D38-CD40-9530-B05308BD0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5B3406-DB9F-DA47-89B3-890173F1C641}"/>
              </a:ext>
            </a:extLst>
          </p:cNvPr>
          <p:cNvSpPr>
            <a:spLocks noGrp="1"/>
          </p:cNvSpPr>
          <p:nvPr>
            <p:ph type="sldNum" sz="quarter" idx="12"/>
          </p:nvPr>
        </p:nvSpPr>
        <p:spPr/>
        <p:txBody>
          <a:bodyPr/>
          <a:lstStyle/>
          <a:p>
            <a:fld id="{A6CB63CA-D1FB-7D4D-999E-A33F5936AAFD}" type="slidenum">
              <a:rPr lang="en-US" smtClean="0"/>
              <a:t>‹#›</a:t>
            </a:fld>
            <a:endParaRPr lang="en-US"/>
          </a:p>
        </p:txBody>
      </p:sp>
    </p:spTree>
    <p:extLst>
      <p:ext uri="{BB962C8B-B14F-4D97-AF65-F5344CB8AC3E}">
        <p14:creationId xmlns:p14="http://schemas.microsoft.com/office/powerpoint/2010/main" val="314704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5D64-C4AA-C64F-99EF-874617D4B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78AF56-227F-6B4B-BAD1-EFC84E48A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8D8A12-0223-E549-A4C6-AB030308E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501B79-4F15-BF4F-9EF2-1EA716F380B5}"/>
              </a:ext>
            </a:extLst>
          </p:cNvPr>
          <p:cNvSpPr>
            <a:spLocks noGrp="1"/>
          </p:cNvSpPr>
          <p:nvPr>
            <p:ph type="dt" sz="half" idx="10"/>
          </p:nvPr>
        </p:nvSpPr>
        <p:spPr/>
        <p:txBody>
          <a:bodyPr/>
          <a:lstStyle/>
          <a:p>
            <a:fld id="{B70AA364-A230-5148-969D-AFE7DF52C3DB}" type="datetimeFigureOut">
              <a:rPr lang="en-US" smtClean="0"/>
              <a:t>11/6/22</a:t>
            </a:fld>
            <a:endParaRPr lang="en-US"/>
          </a:p>
        </p:txBody>
      </p:sp>
      <p:sp>
        <p:nvSpPr>
          <p:cNvPr id="6" name="Footer Placeholder 5">
            <a:extLst>
              <a:ext uri="{FF2B5EF4-FFF2-40B4-BE49-F238E27FC236}">
                <a16:creationId xmlns:a16="http://schemas.microsoft.com/office/drawing/2014/main" id="{CEC4D422-CFD2-6C41-80DD-42DC3360F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058B96-E8D5-9445-A219-983E9AF4AC2E}"/>
              </a:ext>
            </a:extLst>
          </p:cNvPr>
          <p:cNvSpPr>
            <a:spLocks noGrp="1"/>
          </p:cNvSpPr>
          <p:nvPr>
            <p:ph type="sldNum" sz="quarter" idx="12"/>
          </p:nvPr>
        </p:nvSpPr>
        <p:spPr/>
        <p:txBody>
          <a:bodyPr/>
          <a:lstStyle/>
          <a:p>
            <a:fld id="{A6CB63CA-D1FB-7D4D-999E-A33F5936AAFD}" type="slidenum">
              <a:rPr lang="en-US" smtClean="0"/>
              <a:t>‹#›</a:t>
            </a:fld>
            <a:endParaRPr lang="en-US"/>
          </a:p>
        </p:txBody>
      </p:sp>
    </p:spTree>
    <p:extLst>
      <p:ext uri="{BB962C8B-B14F-4D97-AF65-F5344CB8AC3E}">
        <p14:creationId xmlns:p14="http://schemas.microsoft.com/office/powerpoint/2010/main" val="364516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08CF39-4A13-E34A-BE13-B69F16EBB4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2A1FC-4E97-0049-BFF6-D49B34B30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5C46C-422D-7142-8B8E-ECC338A01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AA364-A230-5148-969D-AFE7DF52C3DB}" type="datetimeFigureOut">
              <a:rPr lang="en-US" smtClean="0"/>
              <a:t>11/6/22</a:t>
            </a:fld>
            <a:endParaRPr lang="en-US"/>
          </a:p>
        </p:txBody>
      </p:sp>
      <p:sp>
        <p:nvSpPr>
          <p:cNvPr id="5" name="Footer Placeholder 4">
            <a:extLst>
              <a:ext uri="{FF2B5EF4-FFF2-40B4-BE49-F238E27FC236}">
                <a16:creationId xmlns:a16="http://schemas.microsoft.com/office/drawing/2014/main" id="{652F8B47-FC57-C848-A715-4D6A764BAF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3B94B7-3A6F-CA48-95B8-0A0D0E19F8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B63CA-D1FB-7D4D-999E-A33F5936AAFD}" type="slidenum">
              <a:rPr lang="en-US" smtClean="0"/>
              <a:t>‹#›</a:t>
            </a:fld>
            <a:endParaRPr lang="en-US"/>
          </a:p>
        </p:txBody>
      </p:sp>
    </p:spTree>
    <p:extLst>
      <p:ext uri="{BB962C8B-B14F-4D97-AF65-F5344CB8AC3E}">
        <p14:creationId xmlns:p14="http://schemas.microsoft.com/office/powerpoint/2010/main" val="1718903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https://www.oecd-ilibrary.org/sites/1bb305a6-en/images/images/01_1bb305a6/media/image17.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7B36DE4-9C23-514C-BF09-D888750319BE}"/>
              </a:ext>
            </a:extLst>
          </p:cNvPr>
          <p:cNvPicPr>
            <a:picLocks noChangeAspect="1"/>
          </p:cNvPicPr>
          <p:nvPr/>
        </p:nvPicPr>
        <p:blipFill>
          <a:blip r:embed="rId3"/>
          <a:srcRect t="17042" b="17042"/>
          <a:stretch/>
        </p:blipFill>
        <p:spPr>
          <a:xfrm>
            <a:off x="-11876" y="-23740"/>
            <a:ext cx="12192001" cy="4201449"/>
          </a:xfrm>
          <a:prstGeom prst="rect">
            <a:avLst/>
          </a:prstGeom>
        </p:spPr>
      </p:pic>
      <p:grpSp>
        <p:nvGrpSpPr>
          <p:cNvPr id="69" name="Group 68">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70" name="Freeform: Shape 69">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a:extLst>
              <a:ext uri="{FF2B5EF4-FFF2-40B4-BE49-F238E27FC236}">
                <a16:creationId xmlns:a16="http://schemas.microsoft.com/office/drawing/2014/main" id="{91176A82-BCDA-F746-8CF5-C88AEF568142}"/>
              </a:ext>
            </a:extLst>
          </p:cNvPr>
          <p:cNvSpPr>
            <a:spLocks noGrp="1"/>
          </p:cNvSpPr>
          <p:nvPr>
            <p:ph type="subTitle" idx="1"/>
          </p:nvPr>
        </p:nvSpPr>
        <p:spPr>
          <a:xfrm>
            <a:off x="216748" y="6266746"/>
            <a:ext cx="3992135" cy="591254"/>
          </a:xfrm>
        </p:spPr>
        <p:txBody>
          <a:bodyPr vert="horz" lIns="91440" tIns="45720" rIns="91440" bIns="45720" rtlCol="0" anchor="b">
            <a:normAutofit fontScale="25000" lnSpcReduction="20000"/>
          </a:bodyPr>
          <a:lstStyle/>
          <a:p>
            <a:pPr algn="l"/>
            <a:r>
              <a:rPr lang="en-US" altLang="zh-CN" sz="7200" dirty="0">
                <a:solidFill>
                  <a:schemeClr val="tx2"/>
                </a:solidFill>
              </a:rPr>
              <a:t>Aida A. </a:t>
            </a:r>
            <a:r>
              <a:rPr lang="en-US" altLang="zh-CN" sz="7200" dirty="0" err="1">
                <a:solidFill>
                  <a:schemeClr val="tx2"/>
                </a:solidFill>
              </a:rPr>
              <a:t>Hozić</a:t>
            </a:r>
            <a:r>
              <a:rPr lang="zh-CN" altLang="en-US" sz="7200" dirty="0">
                <a:solidFill>
                  <a:schemeClr val="tx2"/>
                </a:solidFill>
              </a:rPr>
              <a:t> </a:t>
            </a:r>
            <a:r>
              <a:rPr lang="en-US" altLang="zh-CN" sz="7200" dirty="0">
                <a:solidFill>
                  <a:schemeClr val="tx2"/>
                </a:solidFill>
              </a:rPr>
              <a:t>and Xiao Sun</a:t>
            </a:r>
          </a:p>
          <a:p>
            <a:pPr algn="l"/>
            <a:r>
              <a:rPr lang="en-US" altLang="zh-CN" sz="7200" dirty="0">
                <a:solidFill>
                  <a:schemeClr val="tx2"/>
                </a:solidFill>
              </a:rPr>
              <a:t>Nov. 5, 2022</a:t>
            </a:r>
          </a:p>
          <a:p>
            <a:pPr algn="l"/>
            <a:endParaRPr lang="en-US" sz="800" dirty="0">
              <a:solidFill>
                <a:schemeClr val="tx2"/>
              </a:solidFill>
            </a:endParaRPr>
          </a:p>
        </p:txBody>
      </p:sp>
      <p:sp>
        <p:nvSpPr>
          <p:cNvPr id="2" name="Title 1">
            <a:extLst>
              <a:ext uri="{FF2B5EF4-FFF2-40B4-BE49-F238E27FC236}">
                <a16:creationId xmlns:a16="http://schemas.microsoft.com/office/drawing/2014/main" id="{FFD28159-DB89-F940-B0DA-795B59F4F108}"/>
              </a:ext>
            </a:extLst>
          </p:cNvPr>
          <p:cNvSpPr>
            <a:spLocks noGrp="1"/>
          </p:cNvSpPr>
          <p:nvPr>
            <p:ph type="ctrTitle"/>
          </p:nvPr>
        </p:nvSpPr>
        <p:spPr>
          <a:xfrm>
            <a:off x="1399685" y="3985709"/>
            <a:ext cx="9389580" cy="1000655"/>
          </a:xfrm>
        </p:spPr>
        <p:txBody>
          <a:bodyPr vert="horz" lIns="91440" tIns="45720" rIns="91440" bIns="45720" rtlCol="0" anchor="t">
            <a:noAutofit/>
          </a:bodyPr>
          <a:lstStyle/>
          <a:p>
            <a:r>
              <a:rPr lang="en-US" sz="4000" b="1" dirty="0"/>
              <a:t>Gendering “The Great Resignation”: Labor, Care, and Survival in the “Post-Covid” World</a:t>
            </a:r>
            <a:endParaRPr lang="en-US" sz="4000" dirty="0"/>
          </a:p>
        </p:txBody>
      </p:sp>
      <p:sp>
        <p:nvSpPr>
          <p:cNvPr id="10" name="TextBox 9">
            <a:extLst>
              <a:ext uri="{FF2B5EF4-FFF2-40B4-BE49-F238E27FC236}">
                <a16:creationId xmlns:a16="http://schemas.microsoft.com/office/drawing/2014/main" id="{BF82D4DE-57ED-83AC-F365-AA468D7D8213}"/>
              </a:ext>
            </a:extLst>
          </p:cNvPr>
          <p:cNvSpPr txBox="1"/>
          <p:nvPr/>
        </p:nvSpPr>
        <p:spPr>
          <a:xfrm>
            <a:off x="1570739" y="5196481"/>
            <a:ext cx="9026769" cy="523220"/>
          </a:xfrm>
          <a:prstGeom prst="rect">
            <a:avLst/>
          </a:prstGeom>
          <a:noFill/>
        </p:spPr>
        <p:txBody>
          <a:bodyPr wrap="square" rtlCol="0">
            <a:spAutoFit/>
          </a:bodyPr>
          <a:lstStyle/>
          <a:p>
            <a:pPr algn="ctr"/>
            <a:r>
              <a:rPr lang="en-US" altLang="zh-CN" sz="2800" dirty="0">
                <a:solidFill>
                  <a:schemeClr val="accent3">
                    <a:lumMod val="75000"/>
                  </a:schemeClr>
                </a:solidFill>
                <a:latin typeface="Arial" panose="020B0604020202020204" pitchFamily="34" charset="0"/>
                <a:cs typeface="Arial" panose="020B0604020202020204" pitchFamily="34" charset="0"/>
              </a:rPr>
              <a:t>ISA</a:t>
            </a:r>
            <a:r>
              <a:rPr lang="zh-CN" altLang="en-US" sz="2800" dirty="0">
                <a:solidFill>
                  <a:schemeClr val="accent3">
                    <a:lumMod val="75000"/>
                  </a:schemeClr>
                </a:solidFill>
                <a:latin typeface="Arial" panose="020B0604020202020204" pitchFamily="34" charset="0"/>
                <a:cs typeface="Arial" panose="020B0604020202020204" pitchFamily="34" charset="0"/>
              </a:rPr>
              <a:t> </a:t>
            </a:r>
            <a:r>
              <a:rPr lang="en-US" altLang="zh-CN" sz="2800" dirty="0">
                <a:solidFill>
                  <a:schemeClr val="accent3">
                    <a:lumMod val="75000"/>
                  </a:schemeClr>
                </a:solidFill>
                <a:latin typeface="Arial" panose="020B0604020202020204" pitchFamily="34" charset="0"/>
                <a:cs typeface="Arial" panose="020B0604020202020204" pitchFamily="34" charset="0"/>
              </a:rPr>
              <a:t>Northeast</a:t>
            </a:r>
            <a:r>
              <a:rPr lang="zh-CN" altLang="en-US" sz="2800" dirty="0">
                <a:solidFill>
                  <a:schemeClr val="accent3">
                    <a:lumMod val="75000"/>
                  </a:schemeClr>
                </a:solidFill>
                <a:latin typeface="Arial" panose="020B0604020202020204" pitchFamily="34" charset="0"/>
                <a:cs typeface="Arial" panose="020B0604020202020204" pitchFamily="34" charset="0"/>
              </a:rPr>
              <a:t> </a:t>
            </a:r>
            <a:r>
              <a:rPr lang="en-US" altLang="zh-CN" sz="2800" dirty="0">
                <a:solidFill>
                  <a:schemeClr val="accent3">
                    <a:lumMod val="75000"/>
                  </a:schemeClr>
                </a:solidFill>
                <a:latin typeface="Arial" panose="020B0604020202020204" pitchFamily="34" charset="0"/>
                <a:cs typeface="Arial" panose="020B0604020202020204" pitchFamily="34" charset="0"/>
              </a:rPr>
              <a:t>Annual</a:t>
            </a:r>
            <a:r>
              <a:rPr lang="zh-CN" altLang="en-US" sz="2800" dirty="0">
                <a:solidFill>
                  <a:schemeClr val="accent3">
                    <a:lumMod val="75000"/>
                  </a:schemeClr>
                </a:solidFill>
                <a:latin typeface="Arial" panose="020B0604020202020204" pitchFamily="34" charset="0"/>
                <a:cs typeface="Arial" panose="020B0604020202020204" pitchFamily="34" charset="0"/>
              </a:rPr>
              <a:t> </a:t>
            </a:r>
            <a:r>
              <a:rPr lang="en-US" altLang="zh-CN" sz="2800" dirty="0">
                <a:solidFill>
                  <a:schemeClr val="accent3">
                    <a:lumMod val="75000"/>
                  </a:schemeClr>
                </a:solidFill>
                <a:latin typeface="Arial" panose="020B0604020202020204" pitchFamily="34" charset="0"/>
                <a:cs typeface="Arial" panose="020B0604020202020204" pitchFamily="34" charset="0"/>
              </a:rPr>
              <a:t>Conference</a:t>
            </a:r>
            <a:r>
              <a:rPr lang="zh-CN" altLang="en-US" sz="2800" dirty="0">
                <a:solidFill>
                  <a:schemeClr val="accent3">
                    <a:lumMod val="75000"/>
                  </a:schemeClr>
                </a:solidFill>
                <a:latin typeface="Arial" panose="020B0604020202020204" pitchFamily="34" charset="0"/>
                <a:cs typeface="Arial" panose="020B0604020202020204" pitchFamily="34" charset="0"/>
              </a:rPr>
              <a:t> </a:t>
            </a:r>
            <a:r>
              <a:rPr lang="en-US" altLang="zh-CN" sz="2800" dirty="0">
                <a:solidFill>
                  <a:schemeClr val="accent3">
                    <a:lumMod val="75000"/>
                  </a:schemeClr>
                </a:solidFill>
                <a:latin typeface="Arial" panose="020B0604020202020204" pitchFamily="34" charset="0"/>
                <a:cs typeface="Arial" panose="020B0604020202020204" pitchFamily="34" charset="0"/>
              </a:rPr>
              <a:t>2022,</a:t>
            </a:r>
            <a:r>
              <a:rPr lang="zh-CN" altLang="en-US" sz="2800" dirty="0">
                <a:solidFill>
                  <a:schemeClr val="accent3">
                    <a:lumMod val="75000"/>
                  </a:schemeClr>
                </a:solidFill>
                <a:latin typeface="Arial" panose="020B0604020202020204" pitchFamily="34" charset="0"/>
                <a:cs typeface="Arial" panose="020B0604020202020204" pitchFamily="34" charset="0"/>
              </a:rPr>
              <a:t> </a:t>
            </a:r>
            <a:r>
              <a:rPr lang="en-US" altLang="zh-CN" sz="2800" dirty="0">
                <a:solidFill>
                  <a:schemeClr val="accent3">
                    <a:lumMod val="75000"/>
                  </a:schemeClr>
                </a:solidFill>
                <a:latin typeface="Arial" panose="020B0604020202020204" pitchFamily="34" charset="0"/>
                <a:cs typeface="Arial" panose="020B0604020202020204" pitchFamily="34" charset="0"/>
              </a:rPr>
              <a:t>Baltimore</a:t>
            </a:r>
            <a:endParaRPr lang="en-US" sz="2800" dirty="0">
              <a:solidFill>
                <a:schemeClr val="accent3">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181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Content Placeholder 2">
            <a:extLst>
              <a:ext uri="{FF2B5EF4-FFF2-40B4-BE49-F238E27FC236}">
                <a16:creationId xmlns:a16="http://schemas.microsoft.com/office/drawing/2014/main" id="{B6EE44B2-5A12-F144-AE5F-DB4DFBBF0994}"/>
              </a:ext>
            </a:extLst>
          </p:cNvPr>
          <p:cNvSpPr txBox="1">
            <a:spLocks/>
          </p:cNvSpPr>
          <p:nvPr/>
        </p:nvSpPr>
        <p:spPr>
          <a:xfrm>
            <a:off x="562841" y="1961497"/>
            <a:ext cx="11155679" cy="4531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5" name="Title 1">
            <a:extLst>
              <a:ext uri="{FF2B5EF4-FFF2-40B4-BE49-F238E27FC236}">
                <a16:creationId xmlns:a16="http://schemas.microsoft.com/office/drawing/2014/main" id="{E3385229-9246-EE4D-AF68-B6C5C2145ADC}"/>
              </a:ext>
            </a:extLst>
          </p:cNvPr>
          <p:cNvSpPr>
            <a:spLocks noGrp="1"/>
          </p:cNvSpPr>
          <p:nvPr>
            <p:ph type="title"/>
          </p:nvPr>
        </p:nvSpPr>
        <p:spPr>
          <a:xfrm>
            <a:off x="838200" y="365125"/>
            <a:ext cx="10515600" cy="1325563"/>
          </a:xfrm>
        </p:spPr>
        <p:txBody>
          <a:bodyPr/>
          <a:lstStyle/>
          <a:p>
            <a:r>
              <a:rPr lang="en-US" altLang="zh-CN" dirty="0"/>
              <a:t>Introduction</a:t>
            </a:r>
            <a:endParaRPr lang="en-US" dirty="0"/>
          </a:p>
        </p:txBody>
      </p:sp>
      <p:sp>
        <p:nvSpPr>
          <p:cNvPr id="3" name="TextBox 2">
            <a:extLst>
              <a:ext uri="{FF2B5EF4-FFF2-40B4-BE49-F238E27FC236}">
                <a16:creationId xmlns:a16="http://schemas.microsoft.com/office/drawing/2014/main" id="{CDD5F1AB-D18E-C21F-F157-1BBEEDECD09B}"/>
              </a:ext>
            </a:extLst>
          </p:cNvPr>
          <p:cNvSpPr txBox="1"/>
          <p:nvPr/>
        </p:nvSpPr>
        <p:spPr>
          <a:xfrm>
            <a:off x="498834" y="2420801"/>
            <a:ext cx="11532191"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Background </a:t>
            </a:r>
          </a:p>
          <a:p>
            <a:pPr marL="742950" lvl="1" indent="-285750">
              <a:buFont typeface="Courier New" panose="02070309020205020404" pitchFamily="49" charset="0"/>
              <a:buChar char="o"/>
            </a:pPr>
            <a:r>
              <a:rPr lang="en-US" dirty="0"/>
              <a:t>“The Great Resignation”</a:t>
            </a:r>
            <a:r>
              <a:rPr lang="en-US" altLang="zh-CN" dirty="0"/>
              <a:t>(GR)-</a:t>
            </a:r>
            <a:r>
              <a:rPr lang="en-US" dirty="0"/>
              <a:t> Anthony Klotz </a:t>
            </a:r>
          </a:p>
          <a:p>
            <a:pPr lvl="1"/>
            <a:endParaRPr lang="en-US" dirty="0"/>
          </a:p>
          <a:p>
            <a:pPr marL="285750" indent="-285750">
              <a:buFont typeface="Arial" panose="020B0604020202020204" pitchFamily="34" charset="0"/>
              <a:buChar char="•"/>
            </a:pPr>
            <a:r>
              <a:rPr lang="en-US" sz="1800" b="1" dirty="0">
                <a:effectLst/>
                <a:latin typeface="Calibri" panose="020F0502020204030204" pitchFamily="34" charset="0"/>
                <a:ea typeface="DengXian" panose="02010600030101010101" pitchFamily="2" charset="-122"/>
                <a:cs typeface="Times New Roman" panose="02020603050405020304" pitchFamily="18" charset="0"/>
              </a:rPr>
              <a:t>Why does it matter</a:t>
            </a:r>
          </a:p>
          <a:p>
            <a:pPr marL="742950" lvl="1" indent="-285750">
              <a:buFont typeface="Courier New" panose="02070309020205020404" pitchFamily="49" charset="0"/>
              <a:buChar char="o"/>
            </a:pPr>
            <a:r>
              <a:rPr lang="en-US" altLang="zh-CN" dirty="0">
                <a:effectLst/>
                <a:latin typeface="Calibri" panose="020F0502020204030204" pitchFamily="34" charset="0"/>
                <a:ea typeface="DengXian" panose="02010600030101010101" pitchFamily="2" charset="-122"/>
                <a:cs typeface="Times New Roman" panose="02020603050405020304" pitchFamily="18" charset="0"/>
              </a:rPr>
              <a:t>GR</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 </a:t>
            </a:r>
            <a:r>
              <a:rPr lang="en-US" dirty="0">
                <a:effectLst/>
                <a:latin typeface="Calibri" panose="020F0502020204030204" pitchFamily="34" charset="0"/>
                <a:ea typeface="DengXian" panose="02010600030101010101" pitchFamily="2" charset="-122"/>
                <a:cs typeface="Times New Roman" panose="02020603050405020304" pitchFamily="18" charset="0"/>
              </a:rPr>
              <a:t>is a backdrop story to “tight labor market” and “hidden text” of anti-inflationary measures </a:t>
            </a:r>
          </a:p>
          <a:p>
            <a:pPr lvl="1"/>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b="1" dirty="0"/>
              <a:t> </a:t>
            </a:r>
            <a:r>
              <a:rPr lang="en-US" altLang="zh-CN" b="1" dirty="0"/>
              <a:t>What</a:t>
            </a:r>
            <a:r>
              <a:rPr lang="zh-CN" altLang="en-US" b="1" dirty="0"/>
              <a:t> </a:t>
            </a:r>
            <a:r>
              <a:rPr lang="en-US" altLang="zh-CN" b="1" dirty="0"/>
              <a:t>we</a:t>
            </a:r>
            <a:r>
              <a:rPr lang="zh-CN" altLang="en-US" b="1" dirty="0"/>
              <a:t> </a:t>
            </a:r>
            <a:r>
              <a:rPr lang="en-US" altLang="zh-CN" b="1" dirty="0"/>
              <a:t>do</a:t>
            </a:r>
          </a:p>
          <a:p>
            <a:pPr marL="742950" lvl="1" indent="-285750">
              <a:buFont typeface="Courier New" panose="02070309020205020404" pitchFamily="49" charset="0"/>
              <a:buChar char="o"/>
            </a:pPr>
            <a:r>
              <a:rPr lang="en-US" sz="1800" dirty="0">
                <a:effectLst/>
                <a:latin typeface="Calibri" panose="020F0502020204030204" pitchFamily="34" charset="0"/>
                <a:ea typeface="DengXian" panose="02010600030101010101" pitchFamily="2" charset="-122"/>
                <a:cs typeface="Times New Roman" panose="02020603050405020304" pitchFamily="18" charset="0"/>
              </a:rPr>
              <a:t>“make the invisible visible”</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highlight </a:t>
            </a:r>
            <a:r>
              <a:rPr lang="en-US" altLang="zh-CN" dirty="0">
                <a:effectLst/>
                <a:latin typeface="Calibri" panose="020F0502020204030204" pitchFamily="34" charset="0"/>
                <a:ea typeface="Calibri" panose="020F0502020204030204" pitchFamily="34" charset="0"/>
                <a:cs typeface="Times New Roman" panose="02020603050405020304" pitchFamily="18" charset="0"/>
              </a:rPr>
              <a:t>the</a:t>
            </a:r>
            <a:r>
              <a:rPr lang="zh-CN" altLang="en-US"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dirty="0">
                <a:effectLst/>
                <a:latin typeface="Calibri" panose="020F0502020204030204" pitchFamily="34" charset="0"/>
                <a:ea typeface="Calibri" panose="020F0502020204030204" pitchFamily="34" charset="0"/>
                <a:cs typeface="Times New Roman" panose="02020603050405020304" pitchFamily="18" charset="0"/>
              </a:rPr>
              <a:t>gender</a:t>
            </a:r>
            <a:r>
              <a:rPr lang="en-US" dirty="0">
                <a:effectLst/>
                <a:latin typeface="Calibri" panose="020F0502020204030204" pitchFamily="34" charset="0"/>
                <a:ea typeface="Calibri" panose="020F0502020204030204" pitchFamily="34" charset="0"/>
                <a:cs typeface="Times New Roman" panose="02020603050405020304" pitchFamily="18" charset="0"/>
              </a:rPr>
              <a:t> dimension</a:t>
            </a:r>
            <a:r>
              <a:rPr lang="zh-CN" altLang="en-US"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dirty="0">
                <a:effectLst/>
                <a:latin typeface="Calibri" panose="020F0502020204030204" pitchFamily="34" charset="0"/>
                <a:ea typeface="Calibri" panose="020F0502020204030204" pitchFamily="34" charset="0"/>
                <a:cs typeface="Times New Roman" panose="02020603050405020304" pitchFamily="18" charset="0"/>
              </a:rPr>
              <a:t>of</a:t>
            </a:r>
            <a:r>
              <a:rPr lang="zh-CN" altLang="en-US"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dirty="0">
                <a:effectLst/>
                <a:latin typeface="Calibri" panose="020F0502020204030204" pitchFamily="34" charset="0"/>
                <a:ea typeface="Calibri" panose="020F0502020204030204" pitchFamily="34" charset="0"/>
                <a:cs typeface="Times New Roman" panose="02020603050405020304" pitchFamily="18" charset="0"/>
              </a:rPr>
              <a:t>GR</a:t>
            </a:r>
            <a:r>
              <a:rPr lang="zh-CN" altLang="en-US"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dirty="0">
                <a:effectLst/>
                <a:latin typeface="Calibri" panose="020F0502020204030204" pitchFamily="34" charset="0"/>
                <a:ea typeface="Calibri" panose="020F0502020204030204" pitchFamily="34" charset="0"/>
                <a:cs typeface="Times New Roman" panose="02020603050405020304" pitchFamily="18" charset="0"/>
              </a:rPr>
              <a:t>from</a:t>
            </a:r>
            <a:r>
              <a:rPr lang="zh-CN" altLang="en-US"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dirty="0">
                <a:effectLst/>
                <a:latin typeface="Calibri" panose="020F0502020204030204" pitchFamily="34" charset="0"/>
                <a:ea typeface="Calibri" panose="020F0502020204030204" pitchFamily="34" charset="0"/>
                <a:cs typeface="Times New Roman" panose="02020603050405020304" pitchFamily="18" charset="0"/>
              </a:rPr>
              <a:t>feminist</a:t>
            </a:r>
            <a:r>
              <a:rPr lang="zh-CN" altLang="en-US"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dirty="0">
                <a:effectLst/>
                <a:latin typeface="Calibri" panose="020F0502020204030204" pitchFamily="34" charset="0"/>
                <a:ea typeface="Calibri" panose="020F0502020204030204" pitchFamily="34" charset="0"/>
                <a:cs typeface="Times New Roman" panose="02020603050405020304" pitchFamily="18" charset="0"/>
              </a:rPr>
              <a:t>political</a:t>
            </a:r>
            <a:r>
              <a:rPr lang="zh-CN" altLang="en-US"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dirty="0">
                <a:effectLst/>
                <a:latin typeface="Calibri" panose="020F0502020204030204" pitchFamily="34" charset="0"/>
                <a:ea typeface="Calibri" panose="020F0502020204030204" pitchFamily="34" charset="0"/>
                <a:cs typeface="Times New Roman" panose="02020603050405020304" pitchFamily="18" charset="0"/>
              </a:rPr>
              <a:t>economy</a:t>
            </a:r>
            <a:r>
              <a:rPr lang="zh-CN" altLang="en-US"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dirty="0">
                <a:effectLst/>
                <a:latin typeface="Calibri" panose="020F0502020204030204" pitchFamily="34" charset="0"/>
                <a:ea typeface="Calibri" panose="020F0502020204030204" pitchFamily="34" charset="0"/>
                <a:cs typeface="Times New Roman" panose="02020603050405020304" pitchFamily="18" charset="0"/>
              </a:rPr>
              <a:t>perspectives</a:t>
            </a:r>
          </a:p>
          <a:p>
            <a:pPr marL="742950" lvl="1" indent="-285750">
              <a:buFont typeface="Arial" panose="020B0604020202020204" pitchFamily="34" charset="0"/>
              <a:buChar char="•"/>
            </a:pPr>
            <a:endParaRPr lang="en-US"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altLang="zh-CN" b="1" dirty="0">
                <a:latin typeface="Calibri" panose="020F0502020204030204" pitchFamily="34" charset="0"/>
                <a:cs typeface="Times New Roman" panose="02020603050405020304" pitchFamily="18" charset="0"/>
              </a:rPr>
              <a:t>Method</a:t>
            </a:r>
            <a:r>
              <a:rPr lang="zh-CN" altLang="en-US" b="1" dirty="0">
                <a:latin typeface="Calibri" panose="020F0502020204030204" pitchFamily="34" charset="0"/>
                <a:cs typeface="Times New Roman" panose="02020603050405020304" pitchFamily="18" charset="0"/>
              </a:rPr>
              <a:t> </a:t>
            </a:r>
            <a:r>
              <a:rPr lang="en-US" altLang="zh-CN" b="1" dirty="0">
                <a:latin typeface="Calibri" panose="020F0502020204030204" pitchFamily="34" charset="0"/>
                <a:cs typeface="Times New Roman" panose="02020603050405020304" pitchFamily="18" charset="0"/>
              </a:rPr>
              <a:t>and</a:t>
            </a:r>
            <a:r>
              <a:rPr lang="zh-CN" altLang="en-US" b="1" dirty="0">
                <a:latin typeface="Calibri" panose="020F0502020204030204" pitchFamily="34" charset="0"/>
                <a:cs typeface="Times New Roman" panose="02020603050405020304" pitchFamily="18" charset="0"/>
              </a:rPr>
              <a:t> </a:t>
            </a:r>
            <a:r>
              <a:rPr lang="en-US" altLang="zh-CN" b="1" dirty="0">
                <a:latin typeface="Calibri" panose="020F0502020204030204" pitchFamily="34" charset="0"/>
                <a:cs typeface="Times New Roman" panose="02020603050405020304" pitchFamily="18" charset="0"/>
              </a:rPr>
              <a:t>scope</a:t>
            </a:r>
          </a:p>
          <a:p>
            <a:pPr marL="742950" lvl="1" indent="-285750">
              <a:buFont typeface="Courier New" panose="02070309020205020404" pitchFamily="49" charset="0"/>
              <a:buChar char="o"/>
            </a:pPr>
            <a:r>
              <a:rPr lang="en-US" altLang="zh-CN" dirty="0">
                <a:latin typeface="Calibri" panose="020F0502020204030204" pitchFamily="34" charset="0"/>
                <a:cs typeface="Times New Roman" panose="02020603050405020304" pitchFamily="18" charset="0"/>
              </a:rPr>
              <a:t>C</a:t>
            </a:r>
            <a:r>
              <a:rPr lang="en-US" dirty="0">
                <a:latin typeface="Calibri" panose="020F0502020204030204" pitchFamily="34" charset="0"/>
                <a:cs typeface="Times New Roman" panose="02020603050405020304" pitchFamily="18" charset="0"/>
              </a:rPr>
              <a:t>omparative analysis with</a:t>
            </a:r>
            <a:r>
              <a:rPr lang="zh-CN" altLang="en-US" dirty="0">
                <a:latin typeface="Calibri" panose="020F0502020204030204" pitchFamily="34" charset="0"/>
                <a:cs typeface="Times New Roman" panose="02020603050405020304" pitchFamily="18" charset="0"/>
              </a:rPr>
              <a:t> </a:t>
            </a:r>
            <a:r>
              <a:rPr lang="en-US" altLang="zh-CN" dirty="0">
                <a:latin typeface="Calibri" panose="020F0502020204030204" pitchFamily="34" charset="0"/>
                <a:cs typeface="Times New Roman" panose="02020603050405020304" pitchFamily="18" charset="0"/>
              </a:rPr>
              <a:t>the</a:t>
            </a:r>
            <a:r>
              <a:rPr lang="zh-CN" altLang="en-US" dirty="0">
                <a:latin typeface="Calibri" panose="020F0502020204030204" pitchFamily="34" charset="0"/>
                <a:cs typeface="Times New Roman" panose="02020603050405020304" pitchFamily="18" charset="0"/>
              </a:rPr>
              <a:t> </a:t>
            </a:r>
            <a:r>
              <a:rPr lang="en-US" altLang="zh-CN" dirty="0">
                <a:latin typeface="Calibri" panose="020F0502020204030204" pitchFamily="34" charset="0"/>
                <a:cs typeface="Times New Roman" panose="02020603050405020304" pitchFamily="18" charset="0"/>
              </a:rPr>
              <a:t>US,</a:t>
            </a:r>
            <a:r>
              <a:rPr lang="en-US" dirty="0">
                <a:latin typeface="Calibri" panose="020F0502020204030204" pitchFamily="34" charset="0"/>
                <a:cs typeface="Times New Roman" panose="02020603050405020304" pitchFamily="18" charset="0"/>
              </a:rPr>
              <a:t> </a:t>
            </a:r>
            <a:r>
              <a:rPr lang="en-US" altLang="zh-CN" dirty="0">
                <a:latin typeface="Calibri" panose="020F0502020204030204" pitchFamily="34" charset="0"/>
                <a:cs typeface="Times New Roman" panose="02020603050405020304" pitchFamily="18" charset="0"/>
              </a:rPr>
              <a:t>selected</a:t>
            </a:r>
            <a:r>
              <a:rPr lang="zh-CN" altLang="en-US" dirty="0">
                <a:latin typeface="Calibri" panose="020F0502020204030204" pitchFamily="34" charset="0"/>
                <a:cs typeface="Times New Roman" panose="02020603050405020304" pitchFamily="18" charset="0"/>
              </a:rPr>
              <a:t> </a:t>
            </a:r>
            <a:r>
              <a:rPr lang="en-US" dirty="0">
                <a:latin typeface="Calibri" panose="020F0502020204030204" pitchFamily="34" charset="0"/>
                <a:cs typeface="Times New Roman" panose="02020603050405020304" pitchFamily="18" charset="0"/>
              </a:rPr>
              <a:t>OECD countries</a:t>
            </a:r>
            <a:r>
              <a:rPr lang="en-US" altLang="zh-CN" dirty="0">
                <a:latin typeface="Calibri" panose="020F0502020204030204" pitchFamily="34" charset="0"/>
                <a:cs typeface="Times New Roman" panose="02020603050405020304" pitchFamily="18" charset="0"/>
              </a:rPr>
              <a:t>,</a:t>
            </a:r>
            <a:r>
              <a:rPr lang="en-US" dirty="0">
                <a:latin typeface="Calibri" panose="020F0502020204030204" pitchFamily="34" charset="0"/>
                <a:cs typeface="Times New Roman" panose="02020603050405020304" pitchFamily="18" charset="0"/>
              </a:rPr>
              <a:t> and China</a:t>
            </a:r>
          </a:p>
          <a:p>
            <a:pPr marL="742950" lvl="1" indent="-285750">
              <a:buFont typeface="Courier New" panose="02070309020205020404" pitchFamily="49" charset="0"/>
              <a:buChar char="o"/>
            </a:pPr>
            <a:r>
              <a:rPr lang="en-US" altLang="zh-CN" dirty="0">
                <a:latin typeface="Calibri" panose="020F0502020204030204" pitchFamily="34" charset="0"/>
                <a:cs typeface="Times New Roman" panose="02020603050405020304" pitchFamily="18" charset="0"/>
              </a:rPr>
              <a:t>Descriptive</a:t>
            </a:r>
            <a:r>
              <a:rPr lang="zh-CN" altLang="en-US" dirty="0">
                <a:latin typeface="Calibri" panose="020F0502020204030204" pitchFamily="34" charset="0"/>
                <a:cs typeface="Times New Roman" panose="02020603050405020304" pitchFamily="18" charset="0"/>
              </a:rPr>
              <a:t> </a:t>
            </a:r>
            <a:r>
              <a:rPr lang="en-US" altLang="zh-CN" dirty="0">
                <a:latin typeface="Calibri" panose="020F0502020204030204" pitchFamily="34" charset="0"/>
                <a:cs typeface="Times New Roman" panose="02020603050405020304" pitchFamily="18" charset="0"/>
              </a:rPr>
              <a:t>analysis,</a:t>
            </a:r>
            <a:r>
              <a:rPr lang="zh-CN" alt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U.S.BLS (JOLTS)</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OECD employment</a:t>
            </a:r>
            <a:r>
              <a:rPr lang="en-US" altLang="zh-CN" dirty="0">
                <a:latin typeface="Calibri" panose="020F0502020204030204" pitchFamily="34" charset="0"/>
                <a:ea typeface="DengXian" panose="02010600030101010101" pitchFamily="2" charset="-122"/>
                <a:cs typeface="Times New Roman" panose="02020603050405020304" pitchFamily="18" charset="0"/>
              </a:rPr>
              <a:t>,</a:t>
            </a:r>
            <a:r>
              <a:rPr lang="zh-CN" altLang="en-US" dirty="0">
                <a:latin typeface="Calibri" panose="020F0502020204030204" pitchFamily="34" charset="0"/>
                <a:ea typeface="DengXian" panose="02010600030101010101" pitchFamily="2" charset="-122"/>
                <a:cs typeface="Times New Roman" panose="02020603050405020304" pitchFamily="18" charset="0"/>
              </a:rPr>
              <a:t> </a:t>
            </a:r>
            <a:r>
              <a:rPr lang="en-US" altLang="zh-CN" dirty="0">
                <a:latin typeface="Calibri" panose="020F0502020204030204" pitchFamily="34" charset="0"/>
                <a:ea typeface="DengXian" panose="02010600030101010101" pitchFamily="2" charset="-122"/>
                <a:cs typeface="Times New Roman" panose="02020603050405020304" pitchFamily="18" charset="0"/>
              </a:rPr>
              <a:t>(China) National Bureau Statistics employment,</a:t>
            </a:r>
            <a:r>
              <a:rPr lang="zh-CN" altLang="en-US" dirty="0">
                <a:latin typeface="Calibri" panose="020F0502020204030204" pitchFamily="34" charset="0"/>
                <a:ea typeface="DengXian" panose="02010600030101010101" pitchFamily="2" charset="-122"/>
                <a:cs typeface="Times New Roman" panose="02020603050405020304" pitchFamily="18" charset="0"/>
              </a:rPr>
              <a:t> </a:t>
            </a:r>
            <a:r>
              <a:rPr lang="en-US" altLang="zh-CN" dirty="0">
                <a:latin typeface="Calibri" panose="020F0502020204030204" pitchFamily="34" charset="0"/>
                <a:ea typeface="DengXian" panose="02010600030101010101" pitchFamily="2" charset="-122"/>
                <a:cs typeface="Times New Roman" panose="02020603050405020304" pitchFamily="18" charset="0"/>
              </a:rPr>
              <a:t>etc. </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endParaRPr lang="en-US" altLang="zh-CN" dirty="0">
              <a:latin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US" altLang="zh-CN" dirty="0">
                <a:latin typeface="Calibri" panose="020F0502020204030204" pitchFamily="34" charset="0"/>
                <a:cs typeface="Times New Roman" panose="02020603050405020304" pitchFamily="18" charset="0"/>
              </a:rPr>
              <a:t>150 media articles about</a:t>
            </a:r>
            <a:r>
              <a:rPr lang="zh-CN" altLang="en-US" dirty="0">
                <a:latin typeface="Calibri" panose="020F0502020204030204" pitchFamily="34" charset="0"/>
                <a:cs typeface="Times New Roman" panose="02020603050405020304" pitchFamily="18" charset="0"/>
              </a:rPr>
              <a:t> </a:t>
            </a:r>
            <a:r>
              <a:rPr lang="en-US" altLang="zh-CN" dirty="0">
                <a:latin typeface="Calibri" panose="020F0502020204030204" pitchFamily="34" charset="0"/>
                <a:cs typeface="Times New Roman" panose="02020603050405020304" pitchFamily="18" charset="0"/>
              </a:rPr>
              <a:t>GR</a:t>
            </a:r>
            <a:r>
              <a:rPr lang="en-US" dirty="0">
                <a:latin typeface="Calibri" panose="020F0502020204030204" pitchFamily="34" charset="0"/>
                <a:cs typeface="Times New Roman" panose="02020603050405020304" pitchFamily="18" charset="0"/>
              </a:rPr>
              <a:t> </a:t>
            </a:r>
            <a:r>
              <a:rPr lang="en-US" altLang="zh-CN" dirty="0">
                <a:latin typeface="Calibri" panose="020F0502020204030204" pitchFamily="34" charset="0"/>
                <a:cs typeface="Times New Roman" panose="02020603050405020304" pitchFamily="18" charset="0"/>
              </a:rPr>
              <a:t>narratives</a:t>
            </a:r>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837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FAAD28DC-15D6-FD40-B13D-7C4B2C4D7056}"/>
              </a:ext>
            </a:extLst>
          </p:cNvPr>
          <p:cNvSpPr>
            <a:spLocks noGrp="1"/>
          </p:cNvSpPr>
          <p:nvPr>
            <p:ph idx="1"/>
          </p:nvPr>
        </p:nvSpPr>
        <p:spPr>
          <a:xfrm>
            <a:off x="626850" y="2510225"/>
            <a:ext cx="10515600" cy="4351338"/>
          </a:xfrm>
        </p:spPr>
        <p:txBody>
          <a:bodyPr/>
          <a:lstStyle/>
          <a:p>
            <a:r>
              <a:rPr lang="en-US" dirty="0"/>
              <a:t>Narratives of “The Great Resignation” overstat</a:t>
            </a:r>
            <a:r>
              <a:rPr lang="en-US" altLang="zh-CN" dirty="0"/>
              <a:t>e</a:t>
            </a:r>
            <a:r>
              <a:rPr lang="en-US" dirty="0"/>
              <a:t> workers’ empowerment after the pandemic</a:t>
            </a:r>
          </a:p>
          <a:p>
            <a:r>
              <a:rPr lang="en-US" altLang="zh-CN" dirty="0"/>
              <a:t>I</a:t>
            </a:r>
            <a:r>
              <a:rPr lang="en-US" dirty="0"/>
              <a:t>nstead of resignations as “choice” – women and minorities are being forced out of the labor market</a:t>
            </a:r>
          </a:p>
          <a:p>
            <a:r>
              <a:rPr lang="zh-CN" altLang="en-US" dirty="0"/>
              <a:t> </a:t>
            </a:r>
            <a:r>
              <a:rPr lang="en-US" dirty="0"/>
              <a:t>Gender-blind analysis obscure</a:t>
            </a:r>
            <a:r>
              <a:rPr lang="en-US" altLang="zh-CN" dirty="0"/>
              <a:t>d</a:t>
            </a:r>
            <a:r>
              <a:rPr lang="en-US" dirty="0"/>
              <a:t> the degree to which erosion of women’s political and reproductive rights</a:t>
            </a:r>
            <a:r>
              <a:rPr lang="zh-CN" altLang="en-US" dirty="0"/>
              <a:t> </a:t>
            </a:r>
            <a:r>
              <a:rPr lang="en-US" altLang="zh-CN" dirty="0"/>
              <a:t>might</a:t>
            </a:r>
            <a:r>
              <a:rPr lang="zh-CN" altLang="en-US" dirty="0"/>
              <a:t> </a:t>
            </a:r>
            <a:r>
              <a:rPr lang="en-US" altLang="zh-CN" dirty="0"/>
              <a:t>have</a:t>
            </a:r>
            <a:r>
              <a:rPr lang="zh-CN" altLang="en-US" dirty="0"/>
              <a:t> </a:t>
            </a:r>
            <a:r>
              <a:rPr lang="en-US" altLang="zh-CN" dirty="0"/>
              <a:t>material</a:t>
            </a:r>
            <a:r>
              <a:rPr lang="zh-CN" altLang="en-US" dirty="0"/>
              <a:t> </a:t>
            </a:r>
            <a:r>
              <a:rPr lang="en-US" altLang="zh-CN" dirty="0"/>
              <a:t>foundations</a:t>
            </a:r>
            <a:endParaRPr lang="en-US" dirty="0"/>
          </a:p>
          <a:p>
            <a:endParaRPr lang="en-US" dirty="0"/>
          </a:p>
          <a:p>
            <a:endParaRPr lang="en-US" dirty="0"/>
          </a:p>
        </p:txBody>
      </p:sp>
      <p:sp>
        <p:nvSpPr>
          <p:cNvPr id="9" name="Title 6">
            <a:extLst>
              <a:ext uri="{FF2B5EF4-FFF2-40B4-BE49-F238E27FC236}">
                <a16:creationId xmlns:a16="http://schemas.microsoft.com/office/drawing/2014/main" id="{A5D1AFAE-0C15-E949-B655-1901DCD81280}"/>
              </a:ext>
            </a:extLst>
          </p:cNvPr>
          <p:cNvSpPr>
            <a:spLocks noGrp="1"/>
          </p:cNvSpPr>
          <p:nvPr>
            <p:ph type="title"/>
          </p:nvPr>
        </p:nvSpPr>
        <p:spPr/>
        <p:txBody>
          <a:bodyPr/>
          <a:lstStyle/>
          <a:p>
            <a:r>
              <a:rPr lang="en-US" altLang="zh-CN" dirty="0"/>
              <a:t>Arguments</a:t>
            </a:r>
            <a:endParaRPr lang="en-US" dirty="0"/>
          </a:p>
        </p:txBody>
      </p:sp>
    </p:spTree>
    <p:extLst>
      <p:ext uri="{BB962C8B-B14F-4D97-AF65-F5344CB8AC3E}">
        <p14:creationId xmlns:p14="http://schemas.microsoft.com/office/powerpoint/2010/main" val="33771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59CD2-AAE1-19CB-05DD-AA78CBB96DDE}"/>
              </a:ext>
            </a:extLst>
          </p:cNvPr>
          <p:cNvSpPr>
            <a:spLocks noGrp="1"/>
          </p:cNvSpPr>
          <p:nvPr>
            <p:ph type="title"/>
          </p:nvPr>
        </p:nvSpPr>
        <p:spPr>
          <a:xfrm>
            <a:off x="735810" y="174032"/>
            <a:ext cx="10175631" cy="1111843"/>
          </a:xfrm>
        </p:spPr>
        <p:txBody>
          <a:bodyPr anchor="ctr">
            <a:normAutofit/>
          </a:bodyPr>
          <a:lstStyle/>
          <a:p>
            <a:pPr algn="ctr"/>
            <a:r>
              <a:rPr lang="en-US" altLang="zh-CN" sz="4000" dirty="0"/>
              <a:t>The</a:t>
            </a:r>
            <a:r>
              <a:rPr lang="zh-CN" altLang="en-US" sz="4000" dirty="0"/>
              <a:t> </a:t>
            </a:r>
            <a:r>
              <a:rPr lang="en-US" altLang="zh-CN" sz="4000" dirty="0"/>
              <a:t>US</a:t>
            </a:r>
            <a:endParaRPr lang="en-US" sz="4000" dirty="0"/>
          </a:p>
        </p:txBody>
      </p:sp>
      <p:pic>
        <p:nvPicPr>
          <p:cNvPr id="7" name="Content Placeholder 6">
            <a:extLst>
              <a:ext uri="{FF2B5EF4-FFF2-40B4-BE49-F238E27FC236}">
                <a16:creationId xmlns:a16="http://schemas.microsoft.com/office/drawing/2014/main" id="{CE655FCF-3919-FFB2-C009-E583F02F9721}"/>
              </a:ext>
            </a:extLst>
          </p:cNvPr>
          <p:cNvPicPr>
            <a:picLocks noGrp="1" noChangeAspect="1"/>
          </p:cNvPicPr>
          <p:nvPr>
            <p:ph idx="1"/>
          </p:nvPr>
        </p:nvPicPr>
        <p:blipFill>
          <a:blip r:embed="rId3"/>
          <a:stretch>
            <a:fillRect/>
          </a:stretch>
        </p:blipFill>
        <p:spPr>
          <a:xfrm>
            <a:off x="192739" y="1479785"/>
            <a:ext cx="11893242" cy="5097105"/>
          </a:xfrm>
        </p:spPr>
      </p:pic>
      <p:cxnSp>
        <p:nvCxnSpPr>
          <p:cNvPr id="6" name="Straight Arrow Connector 5">
            <a:extLst>
              <a:ext uri="{FF2B5EF4-FFF2-40B4-BE49-F238E27FC236}">
                <a16:creationId xmlns:a16="http://schemas.microsoft.com/office/drawing/2014/main" id="{CDDA6E72-ECCD-68B3-3ED0-FF0F2A6C26A8}"/>
              </a:ext>
            </a:extLst>
          </p:cNvPr>
          <p:cNvCxnSpPr>
            <a:cxnSpLocks/>
          </p:cNvCxnSpPr>
          <p:nvPr/>
        </p:nvCxnSpPr>
        <p:spPr>
          <a:xfrm flipH="1">
            <a:off x="6139360" y="2027583"/>
            <a:ext cx="505107" cy="539728"/>
          </a:xfrm>
          <a:prstGeom prst="straightConnector1">
            <a:avLst/>
          </a:prstGeom>
          <a:ln w="57150">
            <a:solidFill>
              <a:srgbClr val="FF0000"/>
            </a:solidFill>
            <a:tailEnd type="triangle"/>
          </a:ln>
        </p:spPr>
        <p:style>
          <a:lnRef idx="3">
            <a:schemeClr val="accent3"/>
          </a:lnRef>
          <a:fillRef idx="0">
            <a:schemeClr val="accent3"/>
          </a:fillRef>
          <a:effectRef idx="2">
            <a:schemeClr val="accent3"/>
          </a:effectRef>
          <a:fontRef idx="minor">
            <a:schemeClr val="tx1"/>
          </a:fontRef>
        </p:style>
      </p:cxnSp>
      <p:sp>
        <p:nvSpPr>
          <p:cNvPr id="9" name="TextBox 8">
            <a:extLst>
              <a:ext uri="{FF2B5EF4-FFF2-40B4-BE49-F238E27FC236}">
                <a16:creationId xmlns:a16="http://schemas.microsoft.com/office/drawing/2014/main" id="{EF860A2B-D9DE-96FE-E02A-4C520FAA3FB5}"/>
              </a:ext>
            </a:extLst>
          </p:cNvPr>
          <p:cNvSpPr txBox="1"/>
          <p:nvPr/>
        </p:nvSpPr>
        <p:spPr>
          <a:xfrm>
            <a:off x="735810" y="1028887"/>
            <a:ext cx="5254060" cy="707886"/>
          </a:xfrm>
          <a:prstGeom prst="rect">
            <a:avLst/>
          </a:prstGeom>
          <a:noFill/>
        </p:spPr>
        <p:txBody>
          <a:bodyPr wrap="square" rtlCol="0">
            <a:spAutoFit/>
          </a:bodyPr>
          <a:lstStyle/>
          <a:p>
            <a:r>
              <a:rPr lang="en-US" altLang="zh-CN" sz="4000" dirty="0"/>
              <a:t>What</a:t>
            </a:r>
            <a:r>
              <a:rPr lang="zh-CN" altLang="en-US" sz="4000" dirty="0"/>
              <a:t> </a:t>
            </a:r>
            <a:r>
              <a:rPr lang="en-US" altLang="zh-CN" sz="4000" dirty="0"/>
              <a:t>are</a:t>
            </a:r>
            <a:r>
              <a:rPr lang="zh-CN" altLang="en-US" sz="4000" dirty="0"/>
              <a:t> </a:t>
            </a:r>
            <a:r>
              <a:rPr lang="en-US" altLang="zh-CN" sz="4000" dirty="0"/>
              <a:t>the</a:t>
            </a:r>
            <a:r>
              <a:rPr lang="zh-CN" altLang="en-US" sz="4000" dirty="0"/>
              <a:t> </a:t>
            </a:r>
            <a:r>
              <a:rPr lang="en-US" altLang="zh-CN" sz="4000" dirty="0"/>
              <a:t>narratives?</a:t>
            </a:r>
            <a:endParaRPr lang="en-US" sz="4000" dirty="0"/>
          </a:p>
        </p:txBody>
      </p:sp>
    </p:spTree>
    <p:extLst>
      <p:ext uri="{BB962C8B-B14F-4D97-AF65-F5344CB8AC3E}">
        <p14:creationId xmlns:p14="http://schemas.microsoft.com/office/powerpoint/2010/main" val="113752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9B1A-FD2C-C0FB-6868-459139C7D8E0}"/>
              </a:ext>
            </a:extLst>
          </p:cNvPr>
          <p:cNvSpPr>
            <a:spLocks noGrp="1"/>
          </p:cNvSpPr>
          <p:nvPr>
            <p:ph type="title"/>
          </p:nvPr>
        </p:nvSpPr>
        <p:spPr>
          <a:xfrm>
            <a:off x="466531" y="303183"/>
            <a:ext cx="10515599" cy="932688"/>
          </a:xfrm>
        </p:spPr>
        <p:txBody>
          <a:bodyPr vert="horz" lIns="91440" tIns="45720" rIns="91440" bIns="45720" rtlCol="0" anchor="b">
            <a:normAutofit/>
          </a:bodyPr>
          <a:lstStyle/>
          <a:p>
            <a:r>
              <a:rPr lang="en-US" altLang="zh-CN" sz="5400" kern="1200" dirty="0">
                <a:solidFill>
                  <a:schemeClr val="tx1"/>
                </a:solidFill>
                <a:latin typeface="+mj-lt"/>
                <a:ea typeface="+mj-ea"/>
                <a:cs typeface="+mj-cs"/>
              </a:rPr>
              <a:t>OECD</a:t>
            </a:r>
            <a:endParaRPr lang="en-US" sz="5400" kern="1200" dirty="0">
              <a:solidFill>
                <a:schemeClr val="tx1"/>
              </a:solidFill>
              <a:latin typeface="+mj-lt"/>
              <a:ea typeface="+mj-ea"/>
              <a:cs typeface="+mj-cs"/>
            </a:endParaRPr>
          </a:p>
        </p:txBody>
      </p:sp>
      <p:pic>
        <p:nvPicPr>
          <p:cNvPr id="1025" name="Picture 2" descr="Figure 1.16. Low-pay industries are lagging behind in the recovery">
            <a:extLst>
              <a:ext uri="{FF2B5EF4-FFF2-40B4-BE49-F238E27FC236}">
                <a16:creationId xmlns:a16="http://schemas.microsoft.com/office/drawing/2014/main" id="{C5F2ADA6-318D-0A63-2804-71E6273C28D8}"/>
              </a:ext>
            </a:extLst>
          </p:cNvPr>
          <p:cNvPicPr>
            <a:picLocks noGrp="1" noChangeAspect="1" noChangeArrowheads="1"/>
          </p:cNvPicPr>
          <p:nvPr>
            <p:ph idx="1"/>
          </p:nvPr>
        </p:nvPicPr>
        <p:blipFill>
          <a:blip r:embed="rId3" r:link="rId4">
            <a:extLst>
              <a:ext uri="{28A0092B-C50C-407E-A947-70E740481C1C}">
                <a14:useLocalDpi xmlns:a14="http://schemas.microsoft.com/office/drawing/2010/main" val="0"/>
              </a:ext>
            </a:extLst>
          </a:blip>
          <a:stretch>
            <a:fillRect/>
          </a:stretch>
        </p:blipFill>
        <p:spPr bwMode="auto">
          <a:xfrm>
            <a:off x="466531" y="2402391"/>
            <a:ext cx="9935556" cy="43219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D66F50-BEC7-DD69-9C87-27A529918C12}"/>
              </a:ext>
            </a:extLst>
          </p:cNvPr>
          <p:cNvSpPr txBox="1"/>
          <p:nvPr/>
        </p:nvSpPr>
        <p:spPr>
          <a:xfrm>
            <a:off x="466531" y="1530378"/>
            <a:ext cx="8565502" cy="830997"/>
          </a:xfrm>
          <a:prstGeom prst="rect">
            <a:avLst/>
          </a:prstGeom>
          <a:noFill/>
        </p:spPr>
        <p:txBody>
          <a:bodyPr wrap="square">
            <a:spAutoFit/>
          </a:bodyPr>
          <a:lstStyle/>
          <a:p>
            <a:r>
              <a:rPr lang="en-US" sz="2400" b="0" i="0" dirty="0">
                <a:solidFill>
                  <a:srgbClr val="000000"/>
                </a:solidFill>
                <a:effectLst/>
              </a:rPr>
              <a:t> Average percentage change in employment by industry across selected OECD countries, Q1 2022 relative to Q1 2019</a:t>
            </a:r>
          </a:p>
        </p:txBody>
      </p:sp>
      <p:cxnSp>
        <p:nvCxnSpPr>
          <p:cNvPr id="12" name="Straight Connector 11">
            <a:extLst>
              <a:ext uri="{FF2B5EF4-FFF2-40B4-BE49-F238E27FC236}">
                <a16:creationId xmlns:a16="http://schemas.microsoft.com/office/drawing/2014/main" id="{EAE8A548-C9EF-6FFD-4382-A2DF711DFC30}"/>
              </a:ext>
            </a:extLst>
          </p:cNvPr>
          <p:cNvCxnSpPr/>
          <p:nvPr/>
        </p:nvCxnSpPr>
        <p:spPr>
          <a:xfrm>
            <a:off x="1937322" y="6480038"/>
            <a:ext cx="24259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81DF7D-68F6-D7EF-B1DB-72432868862A}"/>
              </a:ext>
            </a:extLst>
          </p:cNvPr>
          <p:cNvCxnSpPr>
            <a:cxnSpLocks/>
          </p:cNvCxnSpPr>
          <p:nvPr/>
        </p:nvCxnSpPr>
        <p:spPr>
          <a:xfrm>
            <a:off x="2220350" y="3015605"/>
            <a:ext cx="214293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descr="Chart, bar chart&#10;&#10;Description automatically generated">
            <a:extLst>
              <a:ext uri="{FF2B5EF4-FFF2-40B4-BE49-F238E27FC236}">
                <a16:creationId xmlns:a16="http://schemas.microsoft.com/office/drawing/2014/main" id="{A0FE1D1A-8234-222D-0A67-02FBC67D67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945" y="2079399"/>
            <a:ext cx="10198727" cy="4650445"/>
          </a:xfrm>
          <a:prstGeom prst="rect">
            <a:avLst/>
          </a:prstGeom>
        </p:spPr>
      </p:pic>
      <p:sp>
        <p:nvSpPr>
          <p:cNvPr id="4" name="TextBox 3">
            <a:extLst>
              <a:ext uri="{FF2B5EF4-FFF2-40B4-BE49-F238E27FC236}">
                <a16:creationId xmlns:a16="http://schemas.microsoft.com/office/drawing/2014/main" id="{BAF9AC7C-CDF7-8A9E-E964-01A26561C7F0}"/>
              </a:ext>
            </a:extLst>
          </p:cNvPr>
          <p:cNvSpPr txBox="1"/>
          <p:nvPr/>
        </p:nvSpPr>
        <p:spPr>
          <a:xfrm>
            <a:off x="466531" y="1230894"/>
            <a:ext cx="10764177" cy="1107996"/>
          </a:xfrm>
          <a:prstGeom prst="rect">
            <a:avLst/>
          </a:prstGeom>
          <a:noFill/>
        </p:spPr>
        <p:txBody>
          <a:bodyPr wrap="square" rtlCol="0">
            <a:spAutoFit/>
          </a:bodyPr>
          <a:lstStyle/>
          <a:p>
            <a:r>
              <a:rPr lang="en-US" sz="2400" dirty="0">
                <a:effectLst/>
                <a:latin typeface="Calibri" panose="020F0502020204030204" pitchFamily="34" charset="0"/>
                <a:ea typeface="DengXian" panose="02010600030101010101" pitchFamily="2" charset="-122"/>
                <a:cs typeface="Times New Roman" panose="02020603050405020304" pitchFamily="18" charset="0"/>
              </a:rPr>
              <a:t>Percentage changes in the number of firms reporting recruiting challenges by service sector in the 27 EU member states from Q4 2019 to Q2 2022, seasonally adjusted</a:t>
            </a:r>
          </a:p>
          <a:p>
            <a:endParaRPr lang="en-US" dirty="0"/>
          </a:p>
        </p:txBody>
      </p:sp>
      <p:sp>
        <p:nvSpPr>
          <p:cNvPr id="5" name="TextBox 4">
            <a:extLst>
              <a:ext uri="{FF2B5EF4-FFF2-40B4-BE49-F238E27FC236}">
                <a16:creationId xmlns:a16="http://schemas.microsoft.com/office/drawing/2014/main" id="{867ECE2B-D99B-C9CB-5077-F592DF9F4DA1}"/>
              </a:ext>
            </a:extLst>
          </p:cNvPr>
          <p:cNvSpPr txBox="1"/>
          <p:nvPr/>
        </p:nvSpPr>
        <p:spPr>
          <a:xfrm>
            <a:off x="3196595" y="2936721"/>
            <a:ext cx="5254060" cy="707886"/>
          </a:xfrm>
          <a:prstGeom prst="rect">
            <a:avLst/>
          </a:prstGeom>
          <a:noFill/>
        </p:spPr>
        <p:txBody>
          <a:bodyPr wrap="square" rtlCol="0">
            <a:spAutoFit/>
          </a:bodyPr>
          <a:lstStyle/>
          <a:p>
            <a:r>
              <a:rPr lang="en-US" altLang="zh-CN" sz="4000" dirty="0"/>
              <a:t>What</a:t>
            </a:r>
            <a:r>
              <a:rPr lang="zh-CN" altLang="en-US" sz="4000" dirty="0"/>
              <a:t> </a:t>
            </a:r>
            <a:r>
              <a:rPr lang="en-US" altLang="zh-CN" sz="4000" dirty="0"/>
              <a:t>are</a:t>
            </a:r>
            <a:r>
              <a:rPr lang="zh-CN" altLang="en-US" sz="4000" dirty="0"/>
              <a:t> </a:t>
            </a:r>
            <a:r>
              <a:rPr lang="en-US" altLang="zh-CN" sz="4000" dirty="0"/>
              <a:t>the</a:t>
            </a:r>
            <a:r>
              <a:rPr lang="zh-CN" altLang="en-US" sz="4000" dirty="0"/>
              <a:t> </a:t>
            </a:r>
            <a:r>
              <a:rPr lang="en-US" altLang="zh-CN" sz="4000" dirty="0"/>
              <a:t>narratives?</a:t>
            </a:r>
            <a:endParaRPr lang="en-US" sz="4000" dirty="0"/>
          </a:p>
        </p:txBody>
      </p:sp>
      <p:sp>
        <p:nvSpPr>
          <p:cNvPr id="6" name="Oval 5">
            <a:extLst>
              <a:ext uri="{FF2B5EF4-FFF2-40B4-BE49-F238E27FC236}">
                <a16:creationId xmlns:a16="http://schemas.microsoft.com/office/drawing/2014/main" id="{E5B837CC-B25B-13CF-B9FF-6DA8C77AC4CA}"/>
              </a:ext>
            </a:extLst>
          </p:cNvPr>
          <p:cNvSpPr/>
          <p:nvPr/>
        </p:nvSpPr>
        <p:spPr>
          <a:xfrm>
            <a:off x="334944" y="5796935"/>
            <a:ext cx="2142931" cy="5877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517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4" grpId="1"/>
      <p:bldP spid="5" grpId="0"/>
      <p:bldP spid="6" grpId="0" animBg="1"/>
      <p:bldP spid="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hart, bar chart&#10;&#10;Description automatically generated">
            <a:extLst>
              <a:ext uri="{FF2B5EF4-FFF2-40B4-BE49-F238E27FC236}">
                <a16:creationId xmlns:a16="http://schemas.microsoft.com/office/drawing/2014/main" id="{55DCD1D9-C475-8C3B-5797-814D725ED55A}"/>
              </a:ext>
            </a:extLst>
          </p:cNvPr>
          <p:cNvPicPr>
            <a:picLocks noChangeAspect="1"/>
          </p:cNvPicPr>
          <p:nvPr/>
        </p:nvPicPr>
        <p:blipFill>
          <a:blip r:embed="rId3"/>
          <a:stretch>
            <a:fillRect/>
          </a:stretch>
        </p:blipFill>
        <p:spPr>
          <a:xfrm>
            <a:off x="579406" y="1906564"/>
            <a:ext cx="5930900" cy="3695700"/>
          </a:xfrm>
          <a:prstGeom prst="rect">
            <a:avLst/>
          </a:prstGeom>
        </p:spPr>
      </p:pic>
      <p:sp>
        <p:nvSpPr>
          <p:cNvPr id="2" name="Title 1">
            <a:extLst>
              <a:ext uri="{FF2B5EF4-FFF2-40B4-BE49-F238E27FC236}">
                <a16:creationId xmlns:a16="http://schemas.microsoft.com/office/drawing/2014/main" id="{10C6A60D-CD50-6A70-F330-F19229944BAF}"/>
              </a:ext>
            </a:extLst>
          </p:cNvPr>
          <p:cNvSpPr>
            <a:spLocks noGrp="1"/>
          </p:cNvSpPr>
          <p:nvPr>
            <p:ph type="title"/>
          </p:nvPr>
        </p:nvSpPr>
        <p:spPr>
          <a:xfrm>
            <a:off x="390332" y="165152"/>
            <a:ext cx="10515600" cy="1325563"/>
          </a:xfrm>
        </p:spPr>
        <p:txBody>
          <a:bodyPr/>
          <a:lstStyle/>
          <a:p>
            <a:r>
              <a:rPr lang="en-US" altLang="zh-CN" dirty="0"/>
              <a:t>China:</a:t>
            </a:r>
            <a:r>
              <a:rPr lang="zh-CN" altLang="en-US" dirty="0"/>
              <a:t> </a:t>
            </a:r>
            <a:r>
              <a:rPr lang="en-US" sz="3200" dirty="0">
                <a:solidFill>
                  <a:srgbClr val="000000"/>
                </a:solidFill>
                <a:latin typeface="Calibri" panose="020F0502020204030204" pitchFamily="34" charset="0"/>
                <a:ea typeface="Times New Roman" panose="02020603050405020304" pitchFamily="18" charset="0"/>
              </a:rPr>
              <a:t>“lying flat”</a:t>
            </a:r>
            <a:r>
              <a:rPr lang="zh-CN" altLang="en-US" sz="3200" dirty="0">
                <a:solidFill>
                  <a:srgbClr val="000000"/>
                </a:solidFill>
                <a:latin typeface="Calibri" panose="020F0502020204030204" pitchFamily="34" charset="0"/>
                <a:ea typeface="Times New Roman" panose="02020603050405020304" pitchFamily="18" charset="0"/>
              </a:rPr>
              <a:t> </a:t>
            </a:r>
            <a:r>
              <a:rPr lang="en-US" altLang="zh-CN" sz="3200" dirty="0">
                <a:solidFill>
                  <a:srgbClr val="000000"/>
                </a:solidFill>
                <a:latin typeface="Calibri" panose="020F0502020204030204" pitchFamily="34" charset="0"/>
                <a:ea typeface="Times New Roman" panose="02020603050405020304" pitchFamily="18" charset="0"/>
              </a:rPr>
              <a:t>(quiet quitting )</a:t>
            </a:r>
            <a:br>
              <a:rPr lang="en-US" dirty="0">
                <a:solidFill>
                  <a:srgbClr val="000000"/>
                </a:solidFill>
                <a:latin typeface="Calibri" panose="020F0502020204030204" pitchFamily="34" charset="0"/>
                <a:ea typeface="Times New Roman" panose="02020603050405020304" pitchFamily="18" charset="0"/>
              </a:rPr>
            </a:br>
            <a:endParaRPr lang="en-US" dirty="0"/>
          </a:p>
        </p:txBody>
      </p:sp>
      <p:pic>
        <p:nvPicPr>
          <p:cNvPr id="5" name="Picture 4" descr="Chart, bar chart&#10;&#10;Description automatically generated">
            <a:extLst>
              <a:ext uri="{FF2B5EF4-FFF2-40B4-BE49-F238E27FC236}">
                <a16:creationId xmlns:a16="http://schemas.microsoft.com/office/drawing/2014/main" id="{E7DF0B2F-1CF2-BAA0-F4F3-3CE5099C7B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332" y="1894884"/>
            <a:ext cx="9171994" cy="4921128"/>
          </a:xfrm>
          <a:prstGeom prst="rect">
            <a:avLst/>
          </a:prstGeom>
        </p:spPr>
      </p:pic>
      <p:sp>
        <p:nvSpPr>
          <p:cNvPr id="7" name="Content Placeholder 6">
            <a:extLst>
              <a:ext uri="{FF2B5EF4-FFF2-40B4-BE49-F238E27FC236}">
                <a16:creationId xmlns:a16="http://schemas.microsoft.com/office/drawing/2014/main" id="{C85397A2-E6B9-51C7-3DFA-0A415D03C77E}"/>
              </a:ext>
            </a:extLst>
          </p:cNvPr>
          <p:cNvSpPr>
            <a:spLocks noGrp="1"/>
          </p:cNvSpPr>
          <p:nvPr>
            <p:ph idx="1"/>
          </p:nvPr>
        </p:nvSpPr>
        <p:spPr>
          <a:xfrm>
            <a:off x="390332" y="1153613"/>
            <a:ext cx="6309049" cy="671804"/>
          </a:xfrm>
        </p:spPr>
        <p:txBody>
          <a:bodyPr/>
          <a:lstStyle/>
          <a:p>
            <a:pPr marL="0" indent="0">
              <a:buNone/>
            </a:pPr>
            <a:r>
              <a:rPr lang="en-US" sz="2400" dirty="0">
                <a:effectLst/>
                <a:latin typeface="Calibri" panose="020F0502020204030204" pitchFamily="34" charset="0"/>
                <a:ea typeface="DengXian" panose="02010600030101010101" pitchFamily="2" charset="-122"/>
                <a:cs typeface="Times New Roman" panose="02020603050405020304" pitchFamily="18" charset="0"/>
              </a:rPr>
              <a:t>2020 and 2021 Turnover Rates by Sector in China</a:t>
            </a:r>
          </a:p>
          <a:p>
            <a:pPr marL="0" indent="0">
              <a:buNone/>
            </a:pPr>
            <a:endParaRPr lang="en-US" dirty="0"/>
          </a:p>
        </p:txBody>
      </p:sp>
      <p:cxnSp>
        <p:nvCxnSpPr>
          <p:cNvPr id="12" name="Straight Arrow Connector 11">
            <a:extLst>
              <a:ext uri="{FF2B5EF4-FFF2-40B4-BE49-F238E27FC236}">
                <a16:creationId xmlns:a16="http://schemas.microsoft.com/office/drawing/2014/main" id="{C34B12B7-8AE0-9B49-77C7-D5F08E6E9C43}"/>
              </a:ext>
            </a:extLst>
          </p:cNvPr>
          <p:cNvCxnSpPr>
            <a:cxnSpLocks/>
          </p:cNvCxnSpPr>
          <p:nvPr/>
        </p:nvCxnSpPr>
        <p:spPr>
          <a:xfrm>
            <a:off x="2982351" y="2033819"/>
            <a:ext cx="0" cy="3782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14369BB-BB20-AC92-C65E-0A7F4F759127}"/>
              </a:ext>
            </a:extLst>
          </p:cNvPr>
          <p:cNvCxnSpPr>
            <a:cxnSpLocks/>
          </p:cNvCxnSpPr>
          <p:nvPr/>
        </p:nvCxnSpPr>
        <p:spPr>
          <a:xfrm>
            <a:off x="7214382" y="2033819"/>
            <a:ext cx="0" cy="3782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8C9AF9-B6C1-C468-C997-EEB602582D60}"/>
              </a:ext>
            </a:extLst>
          </p:cNvPr>
          <p:cNvSpPr txBox="1"/>
          <p:nvPr/>
        </p:nvSpPr>
        <p:spPr>
          <a:xfrm>
            <a:off x="3207246" y="2984780"/>
            <a:ext cx="5254060" cy="707886"/>
          </a:xfrm>
          <a:prstGeom prst="rect">
            <a:avLst/>
          </a:prstGeom>
          <a:noFill/>
        </p:spPr>
        <p:txBody>
          <a:bodyPr wrap="square" rtlCol="0">
            <a:spAutoFit/>
          </a:bodyPr>
          <a:lstStyle/>
          <a:p>
            <a:r>
              <a:rPr lang="en-US" altLang="zh-CN" sz="4000" dirty="0"/>
              <a:t>What</a:t>
            </a:r>
            <a:r>
              <a:rPr lang="zh-CN" altLang="en-US" sz="4000" dirty="0"/>
              <a:t> </a:t>
            </a:r>
            <a:r>
              <a:rPr lang="en-US" altLang="zh-CN" sz="4000" dirty="0"/>
              <a:t>are</a:t>
            </a:r>
            <a:r>
              <a:rPr lang="zh-CN" altLang="en-US" sz="4000" dirty="0"/>
              <a:t> </a:t>
            </a:r>
            <a:r>
              <a:rPr lang="en-US" altLang="zh-CN" sz="4000" dirty="0"/>
              <a:t>the</a:t>
            </a:r>
            <a:r>
              <a:rPr lang="zh-CN" altLang="en-US" sz="4000" dirty="0"/>
              <a:t> </a:t>
            </a:r>
            <a:r>
              <a:rPr lang="en-US" altLang="zh-CN" sz="4000" dirty="0"/>
              <a:t>narratives?</a:t>
            </a:r>
            <a:endParaRPr lang="en-US" sz="4000" dirty="0"/>
          </a:p>
        </p:txBody>
      </p:sp>
    </p:spTree>
    <p:extLst>
      <p:ext uri="{BB962C8B-B14F-4D97-AF65-F5344CB8AC3E}">
        <p14:creationId xmlns:p14="http://schemas.microsoft.com/office/powerpoint/2010/main" val="102341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34BC-6F45-D2A2-3712-8DB100022BC6}"/>
              </a:ext>
            </a:extLst>
          </p:cNvPr>
          <p:cNvSpPr>
            <a:spLocks noGrp="1"/>
          </p:cNvSpPr>
          <p:nvPr>
            <p:ph type="title"/>
          </p:nvPr>
        </p:nvSpPr>
        <p:spPr/>
        <p:txBody>
          <a:bodyPr/>
          <a:lstStyle/>
          <a:p>
            <a:r>
              <a:rPr lang="en-US" altLang="zh-CN" dirty="0"/>
              <a:t>Recap</a:t>
            </a:r>
            <a:endParaRPr lang="en-US" dirty="0"/>
          </a:p>
        </p:txBody>
      </p:sp>
      <p:sp>
        <p:nvSpPr>
          <p:cNvPr id="3" name="Content Placeholder 2">
            <a:extLst>
              <a:ext uri="{FF2B5EF4-FFF2-40B4-BE49-F238E27FC236}">
                <a16:creationId xmlns:a16="http://schemas.microsoft.com/office/drawing/2014/main" id="{9FF40A20-1CCC-4C7E-C709-6227F81EA66C}"/>
              </a:ext>
            </a:extLst>
          </p:cNvPr>
          <p:cNvSpPr>
            <a:spLocks noGrp="1"/>
          </p:cNvSpPr>
          <p:nvPr>
            <p:ph idx="1"/>
          </p:nvPr>
        </p:nvSpPr>
        <p:spPr/>
        <p:txBody>
          <a:bodyPr/>
          <a:lstStyle/>
          <a:p>
            <a:pPr marL="0">
              <a:spcBef>
                <a:spcPts val="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Media narratives – emphasis on professional employees; “The Great Resignation” </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is</a:t>
            </a:r>
            <a:r>
              <a:rPr lang="zh-CN" alt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the</a:t>
            </a:r>
            <a:r>
              <a:rPr lang="en-US" sz="2400" dirty="0">
                <a:effectLst/>
                <a:latin typeface="Calibri" panose="020F0502020204030204" pitchFamily="34" charset="0"/>
                <a:ea typeface="Calibri" panose="020F0502020204030204" pitchFamily="34" charset="0"/>
                <a:cs typeface="Times New Roman" panose="02020603050405020304" pitchFamily="18" charset="0"/>
              </a:rPr>
              <a:t> result of pandemic epiphany</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 life-work balance</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a:t>
            </a:r>
            <a:r>
              <a:rPr lang="zh-CN" alt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neglect of gender/women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Data – resignations </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are</a:t>
            </a:r>
            <a:r>
              <a:rPr lang="zh-CN" alt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highly concentrated in low-wage</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 high-contact sectors with predominantly female labor force</a:t>
            </a:r>
          </a:p>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Beyond </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the</a:t>
            </a:r>
            <a:r>
              <a:rPr lang="zh-CN" alt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US – no data but surveys highlight hybrid work, workers empowerment but data again showing job vacancies among frontline</a:t>
            </a:r>
            <a:r>
              <a:rPr lang="zh-CN" alt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workers,</a:t>
            </a:r>
            <a:r>
              <a:rPr lang="zh-CN" alt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low</a:t>
            </a:r>
            <a:r>
              <a:rPr lang="zh-CN" alt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pay</a:t>
            </a:r>
            <a:r>
              <a:rPr lang="zh-CN" alt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sz="2400" dirty="0">
                <a:latin typeface="Calibri" panose="020F0502020204030204" pitchFamily="34" charset="0"/>
                <a:ea typeface="Calibri" panose="020F0502020204030204" pitchFamily="34" charset="0"/>
                <a:cs typeface="Times New Roman" panose="02020603050405020304" pitchFamily="18" charset="0"/>
              </a:rPr>
              <a:t>sectors</a:t>
            </a:r>
            <a:r>
              <a:rPr lang="zh-CN" altLang="en-US" sz="2400" dirty="0">
                <a:latin typeface="Calibri" panose="020F0502020204030204" pitchFamily="34" charset="0"/>
                <a:ea typeface="Calibri" panose="020F0502020204030204" pitchFamily="34" charset="0"/>
                <a:cs typeface="Times New Roman" panose="02020603050405020304" pitchFamily="18" charset="0"/>
              </a:rPr>
              <a:t> </a:t>
            </a:r>
            <a:r>
              <a:rPr lang="en-US" altLang="zh-CN" sz="2400" dirty="0">
                <a:latin typeface="Calibri" panose="020F0502020204030204" pitchFamily="34" charset="0"/>
                <a:ea typeface="Calibri" panose="020F0502020204030204" pitchFamily="34" charset="0"/>
                <a:cs typeface="Times New Roman" panose="02020603050405020304" pitchFamily="18" charset="0"/>
              </a:rPr>
              <a:t>lag</a:t>
            </a:r>
            <a:r>
              <a:rPr lang="zh-CN" altLang="en-US" sz="2400" dirty="0">
                <a:latin typeface="Calibri" panose="020F0502020204030204" pitchFamily="34" charset="0"/>
                <a:ea typeface="Calibri" panose="020F0502020204030204" pitchFamily="34" charset="0"/>
                <a:cs typeface="Times New Roman" panose="02020603050405020304" pitchFamily="18" charset="0"/>
              </a:rPr>
              <a:t> </a:t>
            </a:r>
            <a:r>
              <a:rPr lang="en-US" altLang="zh-CN" sz="2400" dirty="0">
                <a:latin typeface="Calibri" panose="020F0502020204030204" pitchFamily="34" charset="0"/>
                <a:ea typeface="Calibri" panose="020F0502020204030204" pitchFamily="34" charset="0"/>
                <a:cs typeface="Times New Roman" panose="02020603050405020304" pitchFamily="18" charset="0"/>
              </a:rPr>
              <a:t>behind</a:t>
            </a:r>
            <a:r>
              <a:rPr lang="zh-CN" altLang="en-US" sz="2400" dirty="0">
                <a:latin typeface="Calibri" panose="020F0502020204030204" pitchFamily="34" charset="0"/>
                <a:ea typeface="Calibri" panose="020F0502020204030204" pitchFamily="34" charset="0"/>
                <a:cs typeface="Times New Roman" panose="02020603050405020304" pitchFamily="18" charset="0"/>
              </a:rPr>
              <a:t> </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in</a:t>
            </a:r>
            <a:r>
              <a:rPr lang="zh-CN" alt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recovery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China – “lying flat” instead of resignations; correlations </a:t>
            </a:r>
            <a:r>
              <a:rPr lang="en-US" sz="2400" dirty="0">
                <a:latin typeface="Calibri" panose="020F0502020204030204" pitchFamily="34" charset="0"/>
                <a:ea typeface="Calibri" panose="020F0502020204030204" pitchFamily="34" charset="0"/>
                <a:cs typeface="Times New Roman" panose="02020603050405020304" pitchFamily="18" charset="0"/>
              </a:rPr>
              <a:t>with pandemic burnout, </a:t>
            </a:r>
            <a:r>
              <a:rPr lang="en-US" altLang="zh-CN" sz="2400" dirty="0">
                <a:latin typeface="Calibri" panose="020F0502020204030204" pitchFamily="34" charset="0"/>
                <a:ea typeface="Calibri" panose="020F0502020204030204" pitchFamily="34" charset="0"/>
                <a:cs typeface="Times New Roman" panose="02020603050405020304" pitchFamily="18" charset="0"/>
              </a:rPr>
              <a:t>“Zero-Covid”</a:t>
            </a:r>
            <a:r>
              <a:rPr lang="zh-CN" altLang="en-US" sz="2400" dirty="0">
                <a:latin typeface="Calibri" panose="020F0502020204030204" pitchFamily="34" charset="0"/>
                <a:ea typeface="Calibri" panose="020F0502020204030204" pitchFamily="34" charset="0"/>
                <a:cs typeface="Times New Roman" panose="02020603050405020304" pitchFamily="18" charset="0"/>
              </a:rPr>
              <a:t> </a:t>
            </a:r>
            <a:r>
              <a:rPr lang="en-US" altLang="zh-CN" sz="2400" dirty="0">
                <a:latin typeface="Calibri" panose="020F0502020204030204" pitchFamily="34" charset="0"/>
                <a:ea typeface="Calibri" panose="020F0502020204030204" pitchFamily="34" charset="0"/>
                <a:cs typeface="Times New Roman" panose="02020603050405020304" pitchFamily="18" charset="0"/>
              </a:rPr>
              <a:t>policy</a:t>
            </a:r>
            <a:r>
              <a:rPr lang="zh-CN" altLang="en-US" sz="2400" dirty="0">
                <a:latin typeface="Calibri" panose="020F0502020204030204" pitchFamily="34" charset="0"/>
                <a:ea typeface="Calibri" panose="020F0502020204030204" pitchFamily="34" charset="0"/>
                <a:cs typeface="Times New Roman" panose="02020603050405020304" pitchFamily="18" charset="0"/>
              </a:rPr>
              <a:t> </a:t>
            </a:r>
            <a:r>
              <a:rPr lang="en-US" altLang="zh-CN" sz="2400" dirty="0">
                <a:latin typeface="Calibri" panose="020F0502020204030204" pitchFamily="34" charset="0"/>
                <a:ea typeface="Calibri" panose="020F0502020204030204" pitchFamily="34" charset="0"/>
                <a:cs typeface="Times New Roman" panose="02020603050405020304" pitchFamily="18" charset="0"/>
              </a:rPr>
              <a:t>induced</a:t>
            </a:r>
            <a:r>
              <a:rPr lang="zh-CN" alt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childcare </a:t>
            </a:r>
            <a:r>
              <a:rPr lang="en-US" sz="2400" dirty="0">
                <a:effectLst/>
                <a:latin typeface="Calibri" panose="020F0502020204030204" pitchFamily="34" charset="0"/>
                <a:ea typeface="Calibri" panose="020F0502020204030204" pitchFamily="34" charset="0"/>
                <a:cs typeface="Times New Roman" panose="02020603050405020304" pitchFamily="18" charset="0"/>
              </a:rPr>
              <a:t>disruptions, three</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-child</a:t>
            </a:r>
            <a:r>
              <a:rPr lang="en-US" sz="2400" dirty="0">
                <a:effectLst/>
                <a:latin typeface="Calibri" panose="020F0502020204030204" pitchFamily="34" charset="0"/>
                <a:ea typeface="Calibri" panose="020F0502020204030204" pitchFamily="34" charset="0"/>
                <a:cs typeface="Times New Roman" panose="02020603050405020304" pitchFamily="18" charset="0"/>
              </a:rPr>
              <a:t> policy</a:t>
            </a:r>
            <a:r>
              <a:rPr lang="en-US" altLang="zh-CN" sz="2400"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8687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FAAD28DC-15D6-FD40-B13D-7C4B2C4D7056}"/>
              </a:ext>
            </a:extLst>
          </p:cNvPr>
          <p:cNvSpPr>
            <a:spLocks noGrp="1"/>
          </p:cNvSpPr>
          <p:nvPr>
            <p:ph idx="1"/>
          </p:nvPr>
        </p:nvSpPr>
        <p:spPr>
          <a:xfrm>
            <a:off x="626850" y="2018806"/>
            <a:ext cx="10726950" cy="4351338"/>
          </a:xfrm>
        </p:spPr>
        <p:txBody>
          <a:bodyPr/>
          <a:lstStyle/>
          <a:p>
            <a:r>
              <a:rPr lang="en-US" dirty="0"/>
              <a:t>gender-blind </a:t>
            </a:r>
            <a:r>
              <a:rPr lang="en-US" altLang="zh-CN" dirty="0"/>
              <a:t>GR</a:t>
            </a:r>
            <a:r>
              <a:rPr lang="zh-CN" altLang="en-US" dirty="0"/>
              <a:t> </a:t>
            </a:r>
            <a:r>
              <a:rPr lang="en-US" dirty="0"/>
              <a:t>interpretations</a:t>
            </a:r>
            <a:r>
              <a:rPr lang="zh-CN" altLang="en-US" dirty="0"/>
              <a:t> </a:t>
            </a:r>
            <a:r>
              <a:rPr lang="en-US" dirty="0"/>
              <a:t>overstat</a:t>
            </a:r>
            <a:r>
              <a:rPr lang="en-US" altLang="zh-CN" dirty="0"/>
              <a:t>e</a:t>
            </a:r>
            <a:r>
              <a:rPr lang="en-US" dirty="0"/>
              <a:t> workers’ empowerment after the pandemic</a:t>
            </a:r>
          </a:p>
          <a:p>
            <a:r>
              <a:rPr lang="en-US" dirty="0"/>
              <a:t>obscure</a:t>
            </a:r>
            <a:r>
              <a:rPr lang="en-US" altLang="zh-CN" dirty="0"/>
              <a:t>d</a:t>
            </a:r>
            <a:r>
              <a:rPr lang="en-US" dirty="0"/>
              <a:t> the degree to which resignations (and job vacancies) have been concentrated in high-contact low-wage sectors, with predominantly female and often immigrant/minority labor force </a:t>
            </a:r>
          </a:p>
          <a:p>
            <a:r>
              <a:rPr lang="en-US" dirty="0"/>
              <a:t>erosion of women’s political and reproductive rights</a:t>
            </a:r>
            <a:r>
              <a:rPr lang="zh-CN" altLang="en-US" dirty="0"/>
              <a:t> </a:t>
            </a:r>
            <a:r>
              <a:rPr lang="en-US" altLang="zh-CN" dirty="0"/>
              <a:t>might</a:t>
            </a:r>
            <a:r>
              <a:rPr lang="zh-CN" altLang="en-US" dirty="0"/>
              <a:t> </a:t>
            </a:r>
            <a:r>
              <a:rPr lang="en-US" altLang="zh-CN" dirty="0"/>
              <a:t>have</a:t>
            </a:r>
            <a:r>
              <a:rPr lang="zh-CN" altLang="en-US" dirty="0"/>
              <a:t> </a:t>
            </a:r>
            <a:r>
              <a:rPr lang="en-US" altLang="zh-CN" dirty="0"/>
              <a:t>material</a:t>
            </a:r>
            <a:r>
              <a:rPr lang="zh-CN" altLang="en-US" dirty="0"/>
              <a:t> </a:t>
            </a:r>
            <a:r>
              <a:rPr lang="en-US" altLang="zh-CN" dirty="0"/>
              <a:t>foundations.</a:t>
            </a:r>
            <a:endParaRPr lang="en-US" dirty="0"/>
          </a:p>
          <a:p>
            <a:endParaRPr lang="en-US" dirty="0"/>
          </a:p>
        </p:txBody>
      </p:sp>
      <p:sp>
        <p:nvSpPr>
          <p:cNvPr id="7" name="Title 6">
            <a:extLst>
              <a:ext uri="{FF2B5EF4-FFF2-40B4-BE49-F238E27FC236}">
                <a16:creationId xmlns:a16="http://schemas.microsoft.com/office/drawing/2014/main" id="{08E81125-5D48-D14E-84EF-875A6EDEB9CC}"/>
              </a:ext>
            </a:extLst>
          </p:cNvPr>
          <p:cNvSpPr>
            <a:spLocks noGrp="1"/>
          </p:cNvSpPr>
          <p:nvPr>
            <p:ph type="title"/>
          </p:nvPr>
        </p:nvSpPr>
        <p:spPr/>
        <p:txBody>
          <a:bodyPr/>
          <a:lstStyle/>
          <a:p>
            <a:r>
              <a:rPr lang="en-US" altLang="zh-CN" dirty="0"/>
              <a:t>Conclusion</a:t>
            </a:r>
            <a:r>
              <a:rPr lang="zh-CN" altLang="en-US" dirty="0"/>
              <a:t> </a:t>
            </a:r>
            <a:r>
              <a:rPr lang="en-US" altLang="zh-CN" dirty="0"/>
              <a:t>&amp;</a:t>
            </a:r>
            <a:r>
              <a:rPr lang="zh-CN" altLang="en-US" dirty="0"/>
              <a:t> </a:t>
            </a:r>
            <a:r>
              <a:rPr lang="en-US" altLang="zh-CN" dirty="0"/>
              <a:t>Implications</a:t>
            </a:r>
            <a:endParaRPr lang="en-US" dirty="0"/>
          </a:p>
        </p:txBody>
      </p:sp>
    </p:spTree>
    <p:extLst>
      <p:ext uri="{BB962C8B-B14F-4D97-AF65-F5344CB8AC3E}">
        <p14:creationId xmlns:p14="http://schemas.microsoft.com/office/powerpoint/2010/main" val="305984463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2862</TotalTime>
  <Words>1503</Words>
  <Application>Microsoft Macintosh PowerPoint</Application>
  <PresentationFormat>Widescreen</PresentationFormat>
  <Paragraphs>139</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SourceSansPro</vt:lpstr>
      <vt:lpstr>Arial</vt:lpstr>
      <vt:lpstr>Calibri</vt:lpstr>
      <vt:lpstr>Calibri Light</vt:lpstr>
      <vt:lpstr>Courier New</vt:lpstr>
      <vt:lpstr>Roboto</vt:lpstr>
      <vt:lpstr>Times New Roman</vt:lpstr>
      <vt:lpstr>Office Theme</vt:lpstr>
      <vt:lpstr>Gendering “The Great Resignation”: Labor, Care, and Survival in the “Post-Covid” World</vt:lpstr>
      <vt:lpstr>Introduction</vt:lpstr>
      <vt:lpstr>Arguments</vt:lpstr>
      <vt:lpstr>The US</vt:lpstr>
      <vt:lpstr>OECD</vt:lpstr>
      <vt:lpstr>China: “lying flat” (quiet quitting ) </vt:lpstr>
      <vt:lpstr>Recap</vt:lpstr>
      <vt:lpstr>Conclusion &amp;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 Final Project</dc:title>
  <dc:creator>Sun, Xiao</dc:creator>
  <cp:lastModifiedBy>晓 孙</cp:lastModifiedBy>
  <cp:revision>46</cp:revision>
  <dcterms:created xsi:type="dcterms:W3CDTF">2022-04-26T01:35:30Z</dcterms:created>
  <dcterms:modified xsi:type="dcterms:W3CDTF">2022-11-07T05:18:57Z</dcterms:modified>
</cp:coreProperties>
</file>