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63" r:id="rId6"/>
    <p:sldId id="259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7"/>
    <p:restoredTop sz="85646"/>
  </p:normalViewPr>
  <p:slideViewPr>
    <p:cSldViewPr snapToGrid="0">
      <p:cViewPr varScale="1">
        <p:scale>
          <a:sx n="103" d="100"/>
          <a:sy n="103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D2D49-5F49-8B4B-9A66-4A8D572EF98E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81A0A-F626-3C43-844E-F14B0E0F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1A0A-F626-3C43-844E-F14B0E0F6E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9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1A0A-F626-3C43-844E-F14B0E0F6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1A0A-F626-3C43-844E-F14B0E0F6E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1A0A-F626-3C43-844E-F14B0E0F6E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81A0A-F626-3C43-844E-F14B0E0F6E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CFE-3682-F99A-1477-3574ABAD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596A8-60FA-9B98-CD67-3A01B41A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25BA-67BD-AC4D-7DB9-CB48B7ACE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7525-2833-FDDD-9233-36411E36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F969-7A9E-76B1-12F0-A015AB29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639C-6DDB-7CE2-81CB-1F46B7F8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2979-CE6A-F7DB-A4A0-822C35AB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49B3-66CD-3DC6-B677-DCB4A1E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E1FD-09D5-FE23-505E-C4FAA29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4013-8CAE-FBC9-897F-78ECCF68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39078-D323-003C-1746-627ADA615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6AB6C-13B2-5102-419F-3C7873243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2763-9A73-490A-E278-2D62F1F4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3CFC-80ED-AFB8-FA79-D4D03E18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5157-DAC7-3B39-6980-42BD4D84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F38E-923F-0F27-1C25-46B6856B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03D6-3822-F1B3-1DA8-2B010231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4215-BAB2-F050-EB84-EF04FD6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B405-A91E-6BCC-B648-1EC97E64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057C-9ED5-A39C-420F-AD01F3CD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5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6670-1F9C-7F5A-8E53-37CA4E45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70AE-7C5F-5F29-85E6-1CC11C880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FD2C-0723-D7DA-FA29-7CD12CCF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B227-E28F-466A-B81C-C00BCB74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BA0A8-8161-6059-7545-02654427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DFAB-759C-F91F-7B34-070B0569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1F56-2CEA-5E9A-C231-8C7117D6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AD346-85C2-7627-2D8B-9199E8E1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AECDD-4CE3-F58A-55BB-3B910294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1382-8332-D629-22EB-4B964296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A1215-9A19-FE51-2C1B-DE56B132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5D87-CCF7-58C6-6BC7-E908CA35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EED6-89E1-E34D-FD7F-99535448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FB10B-E277-AAB5-941E-BF0C021A0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E783B-3A7F-D0F3-2B39-749ED3A13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2BEA8-806D-BF8B-B984-5928FE787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7B961-3F09-7660-BCE3-F57CC043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238BA-C81C-97F1-CEC4-9618B8DF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63C85-1F0E-CA8E-B0A8-F7CE6FBB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E805-E686-79E7-1EC6-EA446664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E362A-1355-CB6B-AAB1-2068A2E0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B971C-3BE5-4D12-F1FA-9EE8ECAE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3C260-8932-0675-099B-6EBD83FE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7350F-1F49-0B0E-CA86-31F59C38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72BD4-F597-739B-372B-9245D32D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C7EA-B221-83EF-1333-BD171C43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12A5-B93C-0D9F-5F90-B49A68929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2E13-F041-E080-1BEF-C98C67C4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978D0-3725-0676-3DC1-C316C5A02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4E928-762F-29B7-6CD2-BDFC27D6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FA0BB-9509-34A5-387D-2FEA2982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B49BA-8F00-07CC-8DDA-D8EFBF8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842F-2D74-10C7-9FD9-3A2DEA70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67A98-F623-3AD1-2BAB-42712853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D1F23-ED29-4961-8402-96CD88854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087E-05FE-21CD-645A-84F4A2B5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CAB3D-0850-09BF-E633-284F3EB6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54CC1-0F72-9581-7713-626D336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A1BF9-1886-9513-94BB-F2C65036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35E9-284A-E618-0B5B-30F57D27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87D3-8A85-1E5D-B84E-E7767209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1CE3-0182-E54C-BE82-38ED693E4E47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C54A-0D17-829D-91D4-7E287D63E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0589D-6219-ADD5-AA16-88E797830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CE5D-BD25-4143-B24F-2133BAA97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5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group of children sitting on a bench&#10;&#10;Description automatically generated with low confidence">
            <a:extLst>
              <a:ext uri="{FF2B5EF4-FFF2-40B4-BE49-F238E27FC236}">
                <a16:creationId xmlns:a16="http://schemas.microsoft.com/office/drawing/2014/main" id="{716ADB34-0A3B-2D99-8BE4-371B49E08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</a:blip>
          <a:srcRect t="7865" b="7865"/>
          <a:stretch/>
        </p:blipFill>
        <p:spPr bwMode="auto">
          <a:xfrm>
            <a:off x="0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B2942-0734-EE95-B8C5-97470B76B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2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1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21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2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D0D17-4C43-139C-3F26-5E59F755076B}"/>
              </a:ext>
            </a:extLst>
          </p:cNvPr>
          <p:cNvSpPr txBox="1"/>
          <p:nvPr/>
        </p:nvSpPr>
        <p:spPr>
          <a:xfrm>
            <a:off x="1198181" y="4692778"/>
            <a:ext cx="9792471" cy="92235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Xiao Sun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Apr. 27, 2022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E6087-BC11-9CD8-D567-18818FD7338F}"/>
              </a:ext>
            </a:extLst>
          </p:cNvPr>
          <p:cNvSpPr txBox="1"/>
          <p:nvPr/>
        </p:nvSpPr>
        <p:spPr>
          <a:xfrm>
            <a:off x="1628241" y="1445597"/>
            <a:ext cx="9505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glow rad="127000">
                    <a:schemeClr val="tx1">
                      <a:alpha val="41000"/>
                    </a:schemeClr>
                  </a:glow>
                  <a:outerShdw blurRad="50800" dist="38100" dir="2700000" sx="1000" sy="1000" algn="tl" rotWithShape="0">
                    <a:prstClr val="black">
                      <a:alpha val="40000"/>
                    </a:prstClr>
                  </a:outerShdw>
                </a:effectLst>
              </a:rPr>
              <a:t>Gendered policy outcomes?</a:t>
            </a:r>
            <a:br>
              <a:rPr lang="en-US" sz="3600" b="1" dirty="0">
                <a:solidFill>
                  <a:srgbClr val="FFFFFF"/>
                </a:solidFill>
                <a:effectLst>
                  <a:glow rad="127000">
                    <a:schemeClr val="tx1">
                      <a:alpha val="41000"/>
                    </a:schemeClr>
                  </a:glow>
                  <a:outerShdw blurRad="50800" dist="38100" dir="2700000" sx="1000" sy="1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3600" b="1" dirty="0">
                <a:solidFill>
                  <a:srgbClr val="FFFFFF"/>
                </a:solidFill>
                <a:effectLst>
                  <a:glow rad="127000">
                    <a:schemeClr val="tx1">
                      <a:alpha val="41000"/>
                    </a:schemeClr>
                  </a:glow>
                  <a:outerShdw blurRad="50800" dist="38100" dir="2700000" sx="1000" sy="1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>
                <a:solidFill>
                  <a:srgbClr val="FFFFFF"/>
                </a:solidFill>
                <a:effectLst>
                  <a:glow rad="127000">
                    <a:schemeClr val="tx1">
                      <a:alpha val="41000"/>
                    </a:schemeClr>
                  </a:glow>
                  <a:outerShdw blurRad="50800" dist="38100" dir="2700000" sx="1000" sy="1000" algn="tl" rotWithShape="0">
                    <a:prstClr val="black">
                      <a:alpha val="40000"/>
                    </a:prstClr>
                  </a:outerShdw>
                </a:effectLst>
              </a:rPr>
              <a:t>Examine family policy effects in OECD countries</a:t>
            </a:r>
            <a:br>
              <a:rPr lang="en-US" sz="3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3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36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30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B4ADD-2D8F-0B59-5236-5BCC3E91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35E0-66D0-8D9B-6349-0F9A463F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Economic sanction has emerged as a popular alternative to military confrontation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Policymakers and scholars often focus on aggregate impacts on states rather than on vulnerable groups and individuals.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often assume policy tools are gender-neutral, and so ignore the negative consequences on women.</a:t>
            </a:r>
          </a:p>
        </p:txBody>
      </p:sp>
    </p:spTree>
    <p:extLst>
      <p:ext uri="{BB962C8B-B14F-4D97-AF65-F5344CB8AC3E}">
        <p14:creationId xmlns:p14="http://schemas.microsoft.com/office/powerpoint/2010/main" val="182651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CF07F-BBD1-94EF-0152-36E455A7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Literature</a:t>
            </a:r>
            <a:r>
              <a:rPr lang="zh-CN" altLang="en-US" sz="5400"/>
              <a:t> </a:t>
            </a:r>
            <a:r>
              <a:rPr lang="en-US" altLang="zh-CN" sz="5400"/>
              <a:t>review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C8EF-03F0-2C08-F117-27F3D6F8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Economic sanction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Goal: a state employs economic sanctions undermines the aggregate economic might of a target state through trade and financial restrictions to coerce the targeted government to alter its political behaviors (Pape 1997 93).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Tools: tariff increases, import duties, asset freezes, expropriation, license denial, trade blacklist, aid suspension, etc. (Baldwin 1985, 41).</a:t>
            </a: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r>
              <a:rPr lang="en-US" sz="2200" b="1" dirty="0">
                <a:cs typeface="Times New Roman" panose="02020603050405020304" pitchFamily="18" charset="0"/>
              </a:rPr>
              <a:t>Gendered institution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seemingly neutral institutional processes and practices are embedded in hidden norms and values, privileging certain groups over others (Kenny 2007, 95). </a:t>
            </a:r>
          </a:p>
          <a:p>
            <a:pPr lvl="1"/>
            <a:r>
              <a:rPr lang="en-US" sz="2000" dirty="0">
                <a:cs typeface="Times New Roman" panose="02020603050405020304" pitchFamily="18" charset="0"/>
              </a:rPr>
              <a:t>state institutions are historically the products of the "mobilization of masculine bias” (Burton 1991)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142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300F4-55D9-4659-DDDA-3AEDD2BF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/>
              <a:t>Research</a:t>
            </a:r>
            <a:r>
              <a:rPr lang="zh-CN" altLang="en-US" sz="5400"/>
              <a:t> </a:t>
            </a:r>
            <a:r>
              <a:rPr lang="en-US" altLang="zh-CN" sz="5400"/>
              <a:t>design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CA6D9E-BAC3-620A-748F-ABEB8E42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89" y="1773106"/>
            <a:ext cx="10680032" cy="5014528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Model</a:t>
            </a:r>
          </a:p>
          <a:p>
            <a:pPr lvl="1"/>
            <a:r>
              <a:rPr lang="en-US" sz="2600" dirty="0"/>
              <a:t>ordered logit model</a:t>
            </a:r>
          </a:p>
          <a:p>
            <a:r>
              <a:rPr lang="en-US" sz="2900" b="1" dirty="0"/>
              <a:t>Scope</a:t>
            </a:r>
          </a:p>
          <a:p>
            <a:pPr lvl="1"/>
            <a:r>
              <a:rPr lang="en-US" sz="2600" dirty="0"/>
              <a:t>146 targeted countries from 1970 to 2004; unit: country-year</a:t>
            </a:r>
          </a:p>
          <a:p>
            <a:r>
              <a:rPr lang="en-US" sz="2900" b="1" dirty="0"/>
              <a:t>Data</a:t>
            </a:r>
          </a:p>
          <a:p>
            <a:pPr lvl="1"/>
            <a:r>
              <a:rPr lang="en-US" sz="2600" dirty="0"/>
              <a:t>Drury and </a:t>
            </a:r>
            <a:r>
              <a:rPr lang="en-US" sz="2600" dirty="0" err="1"/>
              <a:t>Peksen</a:t>
            </a:r>
            <a:r>
              <a:rPr lang="en-US" sz="2600" dirty="0"/>
              <a:t>﻿ (2014) and ﻿</a:t>
            </a:r>
            <a:r>
              <a:rPr lang="en-US" sz="2600" dirty="0" err="1"/>
              <a:t>Hufbauer</a:t>
            </a:r>
            <a:r>
              <a:rPr lang="en-US" sz="2600" dirty="0"/>
              <a:t> et al. (2007) sanction data, </a:t>
            </a:r>
            <a:r>
              <a:rPr lang="en-US" sz="2600" dirty="0" err="1"/>
              <a:t>Cingranelli</a:t>
            </a:r>
            <a:r>
              <a:rPr lang="en-US" sz="2600" dirty="0"/>
              <a:t>–Richards (CIRI) Human Rights Database, V-Dem, PRIO Armed Conflict Database, etc.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2900" b="1" dirty="0"/>
              <a:t>Hypotheses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H 1: Economic sanctions will undermine women's economic rights, but the negative impact will be mitigated by gender equality in the targeted countries. 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H 2: Economic sanctions will undermine women's social rights, but the negative impact will be mitigated by gender equality in the targeted countries.</a:t>
            </a:r>
          </a:p>
          <a:p>
            <a:pPr lvl="1">
              <a:lnSpc>
                <a:spcPct val="200000"/>
              </a:lnSpc>
            </a:pPr>
            <a:r>
              <a:rPr lang="en-US" sz="2600" dirty="0"/>
              <a:t>H 3: Economic sanctions will undermine women's political rights, but the negative impact will be mitigated by gender equality in the targeted countries.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414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300F4-55D9-4659-DDDA-3AEDD2BF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Research</a:t>
            </a:r>
            <a:r>
              <a:rPr lang="zh-CN" altLang="en-US" sz="5400" dirty="0"/>
              <a:t> </a:t>
            </a:r>
            <a:r>
              <a:rPr lang="en-US" altLang="zh-CN" sz="5400" dirty="0"/>
              <a:t>design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6D9E-BAC3-620A-748F-ABEB8E428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DVs</a:t>
            </a: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CIRI women's economic rights, </a:t>
            </a: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political rights</a:t>
            </a:r>
            <a:endParaRPr lang="en-US" sz="16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social rights (ordinal: 0, 1, 2, and 3).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IVs</a:t>
            </a: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economic sanction (dummy)</a:t>
            </a: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humanitarian sanction (dummy)</a:t>
            </a: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sanction duration</a:t>
            </a: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sanction cost</a:t>
            </a: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gender equality in political institutions (interval 0-4)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Control</a:t>
            </a: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civil war and interstate war, peace years, </a:t>
            </a: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GDP per capita, trade</a:t>
            </a:r>
            <a:endParaRPr lang="en-US" sz="1600" kern="100" dirty="0"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1600" kern="1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democracy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01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22364-7715-05CB-431D-D6E3AA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Data exploration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85F6F1D-7DF8-BEFF-49AA-3BAA542116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9" y="2785950"/>
            <a:ext cx="3514855" cy="3514855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5A7BB36-60E4-B57C-BD41-4601CAB4E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26" y="2785950"/>
            <a:ext cx="3514855" cy="3514855"/>
          </a:xfrm>
          <a:prstGeom prst="rect">
            <a:avLst/>
          </a:prstGeom>
        </p:spPr>
      </p:pic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EC3228E0-BB4B-492D-D15C-9445779DF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13" y="2785950"/>
            <a:ext cx="3514855" cy="35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5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E906F-DB17-FB92-A639-739E57F7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Data exploration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4CC62F5-5B4D-B610-C841-1AB94185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9" y="2785950"/>
            <a:ext cx="3514855" cy="3514855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6590F349-B627-96F7-5E95-9C94B281F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726" y="2785950"/>
            <a:ext cx="3514855" cy="3514855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47B7C5F4-B7B2-74AB-C569-16F7C8503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13" y="2785950"/>
            <a:ext cx="3514855" cy="35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0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88AE831-2F95-FA60-C396-CD2B790B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76" y="57750"/>
            <a:ext cx="6134949" cy="67977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DAB8-5BC9-E46C-09F5-CAA86ADA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&amp; Analysis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8CAA3-8130-9C29-14C3-85DDE67E8E52}"/>
              </a:ext>
            </a:extLst>
          </p:cNvPr>
          <p:cNvSpPr/>
          <p:nvPr/>
        </p:nvSpPr>
        <p:spPr>
          <a:xfrm>
            <a:off x="5621214" y="1184033"/>
            <a:ext cx="4214447" cy="246182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72957-5B50-696C-2CB5-4880CFDB0F65}"/>
              </a:ext>
            </a:extLst>
          </p:cNvPr>
          <p:cNvSpPr/>
          <p:nvPr/>
        </p:nvSpPr>
        <p:spPr>
          <a:xfrm>
            <a:off x="5609492" y="1535724"/>
            <a:ext cx="4214447" cy="212667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BCBD8-78A0-6C98-4735-761E12D9CA39}"/>
              </a:ext>
            </a:extLst>
          </p:cNvPr>
          <p:cNvSpPr/>
          <p:nvPr/>
        </p:nvSpPr>
        <p:spPr>
          <a:xfrm>
            <a:off x="5607394" y="2542253"/>
            <a:ext cx="4214447" cy="212667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50800" dir="5400000" algn="ctr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E99896-064D-D598-C0C7-699FFA7A5760}"/>
              </a:ext>
            </a:extLst>
          </p:cNvPr>
          <p:cNvSpPr/>
          <p:nvPr/>
        </p:nvSpPr>
        <p:spPr>
          <a:xfrm>
            <a:off x="5609150" y="3878868"/>
            <a:ext cx="4237891" cy="525426"/>
          </a:xfrm>
          <a:prstGeom prst="rect">
            <a:avLst/>
          </a:prstGeom>
          <a:noFill/>
          <a:ln w="222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B07CF0-5399-5032-0444-718866746BC9}"/>
              </a:ext>
            </a:extLst>
          </p:cNvPr>
          <p:cNvSpPr/>
          <p:nvPr/>
        </p:nvSpPr>
        <p:spPr>
          <a:xfrm>
            <a:off x="5600357" y="1887414"/>
            <a:ext cx="2407861" cy="212667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177FF-2BA3-43C8-C433-F79DF5FC1042}"/>
              </a:ext>
            </a:extLst>
          </p:cNvPr>
          <p:cNvSpPr/>
          <p:nvPr/>
        </p:nvSpPr>
        <p:spPr>
          <a:xfrm>
            <a:off x="5608377" y="2222695"/>
            <a:ext cx="2407861" cy="212667"/>
          </a:xfrm>
          <a:prstGeom prst="rect">
            <a:avLst/>
          </a:prstGeom>
          <a:noFill/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CCC58-7201-88D8-57C4-142E4623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Limitation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25601-F290-65C5-55AB-96E2310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Lack intersectionality (religion, race, ethnicity, class) </a:t>
            </a:r>
          </a:p>
          <a:p>
            <a:r>
              <a:rPr lang="en-US" sz="2400" dirty="0"/>
              <a:t>Gender equality might not capture the effects of gender hierarchy</a:t>
            </a:r>
          </a:p>
          <a:p>
            <a:r>
              <a:rPr lang="en-US" sz="2400" dirty="0"/>
              <a:t>Women’s rights variables cannot represent gendered effects.</a:t>
            </a:r>
          </a:p>
          <a:p>
            <a:pPr lvl="1"/>
            <a:r>
              <a:rPr lang="en-US" sz="2000" dirty="0"/>
              <a:t>Use other proxies, such as female and male labor force participation rate and unemployment rate, education enrollment, etc.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305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450</Words>
  <Application>Microsoft Macintosh PowerPoint</Application>
  <PresentationFormat>Widescreen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</vt:lpstr>
      <vt:lpstr>Background</vt:lpstr>
      <vt:lpstr>Literature review</vt:lpstr>
      <vt:lpstr>Research design</vt:lpstr>
      <vt:lpstr>Research design</vt:lpstr>
      <vt:lpstr>Data exploration</vt:lpstr>
      <vt:lpstr>Data exploration</vt:lpstr>
      <vt:lpstr>Results &amp; Analysis</vt:lpstr>
      <vt:lpstr>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Gender-blind Family and Childcare Policies to Population Crisis?  </dc:title>
  <dc:creator>晓 孙</dc:creator>
  <cp:lastModifiedBy>晓 孙</cp:lastModifiedBy>
  <cp:revision>28</cp:revision>
  <dcterms:created xsi:type="dcterms:W3CDTF">2023-04-12T23:59:56Z</dcterms:created>
  <dcterms:modified xsi:type="dcterms:W3CDTF">2023-04-27T22:03:39Z</dcterms:modified>
</cp:coreProperties>
</file>