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46"/>
  </p:notesMasterIdLst>
  <p:sldIdLst>
    <p:sldId id="357" r:id="rId3"/>
    <p:sldId id="262" r:id="rId4"/>
    <p:sldId id="263" r:id="rId5"/>
    <p:sldId id="264" r:id="rId6"/>
    <p:sldId id="355" r:id="rId7"/>
    <p:sldId id="358" r:id="rId8"/>
    <p:sldId id="273" r:id="rId9"/>
    <p:sldId id="265" r:id="rId10"/>
    <p:sldId id="271" r:id="rId11"/>
    <p:sldId id="272" r:id="rId12"/>
    <p:sldId id="275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3" r:id="rId22"/>
    <p:sldId id="314" r:id="rId23"/>
    <p:sldId id="315" r:id="rId24"/>
    <p:sldId id="316" r:id="rId25"/>
    <p:sldId id="318" r:id="rId26"/>
    <p:sldId id="319" r:id="rId27"/>
    <p:sldId id="320" r:id="rId28"/>
    <p:sldId id="321" r:id="rId29"/>
    <p:sldId id="325" r:id="rId30"/>
    <p:sldId id="326" r:id="rId31"/>
    <p:sldId id="327" r:id="rId32"/>
    <p:sldId id="328" r:id="rId33"/>
    <p:sldId id="329" r:id="rId34"/>
    <p:sldId id="333" r:id="rId35"/>
    <p:sldId id="334" r:id="rId36"/>
    <p:sldId id="335" r:id="rId37"/>
    <p:sldId id="336" r:id="rId38"/>
    <p:sldId id="337" r:id="rId39"/>
    <p:sldId id="344" r:id="rId40"/>
    <p:sldId id="345" r:id="rId41"/>
    <p:sldId id="346" r:id="rId42"/>
    <p:sldId id="347" r:id="rId43"/>
    <p:sldId id="349" r:id="rId44"/>
    <p:sldId id="353" r:id="rId45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4924964-8C13-4DE6-9C62-74B062669880}">
          <p14:sldIdLst>
            <p14:sldId id="357"/>
            <p14:sldId id="262"/>
            <p14:sldId id="263"/>
            <p14:sldId id="264"/>
            <p14:sldId id="355"/>
            <p14:sldId id="358"/>
            <p14:sldId id="273"/>
            <p14:sldId id="265"/>
            <p14:sldId id="271"/>
            <p14:sldId id="272"/>
            <p14:sldId id="275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3"/>
            <p14:sldId id="314"/>
            <p14:sldId id="315"/>
            <p14:sldId id="316"/>
            <p14:sldId id="318"/>
            <p14:sldId id="319"/>
            <p14:sldId id="320"/>
            <p14:sldId id="321"/>
            <p14:sldId id="325"/>
            <p14:sldId id="326"/>
            <p14:sldId id="327"/>
            <p14:sldId id="328"/>
            <p14:sldId id="329"/>
            <p14:sldId id="333"/>
            <p14:sldId id="334"/>
            <p14:sldId id="335"/>
            <p14:sldId id="336"/>
            <p14:sldId id="337"/>
            <p14:sldId id="344"/>
            <p14:sldId id="345"/>
            <p14:sldId id="346"/>
            <p14:sldId id="347"/>
            <p14:sldId id="349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83" autoAdjust="0"/>
  </p:normalViewPr>
  <p:slideViewPr>
    <p:cSldViewPr>
      <p:cViewPr varScale="1">
        <p:scale>
          <a:sx n="80" d="100"/>
          <a:sy n="80" d="100"/>
        </p:scale>
        <p:origin x="1539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8C69-4E5E-4640-BD3E-E9B3420423B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34DB0-0785-47DA-AC6D-46D7736E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04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47440" y="887310"/>
            <a:ext cx="6509918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0729930" y="1247336"/>
            <a:ext cx="1847893" cy="820907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30027" tIns="130027" rIns="130027" bIns="130027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56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13441"/>
            <a:ext cx="12318433" cy="9767041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56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56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2068408"/>
            <a:ext cx="12583113" cy="5616780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56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56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5229846" y="8113015"/>
            <a:ext cx="7794955" cy="821089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560"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2560"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975360" y="4259083"/>
            <a:ext cx="7634347" cy="1235244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827"/>
            </a:lvl1pPr>
            <a:lvl2pPr lvl="1" algn="ctr">
              <a:spcBef>
                <a:spcPts val="0"/>
              </a:spcBef>
              <a:buSzPct val="100000"/>
              <a:defRPr sz="6827"/>
            </a:lvl2pPr>
            <a:lvl3pPr lvl="2" algn="ctr">
              <a:spcBef>
                <a:spcPts val="0"/>
              </a:spcBef>
              <a:buSzPct val="100000"/>
              <a:defRPr sz="6827"/>
            </a:lvl3pPr>
            <a:lvl4pPr lvl="3" algn="ctr">
              <a:spcBef>
                <a:spcPts val="0"/>
              </a:spcBef>
              <a:buSzPct val="100000"/>
              <a:defRPr sz="6827"/>
            </a:lvl4pPr>
            <a:lvl5pPr lvl="4" algn="ctr">
              <a:spcBef>
                <a:spcPts val="0"/>
              </a:spcBef>
              <a:buSzPct val="100000"/>
              <a:defRPr sz="6827"/>
            </a:lvl5pPr>
            <a:lvl6pPr lvl="5" algn="ctr">
              <a:spcBef>
                <a:spcPts val="0"/>
              </a:spcBef>
              <a:buSzPct val="100000"/>
              <a:defRPr sz="6827"/>
            </a:lvl6pPr>
            <a:lvl7pPr lvl="6" algn="ctr">
              <a:spcBef>
                <a:spcPts val="0"/>
              </a:spcBef>
              <a:buSzPct val="100000"/>
              <a:defRPr sz="6827"/>
            </a:lvl7pPr>
            <a:lvl8pPr lvl="7" algn="ctr">
              <a:spcBef>
                <a:spcPts val="0"/>
              </a:spcBef>
              <a:buSzPct val="100000"/>
              <a:defRPr sz="6827"/>
            </a:lvl8pPr>
            <a:lvl9pPr lvl="8" algn="ctr">
              <a:spcBef>
                <a:spcPts val="0"/>
              </a:spcBef>
              <a:buSzPct val="100000"/>
              <a:defRPr sz="682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564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0729930" y="1247336"/>
            <a:ext cx="1847893" cy="820907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30027" tIns="130027" rIns="130027" bIns="130027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56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13441"/>
            <a:ext cx="12318433" cy="9767041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560"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56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2068408"/>
            <a:ext cx="12583113" cy="5616780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56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56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5229846" y="8113015"/>
            <a:ext cx="7794955" cy="821089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560"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2560"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975360" y="2068385"/>
            <a:ext cx="7634347" cy="561664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827"/>
            </a:lvl1pPr>
            <a:lvl2pPr lvl="1" algn="ctr">
              <a:spcBef>
                <a:spcPts val="0"/>
              </a:spcBef>
              <a:buSzPct val="100000"/>
              <a:defRPr sz="6827"/>
            </a:lvl2pPr>
            <a:lvl3pPr lvl="2" algn="ctr">
              <a:spcBef>
                <a:spcPts val="0"/>
              </a:spcBef>
              <a:buSzPct val="100000"/>
              <a:defRPr sz="6827"/>
            </a:lvl3pPr>
            <a:lvl4pPr lvl="3" algn="ctr">
              <a:spcBef>
                <a:spcPts val="0"/>
              </a:spcBef>
              <a:buSzPct val="100000"/>
              <a:defRPr sz="6827"/>
            </a:lvl4pPr>
            <a:lvl5pPr lvl="4" algn="ctr">
              <a:spcBef>
                <a:spcPts val="0"/>
              </a:spcBef>
              <a:buSzPct val="100000"/>
              <a:defRPr sz="6827"/>
            </a:lvl5pPr>
            <a:lvl6pPr lvl="5" algn="ctr">
              <a:spcBef>
                <a:spcPts val="0"/>
              </a:spcBef>
              <a:buSzPct val="100000"/>
              <a:defRPr sz="6827"/>
            </a:lvl6pPr>
            <a:lvl7pPr lvl="6" algn="ctr">
              <a:spcBef>
                <a:spcPts val="0"/>
              </a:spcBef>
              <a:buSzPct val="100000"/>
              <a:defRPr sz="6827"/>
            </a:lvl7pPr>
            <a:lvl8pPr lvl="7" algn="ctr">
              <a:spcBef>
                <a:spcPts val="0"/>
              </a:spcBef>
              <a:buSzPct val="100000"/>
              <a:defRPr sz="6827"/>
            </a:lvl8pPr>
            <a:lvl9pPr lvl="8" algn="ctr">
              <a:spcBef>
                <a:spcPts val="0"/>
              </a:spcBef>
              <a:buSzPct val="100000"/>
              <a:defRPr sz="682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37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76"/>
            <a:ext cx="10058567" cy="2516981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56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 userDrawn="1"/>
        </p:nvGrpSpPr>
        <p:grpSpPr>
          <a:xfrm>
            <a:off x="9879953" y="8481606"/>
            <a:ext cx="3132912" cy="127202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560"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2560"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2560"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158080" y="744439"/>
            <a:ext cx="7478613" cy="145294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158080" y="2916479"/>
            <a:ext cx="4804693" cy="516608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44"/>
            </a:lvl1pPr>
            <a:lvl2pPr lvl="1">
              <a:spcBef>
                <a:spcPts val="0"/>
              </a:spcBef>
              <a:buSzPct val="100000"/>
              <a:defRPr sz="2844"/>
            </a:lvl2pPr>
            <a:lvl3pPr lvl="2">
              <a:spcBef>
                <a:spcPts val="0"/>
              </a:spcBef>
              <a:buSzPct val="100000"/>
              <a:defRPr sz="2844"/>
            </a:lvl3pPr>
            <a:lvl4pPr lvl="3">
              <a:spcBef>
                <a:spcPts val="0"/>
              </a:spcBef>
              <a:buSzPct val="100000"/>
              <a:defRPr sz="2844"/>
            </a:lvl4pPr>
            <a:lvl5pPr lvl="4">
              <a:spcBef>
                <a:spcPts val="0"/>
              </a:spcBef>
              <a:buSzPct val="100000"/>
              <a:defRPr sz="2844"/>
            </a:lvl5pPr>
            <a:lvl6pPr lvl="5">
              <a:spcBef>
                <a:spcPts val="0"/>
              </a:spcBef>
              <a:buSzPct val="100000"/>
              <a:defRPr sz="2844"/>
            </a:lvl6pPr>
            <a:lvl7pPr lvl="6">
              <a:spcBef>
                <a:spcPts val="0"/>
              </a:spcBef>
              <a:buSzPct val="100000"/>
              <a:defRPr sz="2844"/>
            </a:lvl7pPr>
            <a:lvl8pPr lvl="7">
              <a:spcBef>
                <a:spcPts val="0"/>
              </a:spcBef>
              <a:buSzPct val="100000"/>
              <a:defRPr sz="2844"/>
            </a:lvl8pPr>
            <a:lvl9pPr lvl="8">
              <a:spcBef>
                <a:spcPts val="0"/>
              </a:spcBef>
              <a:buSzPct val="100000"/>
              <a:defRPr sz="2844"/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6252264" y="2916479"/>
            <a:ext cx="4804692" cy="516608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44"/>
            </a:lvl1pPr>
            <a:lvl2pPr lvl="1">
              <a:spcBef>
                <a:spcPts val="0"/>
              </a:spcBef>
              <a:buSzPct val="100000"/>
              <a:defRPr sz="2844"/>
            </a:lvl2pPr>
            <a:lvl3pPr lvl="2">
              <a:spcBef>
                <a:spcPts val="0"/>
              </a:spcBef>
              <a:buSzPct val="100000"/>
              <a:defRPr sz="2844"/>
            </a:lvl3pPr>
            <a:lvl4pPr lvl="3">
              <a:spcBef>
                <a:spcPts val="0"/>
              </a:spcBef>
              <a:buSzPct val="100000"/>
              <a:defRPr sz="2844"/>
            </a:lvl4pPr>
            <a:lvl5pPr lvl="4">
              <a:spcBef>
                <a:spcPts val="0"/>
              </a:spcBef>
              <a:buSzPct val="100000"/>
              <a:defRPr sz="2844"/>
            </a:lvl5pPr>
            <a:lvl6pPr lvl="5">
              <a:spcBef>
                <a:spcPts val="0"/>
              </a:spcBef>
              <a:buSzPct val="100000"/>
              <a:defRPr sz="2844"/>
            </a:lvl6pPr>
            <a:lvl7pPr lvl="6">
              <a:spcBef>
                <a:spcPts val="0"/>
              </a:spcBef>
              <a:buSzPct val="100000"/>
              <a:defRPr sz="2844"/>
            </a:lvl7pPr>
            <a:lvl8pPr lvl="7">
              <a:spcBef>
                <a:spcPts val="0"/>
              </a:spcBef>
              <a:buSzPct val="100000"/>
              <a:defRPr sz="2844"/>
            </a:lvl8pPr>
            <a:lvl9pPr lvl="8">
              <a:spcBef>
                <a:spcPts val="0"/>
              </a:spcBef>
              <a:buSzPct val="100000"/>
              <a:defRPr sz="2844"/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834489" y="8792178"/>
            <a:ext cx="2115413" cy="598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/>
            </a:lvl1pPr>
          </a:lstStyle>
          <a:p>
            <a:r>
              <a:rPr lang="en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15182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 userDrawn="1"/>
        </p:nvGrpSpPr>
        <p:grpSpPr>
          <a:xfrm>
            <a:off x="-3" y="76"/>
            <a:ext cx="7802884" cy="2275764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56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 userDrawn="1"/>
        </p:nvGrpSpPr>
        <p:grpSpPr>
          <a:xfrm>
            <a:off x="9879953" y="8481606"/>
            <a:ext cx="3132912" cy="1272024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560"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2560"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560"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2560"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 hasCustomPrompt="1"/>
          </p:nvPr>
        </p:nvSpPr>
        <p:spPr>
          <a:xfrm>
            <a:off x="195523" y="653267"/>
            <a:ext cx="6747042" cy="13136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 sz="3129" b="1" baseline="0">
                <a:solidFill>
                  <a:schemeClr val="bg1"/>
                </a:solidFill>
                <a:latin typeface="Century Schoolbook" pitchFamily="18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834489" y="8792178"/>
            <a:ext cx="2115413" cy="598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57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3485" y="526846"/>
            <a:ext cx="8137829" cy="2034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004" y="2932125"/>
            <a:ext cx="11908790" cy="406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8080" y="744439"/>
            <a:ext cx="7478613" cy="14529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8080" y="2517049"/>
            <a:ext cx="8721920" cy="59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0834489" y="8792178"/>
            <a:ext cx="2115413" cy="5984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707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707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096086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9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523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presentation.typepad.com/blog/files/choosing_a_good_chart.pdf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nbviewer.ipython.org/gist/olgabot/5357268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kcd.com/1162/" TargetMode="External"/><Relationship Id="rId5" Type="http://schemas.openxmlformats.org/officeDocument/2006/relationships/image" Target="../media/image33.jpg"/><Relationship Id="rId4" Type="http://schemas.openxmlformats.org/officeDocument/2006/relationships/hyperlink" Target="http://finance.yahoo.com/echarts?s=AAP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mwaskom/software/seaborn/examples/anscombes_quarte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bviewer.ipython.org/5357268" TargetMode="External"/><Relationship Id="rId4" Type="http://schemas.openxmlformats.org/officeDocument/2006/relationships/image" Target="../media/image4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97/" TargetMode="Externa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://nl.livejournal.com/1082778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eb.stanford.edu/~mwaskom/software/seaborn/tutorial/plotting_distributions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nytimes.com/www.nytimes.com/interactive/2013/05/25/sunday-review/corporate-tax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975360" y="2770489"/>
            <a:ext cx="7634347" cy="4212480"/>
          </a:xfrm>
          <a:prstGeom prst="rect">
            <a:avLst/>
          </a:prstGeom>
        </p:spPr>
        <p:txBody>
          <a:bodyPr wrap="square" lIns="130027" tIns="130027" rIns="130027" bIns="130027" anchor="ctr" anchorCtr="0">
            <a:noAutofit/>
          </a:bodyPr>
          <a:lstStyle/>
          <a:p>
            <a:pPr lvl="0"/>
            <a:r>
              <a:rPr lang="en-US" cap="small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Module 2.3</a:t>
            </a:r>
            <a:br>
              <a:rPr lang="en-US" cap="small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cap="small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Visualization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00" y="2508783"/>
            <a:ext cx="10369550" cy="412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9535">
              <a:lnSpc>
                <a:spcPts val="4400"/>
              </a:lnSpc>
              <a:tabLst>
                <a:tab pos="1932305" algn="l"/>
                <a:tab pos="4010660" algn="l"/>
                <a:tab pos="4198620" algn="l"/>
                <a:tab pos="4538345" algn="l"/>
                <a:tab pos="5006975" algn="l"/>
                <a:tab pos="5959475" algn="l"/>
                <a:tab pos="6520180" algn="l"/>
                <a:tab pos="6782434" algn="l"/>
                <a:tab pos="7122159" algn="l"/>
              </a:tabLst>
            </a:pPr>
            <a:r>
              <a:rPr sz="3800" dirty="0">
                <a:latin typeface="Gill Sans MT"/>
                <a:cs typeface="Gill Sans MT"/>
              </a:rPr>
              <a:t>An </a:t>
            </a:r>
            <a:r>
              <a:rPr sz="3800" spc="-20" dirty="0">
                <a:latin typeface="Gill Sans MT"/>
                <a:cs typeface="Gill Sans MT"/>
              </a:rPr>
              <a:t>approach</a:t>
            </a:r>
            <a:r>
              <a:rPr sz="3800" dirty="0">
                <a:latin typeface="Gill Sans MT"/>
                <a:cs typeface="Gill Sans MT"/>
              </a:rPr>
              <a:t> of </a:t>
            </a:r>
            <a:r>
              <a:rPr sz="3800" spc="-5" dirty="0">
                <a:latin typeface="Gill Sans MT"/>
                <a:cs typeface="Gill Sans MT"/>
              </a:rPr>
              <a:t>analyzing	</a:t>
            </a:r>
            <a:r>
              <a:rPr sz="3800" dirty="0">
                <a:latin typeface="Gill Sans MT"/>
                <a:cs typeface="Gill Sans MT"/>
              </a:rPr>
              <a:t>data	to	</a:t>
            </a:r>
            <a:r>
              <a:rPr sz="3800" spc="-5" dirty="0">
                <a:latin typeface="Gill Sans MT"/>
                <a:cs typeface="Gill Sans MT"/>
              </a:rPr>
              <a:t>summarize</a:t>
            </a:r>
            <a:r>
              <a:rPr sz="3800" spc="-4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their </a:t>
            </a:r>
            <a:r>
              <a:rPr sz="380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main</a:t>
            </a:r>
            <a:r>
              <a:rPr sz="3800" spc="3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characteristics	without</a:t>
            </a:r>
            <a:r>
              <a:rPr sz="3800" spc="1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using	</a:t>
            </a:r>
            <a:r>
              <a:rPr sz="3800" dirty="0">
                <a:latin typeface="Gill Sans MT"/>
                <a:cs typeface="Gill Sans MT"/>
              </a:rPr>
              <a:t>a	</a:t>
            </a:r>
            <a:r>
              <a:rPr sz="3800" spc="-5" dirty="0">
                <a:latin typeface="Gill Sans MT"/>
                <a:cs typeface="Gill Sans MT"/>
              </a:rPr>
              <a:t>statistical</a:t>
            </a:r>
            <a:r>
              <a:rPr sz="3800" spc="-6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model  or </a:t>
            </a:r>
            <a:r>
              <a:rPr sz="3800" spc="-25" dirty="0">
                <a:latin typeface="Gill Sans MT"/>
                <a:cs typeface="Gill Sans MT"/>
              </a:rPr>
              <a:t>having	</a:t>
            </a:r>
            <a:r>
              <a:rPr sz="3800" spc="-10" dirty="0">
                <a:latin typeface="Gill Sans MT"/>
                <a:cs typeface="Gill Sans MT"/>
              </a:rPr>
              <a:t>formulated	</a:t>
            </a:r>
            <a:r>
              <a:rPr sz="3800" dirty="0">
                <a:latin typeface="Gill Sans MT"/>
                <a:cs typeface="Gill Sans MT"/>
              </a:rPr>
              <a:t>a	</a:t>
            </a:r>
            <a:r>
              <a:rPr sz="3800" spc="-5" dirty="0">
                <a:latin typeface="Gill Sans MT"/>
                <a:cs typeface="Gill Sans MT"/>
              </a:rPr>
              <a:t>prior</a:t>
            </a:r>
            <a:r>
              <a:rPr sz="3800" spc="-60" dirty="0">
                <a:latin typeface="Gill Sans MT"/>
                <a:cs typeface="Gill Sans MT"/>
              </a:rPr>
              <a:t> </a:t>
            </a:r>
            <a:r>
              <a:rPr sz="3800" spc="-15" dirty="0">
                <a:latin typeface="Gill Sans MT"/>
                <a:cs typeface="Gill Sans MT"/>
              </a:rPr>
              <a:t>hypothesis.</a:t>
            </a:r>
            <a:endParaRPr sz="3800">
              <a:latin typeface="Gill Sans MT"/>
              <a:cs typeface="Gill Sans MT"/>
            </a:endParaRPr>
          </a:p>
          <a:p>
            <a:pPr marL="12700" marR="5080">
              <a:lnSpc>
                <a:spcPct val="99400"/>
              </a:lnSpc>
              <a:spcBef>
                <a:spcPts val="1145"/>
              </a:spcBef>
              <a:tabLst>
                <a:tab pos="1263650" algn="l"/>
                <a:tab pos="1824989" algn="l"/>
                <a:tab pos="1968500" algn="l"/>
                <a:tab pos="2483485" algn="l"/>
                <a:tab pos="3134360" algn="l"/>
                <a:tab pos="3435985" algn="l"/>
                <a:tab pos="5013325" algn="l"/>
                <a:tab pos="5885815" algn="l"/>
                <a:tab pos="6339840" algn="l"/>
                <a:tab pos="7983220" algn="l"/>
                <a:tab pos="8564880" algn="l"/>
              </a:tabLst>
            </a:pPr>
            <a:r>
              <a:rPr sz="3800" spc="5" dirty="0">
                <a:latin typeface="Gill Sans MT"/>
                <a:cs typeface="Gill Sans MT"/>
              </a:rPr>
              <a:t>Exploratory	</a:t>
            </a:r>
            <a:r>
              <a:rPr sz="3800" dirty="0">
                <a:latin typeface="Gill Sans MT"/>
                <a:cs typeface="Gill Sans MT"/>
              </a:rPr>
              <a:t>data	</a:t>
            </a:r>
            <a:r>
              <a:rPr sz="3800" spc="-10" dirty="0">
                <a:latin typeface="Gill Sans MT"/>
                <a:cs typeface="Gill Sans MT"/>
              </a:rPr>
              <a:t>analysis	</a:t>
            </a:r>
            <a:r>
              <a:rPr sz="3800" spc="-5" dirty="0">
                <a:latin typeface="Gill Sans MT"/>
                <a:cs typeface="Gill Sans MT"/>
              </a:rPr>
              <a:t>was	</a:t>
            </a:r>
            <a:r>
              <a:rPr sz="3800" spc="-15" dirty="0">
                <a:latin typeface="Gill Sans MT"/>
                <a:cs typeface="Gill Sans MT"/>
              </a:rPr>
              <a:t>promoted	</a:t>
            </a:r>
            <a:r>
              <a:rPr sz="3800" spc="-20" dirty="0">
                <a:latin typeface="Gill Sans MT"/>
                <a:cs typeface="Gill Sans MT"/>
              </a:rPr>
              <a:t>by	John  </a:t>
            </a:r>
            <a:r>
              <a:rPr sz="3800" spc="-145" dirty="0">
                <a:latin typeface="Gill Sans MT"/>
                <a:cs typeface="Gill Sans MT"/>
              </a:rPr>
              <a:t>Tukey	</a:t>
            </a:r>
            <a:r>
              <a:rPr sz="3800" dirty="0">
                <a:latin typeface="Gill Sans MT"/>
                <a:cs typeface="Gill Sans MT"/>
              </a:rPr>
              <a:t>to	encourage</a:t>
            </a:r>
            <a:r>
              <a:rPr sz="3800" spc="1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statisticians	</a:t>
            </a:r>
            <a:r>
              <a:rPr sz="3800" dirty="0">
                <a:latin typeface="Gill Sans MT"/>
                <a:cs typeface="Gill Sans MT"/>
              </a:rPr>
              <a:t>to</a:t>
            </a:r>
            <a:r>
              <a:rPr sz="3800" spc="-40" dirty="0">
                <a:latin typeface="Gill Sans MT"/>
                <a:cs typeface="Gill Sans MT"/>
              </a:rPr>
              <a:t> </a:t>
            </a:r>
            <a:r>
              <a:rPr sz="3800" b="1" spc="-120" dirty="0">
                <a:solidFill>
                  <a:srgbClr val="51A7F9"/>
                </a:solidFill>
                <a:latin typeface="Gill Sans MT"/>
                <a:cs typeface="Gill Sans MT"/>
              </a:rPr>
              <a:t>visually</a:t>
            </a:r>
            <a:r>
              <a:rPr sz="3800" b="1" spc="-35" dirty="0">
                <a:solidFill>
                  <a:srgbClr val="51A7F9"/>
                </a:solidFill>
                <a:latin typeface="Gill Sans MT"/>
                <a:cs typeface="Gill Sans MT"/>
              </a:rPr>
              <a:t> </a:t>
            </a:r>
            <a:r>
              <a:rPr sz="3800" b="1" spc="-180" dirty="0">
                <a:solidFill>
                  <a:srgbClr val="51A7F9"/>
                </a:solidFill>
                <a:latin typeface="Gill Sans MT"/>
                <a:cs typeface="Gill Sans MT"/>
              </a:rPr>
              <a:t>examine </a:t>
            </a:r>
            <a:r>
              <a:rPr sz="3800" b="1" spc="-85" dirty="0">
                <a:solidFill>
                  <a:srgbClr val="51A7F9"/>
                </a:solidFill>
                <a:latin typeface="Gill Sans MT"/>
                <a:cs typeface="Gill Sans MT"/>
              </a:rPr>
              <a:t> </a:t>
            </a:r>
            <a:r>
              <a:rPr sz="3800" b="1" spc="-130" dirty="0">
                <a:solidFill>
                  <a:srgbClr val="51A7F9"/>
                </a:solidFill>
                <a:latin typeface="Gill Sans MT"/>
                <a:cs typeface="Gill Sans MT"/>
              </a:rPr>
              <a:t>their</a:t>
            </a:r>
            <a:r>
              <a:rPr sz="3800" b="1" spc="10" dirty="0">
                <a:solidFill>
                  <a:srgbClr val="51A7F9"/>
                </a:solidFill>
                <a:latin typeface="Gill Sans MT"/>
                <a:cs typeface="Gill Sans MT"/>
              </a:rPr>
              <a:t> </a:t>
            </a:r>
            <a:r>
              <a:rPr sz="3800" b="1" spc="-135" dirty="0">
                <a:solidFill>
                  <a:srgbClr val="51A7F9"/>
                </a:solidFill>
                <a:latin typeface="Gill Sans MT"/>
                <a:cs typeface="Gill Sans MT"/>
              </a:rPr>
              <a:t>datasets</a:t>
            </a:r>
            <a:r>
              <a:rPr sz="3800" b="1" spc="-135" dirty="0">
                <a:latin typeface="Gill Sans MT"/>
                <a:cs typeface="Gill Sans MT"/>
              </a:rPr>
              <a:t>,	</a:t>
            </a:r>
            <a:r>
              <a:rPr sz="3800" dirty="0">
                <a:latin typeface="Gill Sans MT"/>
                <a:cs typeface="Gill Sans MT"/>
              </a:rPr>
              <a:t>to </a:t>
            </a:r>
            <a:r>
              <a:rPr sz="3800" b="1" spc="-165" dirty="0">
                <a:solidFill>
                  <a:srgbClr val="51A7F9"/>
                </a:solidFill>
                <a:latin typeface="Gill Sans MT"/>
                <a:cs typeface="Gill Sans MT"/>
              </a:rPr>
              <a:t>formulate </a:t>
            </a:r>
            <a:r>
              <a:rPr sz="3800" b="1" spc="-125" dirty="0">
                <a:solidFill>
                  <a:srgbClr val="51A7F9"/>
                </a:solidFill>
                <a:latin typeface="Gill Sans MT"/>
                <a:cs typeface="Gill Sans MT"/>
              </a:rPr>
              <a:t>hypotheses</a:t>
            </a:r>
            <a:r>
              <a:rPr sz="3800" b="1" spc="114" dirty="0">
                <a:solidFill>
                  <a:srgbClr val="51A7F9"/>
                </a:solidFill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that</a:t>
            </a:r>
            <a:r>
              <a:rPr sz="3800" spc="-2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could </a:t>
            </a:r>
            <a:r>
              <a:rPr sz="3800" dirty="0">
                <a:latin typeface="Gill Sans MT"/>
                <a:cs typeface="Gill Sans MT"/>
              </a:rPr>
              <a:t> be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tested	on </a:t>
            </a:r>
            <a:r>
              <a:rPr sz="3800" spc="-20" dirty="0">
                <a:latin typeface="Gill Sans MT"/>
                <a:cs typeface="Gill Sans MT"/>
              </a:rPr>
              <a:t>new </a:t>
            </a:r>
            <a:r>
              <a:rPr sz="3800" dirty="0">
                <a:latin typeface="Gill Sans MT"/>
                <a:cs typeface="Gill Sans MT"/>
              </a:rPr>
              <a:t>datasets.</a:t>
            </a:r>
            <a:r>
              <a:rPr sz="3800" spc="-44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[wikipedia]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7406" y="887310"/>
            <a:ext cx="5530215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4525" algn="l"/>
              </a:tabLst>
            </a:pPr>
            <a:r>
              <a:rPr dirty="0"/>
              <a:t>E</a:t>
            </a:r>
            <a:r>
              <a:rPr spc="-390" dirty="0"/>
              <a:t>D</a:t>
            </a:r>
            <a:r>
              <a:rPr dirty="0"/>
              <a:t>A	</a:t>
            </a:r>
            <a:r>
              <a:rPr spc="35" dirty="0"/>
              <a:t>Defin</a:t>
            </a:r>
            <a:r>
              <a:rPr spc="10" dirty="0"/>
              <a:t>i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365" y="196025"/>
            <a:ext cx="5383076" cy="9333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0927" y="633479"/>
            <a:ext cx="3025140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1045" marR="5080" indent="-728980">
              <a:lnSpc>
                <a:spcPts val="3120"/>
              </a:lnSpc>
            </a:pPr>
            <a:r>
              <a:rPr sz="2650" spc="10" dirty="0">
                <a:solidFill>
                  <a:srgbClr val="0433FF"/>
                </a:solidFill>
                <a:latin typeface="Lucida Sans"/>
                <a:cs typeface="Lucida Sans"/>
              </a:rPr>
              <a:t>Ask </a:t>
            </a:r>
            <a:r>
              <a:rPr sz="2650" spc="10" dirty="0">
                <a:latin typeface="Lucida Sans"/>
                <a:cs typeface="Lucida Sans"/>
              </a:rPr>
              <a:t>an</a:t>
            </a:r>
            <a:r>
              <a:rPr sz="2650" spc="-35" dirty="0">
                <a:latin typeface="Lucida Sans"/>
                <a:cs typeface="Lucida Sans"/>
              </a:rPr>
              <a:t> </a:t>
            </a:r>
            <a:r>
              <a:rPr sz="2650" spc="10" dirty="0">
                <a:latin typeface="Lucida Sans"/>
                <a:cs typeface="Lucida Sans"/>
              </a:rPr>
              <a:t>interesting  question.</a:t>
            </a:r>
            <a:endParaRPr sz="265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3654" y="2771146"/>
            <a:ext cx="2157095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0433FF"/>
                </a:solidFill>
                <a:latin typeface="Lucida Sans"/>
                <a:cs typeface="Lucida Sans"/>
              </a:rPr>
              <a:t>Get </a:t>
            </a:r>
            <a:r>
              <a:rPr sz="2650" spc="15" dirty="0">
                <a:latin typeface="Lucida Sans"/>
                <a:cs typeface="Lucida Sans"/>
              </a:rPr>
              <a:t>the</a:t>
            </a:r>
            <a:r>
              <a:rPr sz="2650" spc="-85" dirty="0">
                <a:latin typeface="Lucida Sans"/>
                <a:cs typeface="Lucida Sans"/>
              </a:rPr>
              <a:t> </a:t>
            </a:r>
            <a:r>
              <a:rPr sz="2650" spc="10" dirty="0">
                <a:latin typeface="Lucida Sans"/>
                <a:cs typeface="Lucida Sans"/>
              </a:rPr>
              <a:t>data.</a:t>
            </a:r>
            <a:endParaRPr sz="265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3289" y="4780850"/>
            <a:ext cx="283718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0433FF"/>
                </a:solidFill>
                <a:latin typeface="Lucida Sans"/>
                <a:cs typeface="Lucida Sans"/>
              </a:rPr>
              <a:t>Explore </a:t>
            </a:r>
            <a:r>
              <a:rPr sz="2650" spc="15" dirty="0">
                <a:latin typeface="Lucida Sans"/>
                <a:cs typeface="Lucida Sans"/>
              </a:rPr>
              <a:t>the</a:t>
            </a:r>
            <a:r>
              <a:rPr sz="2650" spc="-95" dirty="0">
                <a:latin typeface="Lucida Sans"/>
                <a:cs typeface="Lucida Sans"/>
              </a:rPr>
              <a:t> </a:t>
            </a:r>
            <a:r>
              <a:rPr sz="2650" spc="10" dirty="0">
                <a:latin typeface="Lucida Sans"/>
                <a:cs typeface="Lucida Sans"/>
              </a:rPr>
              <a:t>data.</a:t>
            </a:r>
            <a:endParaRPr sz="265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919" y="6636962"/>
            <a:ext cx="259842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15" dirty="0">
                <a:solidFill>
                  <a:srgbClr val="0433FF"/>
                </a:solidFill>
                <a:latin typeface="Lucida Sans"/>
                <a:cs typeface="Lucida Sans"/>
              </a:rPr>
              <a:t>Model </a:t>
            </a:r>
            <a:r>
              <a:rPr sz="2650" spc="15" dirty="0">
                <a:latin typeface="Lucida Sans"/>
                <a:cs typeface="Lucida Sans"/>
              </a:rPr>
              <a:t>the</a:t>
            </a:r>
            <a:r>
              <a:rPr sz="2650" spc="-85" dirty="0">
                <a:latin typeface="Lucida Sans"/>
                <a:cs typeface="Lucida Sans"/>
              </a:rPr>
              <a:t> </a:t>
            </a:r>
            <a:r>
              <a:rPr sz="2650" spc="10" dirty="0">
                <a:latin typeface="Lucida Sans"/>
                <a:cs typeface="Lucida Sans"/>
              </a:rPr>
              <a:t>data.</a:t>
            </a:r>
            <a:endParaRPr sz="265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3187" y="8364097"/>
            <a:ext cx="3417570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5580">
              <a:lnSpc>
                <a:spcPts val="3120"/>
              </a:lnSpc>
            </a:pPr>
            <a:r>
              <a:rPr sz="2650" spc="15" dirty="0">
                <a:solidFill>
                  <a:srgbClr val="0433FF"/>
                </a:solidFill>
                <a:latin typeface="Lucida Sans"/>
                <a:cs typeface="Lucida Sans"/>
              </a:rPr>
              <a:t>Communicate </a:t>
            </a:r>
            <a:r>
              <a:rPr sz="2650" spc="15" dirty="0">
                <a:latin typeface="Lucida Sans"/>
                <a:cs typeface="Lucida Sans"/>
              </a:rPr>
              <a:t>and  </a:t>
            </a:r>
            <a:r>
              <a:rPr sz="2650" spc="10" dirty="0">
                <a:solidFill>
                  <a:srgbClr val="0433FF"/>
                </a:solidFill>
                <a:latin typeface="Lucida Sans"/>
                <a:cs typeface="Lucida Sans"/>
              </a:rPr>
              <a:t>visualize </a:t>
            </a:r>
            <a:r>
              <a:rPr sz="2650" spc="15" dirty="0">
                <a:latin typeface="Lucida Sans"/>
                <a:cs typeface="Lucida Sans"/>
              </a:rPr>
              <a:t>the</a:t>
            </a:r>
            <a:r>
              <a:rPr sz="2650" spc="-60" dirty="0">
                <a:latin typeface="Lucida Sans"/>
                <a:cs typeface="Lucida Sans"/>
              </a:rPr>
              <a:t> </a:t>
            </a:r>
            <a:r>
              <a:rPr sz="2650" spc="10" dirty="0">
                <a:latin typeface="Lucida Sans"/>
                <a:cs typeface="Lucida Sans"/>
              </a:rPr>
              <a:t>results.</a:t>
            </a:r>
            <a:endParaRPr sz="265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5197" y="754059"/>
            <a:ext cx="3554095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spc="20" dirty="0">
                <a:latin typeface="Lucida Sans"/>
                <a:cs typeface="Lucida Sans"/>
              </a:rPr>
              <a:t>What </a:t>
            </a:r>
            <a:r>
              <a:rPr sz="1300" spc="15" dirty="0">
                <a:latin typeface="Lucida Sans"/>
                <a:cs typeface="Lucida Sans"/>
              </a:rPr>
              <a:t>is </a:t>
            </a:r>
            <a:r>
              <a:rPr sz="1300" spc="20" dirty="0">
                <a:latin typeface="Lucida Sans"/>
                <a:cs typeface="Lucida Sans"/>
              </a:rPr>
              <a:t>the </a:t>
            </a:r>
            <a:r>
              <a:rPr sz="1300" spc="15" dirty="0">
                <a:latin typeface="Lucida Sans"/>
                <a:cs typeface="Lucida Sans"/>
              </a:rPr>
              <a:t>scientific</a:t>
            </a:r>
            <a:r>
              <a:rPr sz="1300" spc="-95" dirty="0">
                <a:latin typeface="Lucida Sans"/>
                <a:cs typeface="Lucida Sans"/>
              </a:rPr>
              <a:t> </a:t>
            </a:r>
            <a:r>
              <a:rPr sz="1300" b="1" spc="20" dirty="0">
                <a:latin typeface="Lucida Sans"/>
                <a:cs typeface="Lucida Sans"/>
              </a:rPr>
              <a:t>goal</a:t>
            </a:r>
            <a:r>
              <a:rPr sz="1300" spc="20" dirty="0">
                <a:latin typeface="Lucida Sans"/>
                <a:cs typeface="Lucida Sans"/>
              </a:rPr>
              <a:t>?</a:t>
            </a:r>
            <a:endParaRPr sz="1300">
              <a:latin typeface="Lucida Sans"/>
              <a:cs typeface="Lucida Sans"/>
            </a:endParaRPr>
          </a:p>
          <a:p>
            <a:pPr marL="12700" marR="5080" algn="ctr">
              <a:lnSpc>
                <a:spcPct val="107100"/>
              </a:lnSpc>
            </a:pPr>
            <a:r>
              <a:rPr sz="1300" spc="20" dirty="0">
                <a:latin typeface="Lucida Sans"/>
                <a:cs typeface="Lucida Sans"/>
              </a:rPr>
              <a:t>What would you do </a:t>
            </a:r>
            <a:r>
              <a:rPr sz="1300" spc="10" dirty="0">
                <a:latin typeface="Lucida Sans"/>
                <a:cs typeface="Lucida Sans"/>
              </a:rPr>
              <a:t>if </a:t>
            </a:r>
            <a:r>
              <a:rPr sz="1300" spc="20" dirty="0">
                <a:latin typeface="Lucida Sans"/>
                <a:cs typeface="Lucida Sans"/>
              </a:rPr>
              <a:t>you had </a:t>
            </a:r>
            <a:r>
              <a:rPr sz="1300" spc="15" dirty="0">
                <a:latin typeface="Lucida Sans"/>
                <a:cs typeface="Lucida Sans"/>
              </a:rPr>
              <a:t>all </a:t>
            </a:r>
            <a:r>
              <a:rPr sz="1300" spc="20" dirty="0">
                <a:latin typeface="Lucida Sans"/>
                <a:cs typeface="Lucida Sans"/>
              </a:rPr>
              <a:t>the</a:t>
            </a:r>
            <a:r>
              <a:rPr sz="1300" spc="-75" dirty="0">
                <a:latin typeface="Lucida Sans"/>
                <a:cs typeface="Lucida Sans"/>
              </a:rPr>
              <a:t> </a:t>
            </a:r>
            <a:r>
              <a:rPr sz="1300" b="1" spc="20" dirty="0">
                <a:latin typeface="Lucida Sans"/>
                <a:cs typeface="Lucida Sans"/>
              </a:rPr>
              <a:t>data</a:t>
            </a:r>
            <a:r>
              <a:rPr sz="1300" spc="20" dirty="0">
                <a:latin typeface="Lucida Sans"/>
                <a:cs typeface="Lucida Sans"/>
              </a:rPr>
              <a:t>?  What do you want </a:t>
            </a:r>
            <a:r>
              <a:rPr sz="1300" spc="15" dirty="0">
                <a:latin typeface="Lucida Sans"/>
                <a:cs typeface="Lucida Sans"/>
              </a:rPr>
              <a:t>to </a:t>
            </a:r>
            <a:r>
              <a:rPr sz="1300" b="1" spc="20" dirty="0">
                <a:latin typeface="Lucida Sans"/>
                <a:cs typeface="Lucida Sans"/>
              </a:rPr>
              <a:t>predict </a:t>
            </a:r>
            <a:r>
              <a:rPr sz="1300" spc="15" dirty="0">
                <a:latin typeface="Lucida Sans"/>
                <a:cs typeface="Lucida Sans"/>
              </a:rPr>
              <a:t>or</a:t>
            </a:r>
            <a:r>
              <a:rPr sz="1300" spc="-55" dirty="0">
                <a:latin typeface="Lucida Sans"/>
                <a:cs typeface="Lucida Sans"/>
              </a:rPr>
              <a:t> </a:t>
            </a:r>
            <a:r>
              <a:rPr sz="1300" b="1" spc="15" dirty="0">
                <a:latin typeface="Lucida Sans"/>
                <a:cs typeface="Lucida Sans"/>
              </a:rPr>
              <a:t>estimate</a:t>
            </a:r>
            <a:r>
              <a:rPr sz="1300" spc="15" dirty="0">
                <a:latin typeface="Lucida Sans"/>
                <a:cs typeface="Lucida Sans"/>
              </a:rPr>
              <a:t>?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8254" y="2560663"/>
            <a:ext cx="242824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spc="25" dirty="0">
                <a:latin typeface="Lucida Sans"/>
                <a:cs typeface="Lucida Sans"/>
              </a:rPr>
              <a:t>How </a:t>
            </a:r>
            <a:r>
              <a:rPr sz="1300" spc="20" dirty="0">
                <a:latin typeface="Lucida Sans"/>
                <a:cs typeface="Lucida Sans"/>
              </a:rPr>
              <a:t>were the data</a:t>
            </a:r>
            <a:r>
              <a:rPr sz="1300" spc="-90" dirty="0">
                <a:latin typeface="Lucida Sans"/>
                <a:cs typeface="Lucida Sans"/>
              </a:rPr>
              <a:t> </a:t>
            </a:r>
            <a:r>
              <a:rPr sz="1300" b="1" spc="20" dirty="0">
                <a:latin typeface="Lucida Sans"/>
                <a:cs typeface="Lucida Sans"/>
              </a:rPr>
              <a:t>sampled</a:t>
            </a:r>
            <a:r>
              <a:rPr sz="1300" spc="20" dirty="0">
                <a:latin typeface="Lucida Sans"/>
                <a:cs typeface="Lucida Sans"/>
              </a:rPr>
              <a:t>?</a:t>
            </a:r>
            <a:endParaRPr sz="1300">
              <a:latin typeface="Lucida Sans"/>
              <a:cs typeface="Lucida Sans"/>
            </a:endParaRPr>
          </a:p>
          <a:p>
            <a:pPr marL="168910" marR="161290" algn="ctr">
              <a:lnSpc>
                <a:spcPct val="107100"/>
              </a:lnSpc>
            </a:pPr>
            <a:r>
              <a:rPr sz="1300" spc="20" dirty="0">
                <a:latin typeface="Lucida Sans"/>
                <a:cs typeface="Lucida Sans"/>
              </a:rPr>
              <a:t>Which data are </a:t>
            </a:r>
            <a:r>
              <a:rPr sz="1300" b="1" spc="15" dirty="0">
                <a:latin typeface="Lucida Sans"/>
                <a:cs typeface="Lucida Sans"/>
              </a:rPr>
              <a:t>relevant</a:t>
            </a:r>
            <a:r>
              <a:rPr sz="1300" spc="15" dirty="0">
                <a:latin typeface="Lucida Sans"/>
                <a:cs typeface="Lucida Sans"/>
              </a:rPr>
              <a:t>?  </a:t>
            </a:r>
            <a:r>
              <a:rPr sz="1300" spc="20" dirty="0">
                <a:latin typeface="Lucida Sans"/>
                <a:cs typeface="Lucida Sans"/>
              </a:rPr>
              <a:t>Are there </a:t>
            </a:r>
            <a:r>
              <a:rPr sz="1300" b="1" spc="20" dirty="0">
                <a:latin typeface="Lucida Sans"/>
                <a:cs typeface="Lucida Sans"/>
              </a:rPr>
              <a:t>privacy</a:t>
            </a:r>
            <a:r>
              <a:rPr sz="1300" b="1" spc="-100" dirty="0">
                <a:latin typeface="Lucida Sans"/>
                <a:cs typeface="Lucida Sans"/>
              </a:rPr>
              <a:t> </a:t>
            </a:r>
            <a:r>
              <a:rPr sz="1300" spc="15" dirty="0">
                <a:latin typeface="Lucida Sans"/>
                <a:cs typeface="Lucida Sans"/>
              </a:rPr>
              <a:t>issues?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8628" y="4579444"/>
            <a:ext cx="180721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15" dirty="0">
                <a:latin typeface="Lucida Sans"/>
                <a:cs typeface="Lucida Sans"/>
              </a:rPr>
              <a:t>Plot </a:t>
            </a:r>
            <a:r>
              <a:rPr sz="1300" spc="20" dirty="0">
                <a:latin typeface="Lucida Sans"/>
                <a:cs typeface="Lucida Sans"/>
              </a:rPr>
              <a:t>the</a:t>
            </a:r>
            <a:r>
              <a:rPr sz="1300" spc="-65" dirty="0">
                <a:latin typeface="Lucida Sans"/>
                <a:cs typeface="Lucida Sans"/>
              </a:rPr>
              <a:t> </a:t>
            </a:r>
            <a:r>
              <a:rPr sz="1300" spc="15" dirty="0">
                <a:latin typeface="Lucida Sans"/>
                <a:cs typeface="Lucida Sans"/>
              </a:rPr>
              <a:t>data.</a:t>
            </a:r>
            <a:endParaRPr sz="1300">
              <a:latin typeface="Lucida Sans"/>
              <a:cs typeface="Lucida Sans"/>
            </a:endParaRPr>
          </a:p>
          <a:p>
            <a:pPr marL="12700" marR="5080" algn="ctr">
              <a:lnSpc>
                <a:spcPct val="107100"/>
              </a:lnSpc>
            </a:pPr>
            <a:r>
              <a:rPr sz="1300" spc="20" dirty="0">
                <a:latin typeface="Lucida Sans"/>
                <a:cs typeface="Lucida Sans"/>
              </a:rPr>
              <a:t>Are</a:t>
            </a:r>
            <a:r>
              <a:rPr sz="1300" spc="-25" dirty="0">
                <a:latin typeface="Lucida Sans"/>
                <a:cs typeface="Lucida Sans"/>
              </a:rPr>
              <a:t> </a:t>
            </a:r>
            <a:r>
              <a:rPr sz="1300" spc="20" dirty="0">
                <a:latin typeface="Lucida Sans"/>
                <a:cs typeface="Lucida Sans"/>
              </a:rPr>
              <a:t>there</a:t>
            </a:r>
            <a:r>
              <a:rPr sz="1300" spc="-25" dirty="0">
                <a:latin typeface="Lucida Sans"/>
                <a:cs typeface="Lucida Sans"/>
              </a:rPr>
              <a:t> </a:t>
            </a:r>
            <a:r>
              <a:rPr sz="1300" b="1" spc="20" dirty="0">
                <a:latin typeface="Lucida Sans"/>
                <a:cs typeface="Lucida Sans"/>
              </a:rPr>
              <a:t>anomalies</a:t>
            </a:r>
            <a:r>
              <a:rPr sz="1300" spc="20" dirty="0">
                <a:latin typeface="Lucida Sans"/>
                <a:cs typeface="Lucida Sans"/>
              </a:rPr>
              <a:t>? </a:t>
            </a:r>
            <a:r>
              <a:rPr sz="1300" spc="10" dirty="0">
                <a:latin typeface="Lucida Sans"/>
                <a:cs typeface="Lucida Sans"/>
              </a:rPr>
              <a:t> </a:t>
            </a:r>
            <a:r>
              <a:rPr sz="1300" spc="20" dirty="0">
                <a:latin typeface="Lucida Sans"/>
                <a:cs typeface="Lucida Sans"/>
              </a:rPr>
              <a:t>Are there</a:t>
            </a:r>
            <a:r>
              <a:rPr sz="1300" spc="-60" dirty="0">
                <a:latin typeface="Lucida Sans"/>
                <a:cs typeface="Lucida Sans"/>
              </a:rPr>
              <a:t> </a:t>
            </a:r>
            <a:r>
              <a:rPr sz="1300" b="1" spc="15" dirty="0">
                <a:latin typeface="Lucida Sans"/>
                <a:cs typeface="Lucida Sans"/>
              </a:rPr>
              <a:t>patterns</a:t>
            </a:r>
            <a:r>
              <a:rPr sz="1300" spc="15" dirty="0">
                <a:latin typeface="Lucida Sans"/>
                <a:cs typeface="Lucida Sans"/>
              </a:rPr>
              <a:t>?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04009" y="6553781"/>
            <a:ext cx="1676400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20" dirty="0">
                <a:latin typeface="Lucida Sans"/>
                <a:cs typeface="Lucida Sans"/>
              </a:rPr>
              <a:t>Build </a:t>
            </a:r>
            <a:r>
              <a:rPr sz="1300" spc="20" dirty="0">
                <a:latin typeface="Lucida Sans"/>
                <a:cs typeface="Lucida Sans"/>
              </a:rPr>
              <a:t>a</a:t>
            </a:r>
            <a:r>
              <a:rPr sz="1300" spc="-95" dirty="0">
                <a:latin typeface="Lucida Sans"/>
                <a:cs typeface="Lucida Sans"/>
              </a:rPr>
              <a:t> </a:t>
            </a:r>
            <a:r>
              <a:rPr sz="1300" spc="20" dirty="0">
                <a:latin typeface="Lucida Sans"/>
                <a:cs typeface="Lucida Sans"/>
              </a:rPr>
              <a:t>model.</a:t>
            </a:r>
            <a:endParaRPr sz="13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00" b="1" spc="15" dirty="0">
                <a:latin typeface="Lucida Sans"/>
                <a:cs typeface="Lucida Sans"/>
              </a:rPr>
              <a:t>Fit </a:t>
            </a:r>
            <a:r>
              <a:rPr sz="1300" spc="20" dirty="0">
                <a:latin typeface="Lucida Sans"/>
                <a:cs typeface="Lucida Sans"/>
              </a:rPr>
              <a:t>the</a:t>
            </a:r>
            <a:r>
              <a:rPr sz="1300" spc="-80" dirty="0">
                <a:latin typeface="Lucida Sans"/>
                <a:cs typeface="Lucida Sans"/>
              </a:rPr>
              <a:t> </a:t>
            </a:r>
            <a:r>
              <a:rPr sz="1300" spc="20" dirty="0">
                <a:latin typeface="Lucida Sans"/>
                <a:cs typeface="Lucida Sans"/>
              </a:rPr>
              <a:t>model.</a:t>
            </a:r>
            <a:endParaRPr sz="13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00" b="1" spc="20" dirty="0">
                <a:latin typeface="Lucida Sans"/>
                <a:cs typeface="Lucida Sans"/>
              </a:rPr>
              <a:t>Validate </a:t>
            </a:r>
            <a:r>
              <a:rPr sz="1300" spc="20" dirty="0">
                <a:latin typeface="Lucida Sans"/>
                <a:cs typeface="Lucida Sans"/>
              </a:rPr>
              <a:t>the</a:t>
            </a:r>
            <a:r>
              <a:rPr sz="1300" spc="-85" dirty="0">
                <a:latin typeface="Lucida Sans"/>
                <a:cs typeface="Lucida Sans"/>
              </a:rPr>
              <a:t> </a:t>
            </a:r>
            <a:r>
              <a:rPr sz="1300" spc="20" dirty="0">
                <a:latin typeface="Lucida Sans"/>
                <a:cs typeface="Lucida Sans"/>
              </a:rPr>
              <a:t>model.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4497" y="8499835"/>
            <a:ext cx="2315845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spc="20" dirty="0">
                <a:latin typeface="Lucida Sans"/>
                <a:cs typeface="Lucida Sans"/>
              </a:rPr>
              <a:t>What did </a:t>
            </a:r>
            <a:r>
              <a:rPr sz="1300" spc="25" dirty="0">
                <a:latin typeface="Lucida Sans"/>
                <a:cs typeface="Lucida Sans"/>
              </a:rPr>
              <a:t>we</a:t>
            </a:r>
            <a:r>
              <a:rPr sz="1300" spc="-70" dirty="0">
                <a:latin typeface="Lucida Sans"/>
                <a:cs typeface="Lucida Sans"/>
              </a:rPr>
              <a:t> </a:t>
            </a:r>
            <a:r>
              <a:rPr sz="1300" b="1" spc="15" dirty="0">
                <a:latin typeface="Lucida Sans"/>
                <a:cs typeface="Lucida Sans"/>
              </a:rPr>
              <a:t>learn</a:t>
            </a:r>
            <a:r>
              <a:rPr sz="1300" spc="15" dirty="0">
                <a:latin typeface="Lucida Sans"/>
                <a:cs typeface="Lucida Sans"/>
              </a:rPr>
              <a:t>?</a:t>
            </a:r>
            <a:endParaRPr sz="13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00" spc="25" dirty="0">
                <a:latin typeface="Lucida Sans"/>
                <a:cs typeface="Lucida Sans"/>
              </a:rPr>
              <a:t>Do </a:t>
            </a:r>
            <a:r>
              <a:rPr sz="1300" spc="20" dirty="0">
                <a:latin typeface="Lucida Sans"/>
                <a:cs typeface="Lucida Sans"/>
              </a:rPr>
              <a:t>the </a:t>
            </a:r>
            <a:r>
              <a:rPr sz="1300" spc="15" dirty="0">
                <a:latin typeface="Lucida Sans"/>
                <a:cs typeface="Lucida Sans"/>
              </a:rPr>
              <a:t>results </a:t>
            </a:r>
            <a:r>
              <a:rPr sz="1300" spc="25" dirty="0">
                <a:latin typeface="Lucida Sans"/>
                <a:cs typeface="Lucida Sans"/>
              </a:rPr>
              <a:t>make</a:t>
            </a:r>
            <a:r>
              <a:rPr sz="1300" spc="-85" dirty="0">
                <a:latin typeface="Lucida Sans"/>
                <a:cs typeface="Lucida Sans"/>
              </a:rPr>
              <a:t> </a:t>
            </a:r>
            <a:r>
              <a:rPr sz="1300" b="1" spc="20" dirty="0">
                <a:latin typeface="Lucida Sans"/>
                <a:cs typeface="Lucida Sans"/>
              </a:rPr>
              <a:t>sense</a:t>
            </a:r>
            <a:r>
              <a:rPr sz="1300" spc="20" dirty="0">
                <a:latin typeface="Lucida Sans"/>
                <a:cs typeface="Lucida Sans"/>
              </a:rPr>
              <a:t>?</a:t>
            </a:r>
            <a:endParaRPr sz="13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00" spc="20" dirty="0">
                <a:latin typeface="Lucida Sans"/>
                <a:cs typeface="Lucida Sans"/>
              </a:rPr>
              <a:t>Can </a:t>
            </a:r>
            <a:r>
              <a:rPr sz="1300" spc="25" dirty="0">
                <a:latin typeface="Lucida Sans"/>
                <a:cs typeface="Lucida Sans"/>
              </a:rPr>
              <a:t>we </a:t>
            </a:r>
            <a:r>
              <a:rPr sz="1300" spc="15" dirty="0">
                <a:latin typeface="Lucida Sans"/>
                <a:cs typeface="Lucida Sans"/>
              </a:rPr>
              <a:t>tell </a:t>
            </a:r>
            <a:r>
              <a:rPr sz="1300" spc="20" dirty="0">
                <a:latin typeface="Lucida Sans"/>
                <a:cs typeface="Lucida Sans"/>
              </a:rPr>
              <a:t>a</a:t>
            </a:r>
            <a:r>
              <a:rPr sz="1300" spc="-80" dirty="0">
                <a:latin typeface="Lucida Sans"/>
                <a:cs typeface="Lucida Sans"/>
              </a:rPr>
              <a:t> </a:t>
            </a:r>
            <a:r>
              <a:rPr sz="1300" b="1" spc="15" dirty="0">
                <a:latin typeface="Lucida Sans"/>
                <a:cs typeface="Lucida Sans"/>
              </a:rPr>
              <a:t>story</a:t>
            </a:r>
            <a:r>
              <a:rPr sz="1300" spc="15" dirty="0">
                <a:latin typeface="Lucida Sans"/>
                <a:cs typeface="Lucida Sans"/>
              </a:rPr>
              <a:t>?</a:t>
            </a:r>
            <a:endParaRPr sz="13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414" y="4229392"/>
            <a:ext cx="693420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05990" algn="l"/>
              </a:tabLst>
            </a:pPr>
            <a:r>
              <a:rPr sz="7800" dirty="0"/>
              <a:t>Data	</a:t>
            </a:r>
            <a:r>
              <a:rPr sz="7800" spc="-5" dirty="0"/>
              <a:t>Dimensions</a:t>
            </a:r>
            <a:endParaRPr sz="7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64" rIns="0" bIns="0" rtlCol="0">
            <a:spAutoFit/>
          </a:bodyPr>
          <a:lstStyle/>
          <a:p>
            <a:pPr marL="1241425">
              <a:lnSpc>
                <a:spcPct val="100000"/>
              </a:lnSpc>
            </a:pPr>
            <a:r>
              <a:rPr spc="-5" dirty="0"/>
              <a:t>Univariate</a:t>
            </a:r>
            <a:r>
              <a:rPr spc="-70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031845" y="2653525"/>
            <a:ext cx="800100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400" y="444500"/>
            <a:ext cx="571500" cy="886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4263" y="8182661"/>
            <a:ext cx="29654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age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2782" y="5287111"/>
            <a:ext cx="130683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# of</a:t>
            </a:r>
            <a:r>
              <a:rPr sz="1600" spc="-10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passengers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64" rIns="0" bIns="0" rtlCol="0">
            <a:spAutoFit/>
          </a:bodyPr>
          <a:lstStyle/>
          <a:p>
            <a:pPr marL="1528445">
              <a:lnSpc>
                <a:spcPct val="100000"/>
              </a:lnSpc>
            </a:pPr>
            <a:r>
              <a:rPr spc="-5" dirty="0"/>
              <a:t>Bivariate</a:t>
            </a:r>
            <a:r>
              <a:rPr spc="-75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336874" y="2819806"/>
            <a:ext cx="5612599" cy="561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400" y="444500"/>
            <a:ext cx="1587500" cy="886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64" rIns="0" bIns="0" rtlCol="0">
            <a:spAutoFit/>
          </a:bodyPr>
          <a:lstStyle/>
          <a:p>
            <a:pPr marL="1389380">
              <a:lnSpc>
                <a:spcPct val="100000"/>
              </a:lnSpc>
            </a:pPr>
            <a:r>
              <a:rPr spc="-90" dirty="0"/>
              <a:t>Trivariate</a:t>
            </a:r>
            <a:r>
              <a:rPr spc="-95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429838" y="2512174"/>
            <a:ext cx="7543800" cy="524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400" y="444500"/>
            <a:ext cx="2451100" cy="886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78757" y="6940232"/>
            <a:ext cx="5961380" cy="147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3626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fa</a:t>
            </a:r>
            <a:r>
              <a:rPr sz="1600" spc="-35" dirty="0">
                <a:latin typeface="Gill Sans MT"/>
                <a:cs typeface="Gill Sans MT"/>
              </a:rPr>
              <a:t>r</a:t>
            </a:r>
            <a:r>
              <a:rPr sz="1600" dirty="0">
                <a:latin typeface="Gill Sans MT"/>
                <a:cs typeface="Gill Sans MT"/>
              </a:rPr>
              <a:t>e</a:t>
            </a:r>
            <a:endParaRPr sz="1600">
              <a:latin typeface="Gill Sans MT"/>
              <a:cs typeface="Gill Sans MT"/>
            </a:endParaRPr>
          </a:p>
          <a:p>
            <a:pPr marL="1486535">
              <a:lnSpc>
                <a:spcPct val="100000"/>
              </a:lnSpc>
              <a:spcBef>
                <a:spcPts val="1175"/>
              </a:spcBef>
            </a:pPr>
            <a:r>
              <a:rPr sz="1600" dirty="0">
                <a:latin typeface="Gill Sans MT"/>
                <a:cs typeface="Gill Sans MT"/>
              </a:rPr>
              <a:t>age</a:t>
            </a:r>
            <a:endParaRPr sz="1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sz="3800" dirty="0">
                <a:latin typeface="Gill Sans MT"/>
                <a:cs typeface="Gill Sans MT"/>
              </a:rPr>
              <a:t>Do	</a:t>
            </a:r>
            <a:r>
              <a:rPr sz="3800" spc="-85" dirty="0">
                <a:latin typeface="Gill Sans MT"/>
                <a:cs typeface="Gill Sans MT"/>
              </a:rPr>
              <a:t>NOT </a:t>
            </a:r>
            <a:r>
              <a:rPr sz="3800" dirty="0">
                <a:latin typeface="Gill Sans MT"/>
                <a:cs typeface="Gill Sans MT"/>
              </a:rPr>
              <a:t>use 3D</a:t>
            </a:r>
            <a:r>
              <a:rPr sz="3800" spc="-2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scatterplots!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4988" y="5117922"/>
            <a:ext cx="40259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class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64" rIns="0" bIns="0" rtlCol="0">
            <a:spAutoFit/>
          </a:bodyPr>
          <a:lstStyle/>
          <a:p>
            <a:pPr marL="1389380">
              <a:lnSpc>
                <a:spcPct val="100000"/>
              </a:lnSpc>
            </a:pPr>
            <a:r>
              <a:rPr spc="-90" dirty="0"/>
              <a:t>Trivariate</a:t>
            </a:r>
            <a:r>
              <a:rPr spc="-95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8549" y="7925333"/>
            <a:ext cx="7788275" cy="111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9195" marR="5080" indent="-2437130">
              <a:lnSpc>
                <a:spcPts val="4400"/>
              </a:lnSpc>
              <a:tabLst>
                <a:tab pos="1732914" algn="l"/>
                <a:tab pos="2804795" algn="l"/>
                <a:tab pos="5495290" algn="l"/>
              </a:tabLst>
            </a:pPr>
            <a:r>
              <a:rPr sz="3800" spc="-15" dirty="0">
                <a:latin typeface="Gill Sans MT"/>
                <a:cs typeface="Gill Sans MT"/>
              </a:rPr>
              <a:t>Map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the	</a:t>
            </a:r>
            <a:r>
              <a:rPr sz="3800" spc="-15" dirty="0">
                <a:latin typeface="Gill Sans MT"/>
                <a:cs typeface="Gill Sans MT"/>
              </a:rPr>
              <a:t>third	</a:t>
            </a:r>
            <a:r>
              <a:rPr sz="3800" spc="-5" dirty="0">
                <a:latin typeface="Gill Sans MT"/>
                <a:cs typeface="Gill Sans MT"/>
              </a:rPr>
              <a:t>dimension</a:t>
            </a:r>
            <a:r>
              <a:rPr sz="3800" spc="1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to	some</a:t>
            </a:r>
            <a:r>
              <a:rPr sz="3800" spc="-10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other  </a:t>
            </a:r>
            <a:r>
              <a:rPr sz="3800" spc="-5" dirty="0">
                <a:latin typeface="Gill Sans MT"/>
                <a:cs typeface="Gill Sans MT"/>
              </a:rPr>
              <a:t>visual</a:t>
            </a:r>
            <a:r>
              <a:rPr sz="3800" spc="-4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attribute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8951" y="2209228"/>
            <a:ext cx="5592800" cy="5335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6400" y="444500"/>
            <a:ext cx="2451100" cy="886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644" y="887310"/>
            <a:ext cx="10065385" cy="17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Multivariate</a:t>
            </a:r>
            <a:r>
              <a:rPr spc="-65" dirty="0"/>
              <a:t> </a:t>
            </a:r>
            <a:r>
              <a:rPr dirty="0"/>
              <a:t>Data</a:t>
            </a:r>
          </a:p>
          <a:p>
            <a:pPr algn="ctr">
              <a:lnSpc>
                <a:spcPct val="100000"/>
              </a:lnSpc>
              <a:spcBef>
                <a:spcPts val="465"/>
              </a:spcBef>
              <a:tabLst>
                <a:tab pos="4472305" algn="l"/>
                <a:tab pos="6873240" algn="l"/>
              </a:tabLst>
            </a:pPr>
            <a:r>
              <a:rPr sz="3800" spc="-25" dirty="0"/>
              <a:t>Give </a:t>
            </a:r>
            <a:r>
              <a:rPr sz="3800" dirty="0"/>
              <a:t>each</a:t>
            </a:r>
            <a:r>
              <a:rPr sz="3800" spc="40" dirty="0"/>
              <a:t> </a:t>
            </a:r>
            <a:r>
              <a:rPr sz="3800" spc="-5" dirty="0"/>
              <a:t>attribute</a:t>
            </a:r>
            <a:r>
              <a:rPr sz="3800" spc="10" dirty="0"/>
              <a:t> </a:t>
            </a:r>
            <a:r>
              <a:rPr sz="3800" spc="-5" dirty="0"/>
              <a:t>its	</a:t>
            </a:r>
            <a:r>
              <a:rPr sz="3800" spc="-15" dirty="0"/>
              <a:t>own</a:t>
            </a:r>
            <a:r>
              <a:rPr sz="3800" dirty="0"/>
              <a:t> </a:t>
            </a:r>
            <a:r>
              <a:rPr sz="3800" spc="-25" dirty="0"/>
              <a:t>display	</a:t>
            </a:r>
            <a:r>
              <a:rPr sz="3800" spc="-5" dirty="0"/>
              <a:t>(small</a:t>
            </a:r>
            <a:r>
              <a:rPr sz="3800" spc="-40" dirty="0"/>
              <a:t> </a:t>
            </a:r>
            <a:r>
              <a:rPr sz="3800" spc="-10" dirty="0"/>
              <a:t>multiples)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6843166" y="3112096"/>
            <a:ext cx="5853976" cy="5320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3275" y="2865640"/>
            <a:ext cx="5664581" cy="5778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7518" y="887310"/>
            <a:ext cx="5669915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81200" algn="l"/>
              </a:tabLst>
            </a:pPr>
            <a:r>
              <a:rPr dirty="0"/>
              <a:t>Data	</a:t>
            </a:r>
            <a:r>
              <a:rPr spc="-5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489200"/>
            <a:ext cx="188912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-140" dirty="0">
                <a:latin typeface="Gill Sans MT"/>
                <a:cs typeface="Gill Sans MT"/>
              </a:rPr>
              <a:t>Filtering: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9100" y="2489200"/>
            <a:ext cx="7425690" cy="169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95140" algn="l"/>
              </a:tabLst>
            </a:pPr>
            <a:r>
              <a:rPr sz="3800" spc="-5" dirty="0">
                <a:latin typeface="Gill Sans MT"/>
                <a:cs typeface="Gill Sans MT"/>
              </a:rPr>
              <a:t>Eliminate</a:t>
            </a:r>
            <a:r>
              <a:rPr sz="3800" spc="10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some</a:t>
            </a:r>
            <a:r>
              <a:rPr sz="3800" spc="1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items	</a:t>
            </a:r>
            <a:r>
              <a:rPr sz="3800" dirty="0">
                <a:latin typeface="Gill Sans MT"/>
                <a:cs typeface="Gill Sans MT"/>
              </a:rPr>
              <a:t>or</a:t>
            </a:r>
            <a:r>
              <a:rPr sz="3800" spc="-6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attributes</a:t>
            </a:r>
            <a:endParaRPr sz="3800">
              <a:latin typeface="Gill Sans MT"/>
              <a:cs typeface="Gill Sans MT"/>
            </a:endParaRPr>
          </a:p>
          <a:p>
            <a:pPr marL="12700" marR="5080">
              <a:lnSpc>
                <a:spcPts val="3600"/>
              </a:lnSpc>
              <a:spcBef>
                <a:spcPts val="1570"/>
              </a:spcBef>
            </a:pPr>
            <a:r>
              <a:rPr sz="3200" spc="10" dirty="0">
                <a:latin typeface="Gill Sans MT"/>
                <a:cs typeface="Gill Sans MT"/>
              </a:rPr>
              <a:t>e.g.,</a:t>
            </a:r>
            <a:r>
              <a:rPr sz="3200" spc="-330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select </a:t>
            </a:r>
            <a:r>
              <a:rPr sz="3200" dirty="0">
                <a:latin typeface="Gill Sans MT"/>
                <a:cs typeface="Gill Sans MT"/>
              </a:rPr>
              <a:t>range</a:t>
            </a:r>
            <a:r>
              <a:rPr sz="3200" spc="-1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of</a:t>
            </a:r>
            <a:r>
              <a:rPr sz="3200" spc="-10" dirty="0">
                <a:latin typeface="Gill Sans MT"/>
                <a:cs typeface="Gill Sans MT"/>
              </a:rPr>
              <a:t> interest,</a:t>
            </a:r>
            <a:r>
              <a:rPr sz="3200" spc="-33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zoom</a:t>
            </a:r>
            <a:r>
              <a:rPr sz="3200" spc="-5" dirty="0">
                <a:latin typeface="Gill Sans MT"/>
                <a:cs typeface="Gill Sans MT"/>
              </a:rPr>
              <a:t> in,</a:t>
            </a:r>
            <a:r>
              <a:rPr sz="3200" spc="-330" dirty="0">
                <a:latin typeface="Gill Sans MT"/>
                <a:cs typeface="Gill Sans MT"/>
              </a:rPr>
              <a:t> </a:t>
            </a:r>
            <a:r>
              <a:rPr sz="3200" spc="-30" dirty="0">
                <a:latin typeface="Gill Sans MT"/>
                <a:cs typeface="Gill Sans MT"/>
              </a:rPr>
              <a:t>remove  </a:t>
            </a:r>
            <a:r>
              <a:rPr sz="3200" spc="-5" dirty="0">
                <a:latin typeface="Gill Sans MT"/>
                <a:cs typeface="Gill Sans MT"/>
              </a:rPr>
              <a:t>outliers,</a:t>
            </a:r>
            <a:r>
              <a:rPr sz="3200" spc="-390" dirty="0">
                <a:latin typeface="Gill Sans MT"/>
                <a:cs typeface="Gill Sans MT"/>
              </a:rPr>
              <a:t> </a:t>
            </a:r>
            <a:r>
              <a:rPr sz="3200" spc="15" dirty="0">
                <a:latin typeface="Gill Sans MT"/>
                <a:cs typeface="Gill Sans MT"/>
              </a:rPr>
              <a:t>etc.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100" y="5108447"/>
            <a:ext cx="9886315" cy="286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3065" marR="5080" indent="-2921000">
              <a:lnSpc>
                <a:spcPts val="4470"/>
              </a:lnSpc>
              <a:tabLst>
                <a:tab pos="2933065" algn="l"/>
                <a:tab pos="5402580" algn="l"/>
                <a:tab pos="5466715" algn="l"/>
                <a:tab pos="9084945" algn="l"/>
                <a:tab pos="9667240" algn="l"/>
              </a:tabLst>
            </a:pPr>
            <a:r>
              <a:rPr sz="3800" b="1" spc="-204" dirty="0">
                <a:latin typeface="Gill Sans MT"/>
                <a:cs typeface="Gill Sans MT"/>
              </a:rPr>
              <a:t>Agg</a:t>
            </a:r>
            <a:r>
              <a:rPr sz="3800" b="1" spc="-195" dirty="0">
                <a:latin typeface="Gill Sans MT"/>
                <a:cs typeface="Gill Sans MT"/>
              </a:rPr>
              <a:t>r</a:t>
            </a:r>
            <a:r>
              <a:rPr sz="3800" b="1" spc="-140" dirty="0">
                <a:latin typeface="Gill Sans MT"/>
                <a:cs typeface="Gill Sans MT"/>
              </a:rPr>
              <a:t>e</a:t>
            </a:r>
            <a:r>
              <a:rPr sz="3800" b="1" spc="-204" dirty="0">
                <a:latin typeface="Gill Sans MT"/>
                <a:cs typeface="Gill Sans MT"/>
              </a:rPr>
              <a:t>g</a:t>
            </a:r>
            <a:r>
              <a:rPr sz="3800" b="1" spc="-185" dirty="0">
                <a:latin typeface="Gill Sans MT"/>
                <a:cs typeface="Gill Sans MT"/>
              </a:rPr>
              <a:t>a</a:t>
            </a:r>
            <a:r>
              <a:rPr sz="3800" b="1" spc="-145" dirty="0">
                <a:latin typeface="Gill Sans MT"/>
                <a:cs typeface="Gill Sans MT"/>
              </a:rPr>
              <a:t>t</a:t>
            </a:r>
            <a:r>
              <a:rPr sz="3800" b="1" spc="-90" dirty="0">
                <a:latin typeface="Gill Sans MT"/>
                <a:cs typeface="Gill Sans MT"/>
              </a:rPr>
              <a:t>io</a:t>
            </a:r>
            <a:r>
              <a:rPr sz="3800" b="1" spc="-130" dirty="0">
                <a:latin typeface="Gill Sans MT"/>
                <a:cs typeface="Gill Sans MT"/>
              </a:rPr>
              <a:t>n:</a:t>
            </a:r>
            <a:r>
              <a:rPr sz="3800" b="1" dirty="0">
                <a:latin typeface="Gill Sans MT"/>
                <a:cs typeface="Gill Sans MT"/>
              </a:rPr>
              <a:t>	</a:t>
            </a:r>
            <a:r>
              <a:rPr sz="3800" dirty="0">
                <a:latin typeface="Gill Sans MT"/>
                <a:cs typeface="Gill Sans MT"/>
              </a:rPr>
              <a:t>Rep</a:t>
            </a:r>
            <a:r>
              <a:rPr sz="3800" spc="-8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esent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a	g</a:t>
            </a:r>
            <a:r>
              <a:rPr sz="3800" spc="-95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oup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of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e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ements	</a:t>
            </a:r>
            <a:r>
              <a:rPr sz="3800" spc="-40" dirty="0">
                <a:latin typeface="Gill Sans MT"/>
                <a:cs typeface="Gill Sans MT"/>
              </a:rPr>
              <a:t>b</a:t>
            </a:r>
            <a:r>
              <a:rPr sz="3800" dirty="0">
                <a:latin typeface="Gill Sans MT"/>
                <a:cs typeface="Gill Sans MT"/>
              </a:rPr>
              <a:t>y	a  </a:t>
            </a:r>
            <a:r>
              <a:rPr sz="3800" spc="-20" dirty="0">
                <a:latin typeface="Gill Sans MT"/>
                <a:cs typeface="Gill Sans MT"/>
              </a:rPr>
              <a:t>new</a:t>
            </a:r>
            <a:r>
              <a:rPr sz="3800" spc="10" dirty="0">
                <a:latin typeface="Gill Sans MT"/>
                <a:cs typeface="Gill Sans MT"/>
              </a:rPr>
              <a:t> </a:t>
            </a:r>
            <a:r>
              <a:rPr sz="3800" spc="-15" dirty="0">
                <a:latin typeface="Gill Sans MT"/>
                <a:cs typeface="Gill Sans MT"/>
              </a:rPr>
              <a:t>derived		</a:t>
            </a:r>
            <a:r>
              <a:rPr sz="3800" spc="-5" dirty="0">
                <a:latin typeface="Gill Sans MT"/>
                <a:cs typeface="Gill Sans MT"/>
              </a:rPr>
              <a:t>element</a:t>
            </a:r>
            <a:endParaRPr sz="3800">
              <a:latin typeface="Gill Sans MT"/>
              <a:cs typeface="Gill Sans MT"/>
            </a:endParaRPr>
          </a:p>
          <a:p>
            <a:pPr marL="2933700">
              <a:lnSpc>
                <a:spcPct val="100000"/>
              </a:lnSpc>
              <a:spcBef>
                <a:spcPts val="1045"/>
              </a:spcBef>
            </a:pPr>
            <a:r>
              <a:rPr sz="3200" spc="10" dirty="0">
                <a:latin typeface="Gill Sans MT"/>
                <a:cs typeface="Gill Sans MT"/>
              </a:rPr>
              <a:t>e.g.,</a:t>
            </a:r>
            <a:r>
              <a:rPr sz="3200" spc="-340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take</a:t>
            </a:r>
            <a:r>
              <a:rPr sz="3200" spc="-30" dirty="0">
                <a:latin typeface="Gill Sans MT"/>
                <a:cs typeface="Gill Sans MT"/>
              </a:rPr>
              <a:t> </a:t>
            </a:r>
            <a:r>
              <a:rPr sz="3200" spc="-15" dirty="0">
                <a:latin typeface="Gill Sans MT"/>
                <a:cs typeface="Gill Sans MT"/>
              </a:rPr>
              <a:t>average,</a:t>
            </a:r>
            <a:r>
              <a:rPr sz="3200" spc="-340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min,</a:t>
            </a:r>
            <a:r>
              <a:rPr sz="3200" spc="-34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max,</a:t>
            </a:r>
            <a:r>
              <a:rPr sz="3200" spc="-34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count,</a:t>
            </a:r>
            <a:r>
              <a:rPr sz="3200" spc="-34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sum</a:t>
            </a:r>
            <a:endParaRPr sz="3200">
              <a:latin typeface="Gill Sans MT"/>
              <a:cs typeface="Gill Sans MT"/>
            </a:endParaRPr>
          </a:p>
          <a:p>
            <a:pPr marL="2933700" marR="97790">
              <a:lnSpc>
                <a:spcPts val="3600"/>
              </a:lnSpc>
              <a:spcBef>
                <a:spcPts val="1480"/>
              </a:spcBef>
            </a:pPr>
            <a:r>
              <a:rPr sz="3200" spc="-5" dirty="0">
                <a:latin typeface="Gill Sans MT"/>
                <a:cs typeface="Gill Sans MT"/>
              </a:rPr>
              <a:t>Attribute </a:t>
            </a:r>
            <a:r>
              <a:rPr sz="3200" spc="-10" dirty="0">
                <a:latin typeface="Gill Sans MT"/>
                <a:cs typeface="Gill Sans MT"/>
              </a:rPr>
              <a:t>aggregation </a:t>
            </a:r>
            <a:r>
              <a:rPr sz="3200" spc="-5" dirty="0">
                <a:latin typeface="Gill Sans MT"/>
                <a:cs typeface="Gill Sans MT"/>
              </a:rPr>
              <a:t>a.k.a.</a:t>
            </a:r>
            <a:r>
              <a:rPr sz="3200" spc="-275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dimensionality  </a:t>
            </a:r>
            <a:r>
              <a:rPr sz="3200" spc="-10" dirty="0">
                <a:latin typeface="Gill Sans MT"/>
                <a:cs typeface="Gill Sans MT"/>
              </a:rPr>
              <a:t>reduction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428" y="1590052"/>
            <a:ext cx="8996045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43045" algn="l"/>
              </a:tabLst>
            </a:pPr>
            <a:r>
              <a:rPr sz="7800" spc="-5" dirty="0"/>
              <a:t>Statistical	</a:t>
            </a:r>
            <a:r>
              <a:rPr sz="7800" spc="-20" dirty="0"/>
              <a:t>Graph</a:t>
            </a:r>
            <a:r>
              <a:rPr sz="7800" spc="-1065" dirty="0"/>
              <a:t> </a:t>
            </a:r>
            <a:r>
              <a:rPr sz="7800" spc="-195" dirty="0"/>
              <a:t>Types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1974164" y="3621813"/>
            <a:ext cx="9056471" cy="5135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27744" y="8855848"/>
            <a:ext cx="173545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dirty="0">
                <a:latin typeface="Gill Sans MT"/>
                <a:cs typeface="Gill Sans MT"/>
                <a:hlinkClick r:id="rId3"/>
              </a:rPr>
              <a:t>http://xkcd.com/523/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789" y="526846"/>
            <a:ext cx="8137525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4915535" algn="l"/>
              </a:tabLst>
            </a:pPr>
            <a:r>
              <a:rPr sz="7600" dirty="0"/>
              <a:t>Anscombe</a:t>
            </a:r>
            <a:r>
              <a:rPr sz="7600" spc="-610" dirty="0"/>
              <a:t>’</a:t>
            </a:r>
            <a:r>
              <a:rPr sz="7600" dirty="0"/>
              <a:t>s	</a:t>
            </a:r>
            <a:r>
              <a:rPr sz="7600" spc="-5" dirty="0"/>
              <a:t>Q</a:t>
            </a:r>
            <a:r>
              <a:rPr sz="7600" dirty="0"/>
              <a:t>ua</a:t>
            </a:r>
            <a:r>
              <a:rPr sz="7600" spc="150" dirty="0"/>
              <a:t>r</a:t>
            </a:r>
            <a:r>
              <a:rPr sz="7600" dirty="0"/>
              <a:t>tet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2823" y="2777032"/>
            <a:ext cx="1026350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Gill Sans MT"/>
                <a:cs typeface="Gill Sans MT"/>
              </a:rPr>
              <a:t>Same</a:t>
            </a:r>
            <a:r>
              <a:rPr sz="3400" spc="-15" dirty="0">
                <a:latin typeface="Gill Sans MT"/>
                <a:cs typeface="Gill Sans MT"/>
              </a:rPr>
              <a:t> </a:t>
            </a:r>
            <a:r>
              <a:rPr sz="3400" dirty="0">
                <a:latin typeface="Gill Sans MT"/>
                <a:cs typeface="Gill Sans MT"/>
              </a:rPr>
              <a:t>mean,</a:t>
            </a:r>
            <a:r>
              <a:rPr sz="3400" spc="-350" dirty="0">
                <a:latin typeface="Gill Sans MT"/>
                <a:cs typeface="Gill Sans MT"/>
              </a:rPr>
              <a:t> </a:t>
            </a:r>
            <a:r>
              <a:rPr sz="3400" spc="5" dirty="0">
                <a:latin typeface="Gill Sans MT"/>
                <a:cs typeface="Gill Sans MT"/>
              </a:rPr>
              <a:t>variance,</a:t>
            </a:r>
            <a:r>
              <a:rPr sz="3400" spc="-350" dirty="0">
                <a:latin typeface="Gill Sans MT"/>
                <a:cs typeface="Gill Sans MT"/>
              </a:rPr>
              <a:t> </a:t>
            </a:r>
            <a:r>
              <a:rPr sz="3400" spc="-10" dirty="0">
                <a:latin typeface="Gill Sans MT"/>
                <a:cs typeface="Gill Sans MT"/>
              </a:rPr>
              <a:t>correlation,</a:t>
            </a:r>
            <a:r>
              <a:rPr sz="3400" spc="-350" dirty="0">
                <a:latin typeface="Gill Sans MT"/>
                <a:cs typeface="Gill Sans MT"/>
              </a:rPr>
              <a:t> </a:t>
            </a:r>
            <a:r>
              <a:rPr sz="3400" dirty="0">
                <a:latin typeface="Gill Sans MT"/>
                <a:cs typeface="Gill Sans MT"/>
              </a:rPr>
              <a:t>and</a:t>
            </a:r>
            <a:r>
              <a:rPr sz="3400" spc="-10" dirty="0">
                <a:latin typeface="Gill Sans MT"/>
                <a:cs typeface="Gill Sans MT"/>
              </a:rPr>
              <a:t> </a:t>
            </a:r>
            <a:r>
              <a:rPr sz="3400" spc="-5" dirty="0">
                <a:latin typeface="Gill Sans MT"/>
                <a:cs typeface="Gill Sans MT"/>
              </a:rPr>
              <a:t>linear</a:t>
            </a:r>
            <a:r>
              <a:rPr sz="3400" spc="-10" dirty="0">
                <a:latin typeface="Gill Sans MT"/>
                <a:cs typeface="Gill Sans MT"/>
              </a:rPr>
              <a:t> </a:t>
            </a:r>
            <a:r>
              <a:rPr sz="3400" spc="-15" dirty="0">
                <a:latin typeface="Gill Sans MT"/>
                <a:cs typeface="Gill Sans MT"/>
              </a:rPr>
              <a:t>regression </a:t>
            </a:r>
            <a:r>
              <a:rPr sz="3400" spc="-5" dirty="0">
                <a:latin typeface="Gill Sans MT"/>
                <a:cs typeface="Gill Sans MT"/>
              </a:rPr>
              <a:t>line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9108" y="9300865"/>
            <a:ext cx="134874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Gill Sans MT"/>
                <a:cs typeface="Gill Sans MT"/>
              </a:rPr>
              <a:t>Anscombe</a:t>
            </a:r>
            <a:r>
              <a:rPr sz="1800" spc="-10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’73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2500" y="3747879"/>
            <a:ext cx="8559800" cy="523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200" y="0"/>
            <a:ext cx="12573000" cy="9442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22487" y="9352657"/>
            <a:ext cx="889190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u="heavy" spc="-5" dirty="0">
                <a:latin typeface="Gill Sans MT"/>
                <a:cs typeface="Gill Sans MT"/>
                <a:hlinkClick r:id="rId3"/>
              </a:rPr>
              <a:t>http://extremepresentation.typepad.com/blog/files/choosing_a_good_chart.pdf</a:t>
            </a:r>
            <a:endParaRPr sz="2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8026" y="4229392"/>
            <a:ext cx="5368925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800" spc="-5" dirty="0"/>
              <a:t>Comparisons</a:t>
            </a:r>
            <a:endParaRPr sz="7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2063750">
              <a:lnSpc>
                <a:spcPct val="100000"/>
              </a:lnSpc>
            </a:pPr>
            <a:r>
              <a:rPr sz="7800" dirty="0"/>
              <a:t>Bar</a:t>
            </a:r>
            <a:r>
              <a:rPr sz="7800" spc="-100" dirty="0"/>
              <a:t> </a:t>
            </a:r>
            <a:r>
              <a:rPr sz="7800" spc="30" dirty="0"/>
              <a:t>Chart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226155" y="2784614"/>
            <a:ext cx="6543294" cy="5682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73798" y="4521009"/>
            <a:ext cx="5401170" cy="3341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56878" y="7852550"/>
            <a:ext cx="400367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spc="-10" dirty="0">
                <a:latin typeface="Gill Sans MT"/>
                <a:cs typeface="Gill Sans MT"/>
                <a:hlinkClick r:id="rId4"/>
              </a:rPr>
              <a:t>http://nbviewer.ipython.org/gist/olgabot/5357268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4768" y="177952"/>
            <a:ext cx="385572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800" dirty="0"/>
              <a:t>D</a:t>
            </a:r>
            <a:r>
              <a:rPr sz="7800" spc="-5" dirty="0"/>
              <a:t>i</a:t>
            </a:r>
            <a:r>
              <a:rPr sz="7800" spc="-160" dirty="0"/>
              <a:t>r</a:t>
            </a:r>
            <a:r>
              <a:rPr sz="7800" dirty="0"/>
              <a:t>ect</a:t>
            </a:r>
            <a:r>
              <a:rPr sz="7800" spc="-5" dirty="0"/>
              <a:t>i</a:t>
            </a:r>
            <a:r>
              <a:rPr sz="7800" dirty="0"/>
              <a:t>on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3024301" y="1229818"/>
            <a:ext cx="6956196" cy="8308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75288" y="9309231"/>
            <a:ext cx="130937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latin typeface="Gill Sans MT"/>
                <a:cs typeface="Gill Sans MT"/>
              </a:rPr>
              <a:t>Nicolas</a:t>
            </a:r>
            <a:r>
              <a:rPr sz="1900" spc="-100" dirty="0">
                <a:latin typeface="Gill Sans MT"/>
                <a:cs typeface="Gill Sans MT"/>
              </a:rPr>
              <a:t> </a:t>
            </a:r>
            <a:r>
              <a:rPr sz="1900" spc="-5" dirty="0">
                <a:latin typeface="Gill Sans MT"/>
                <a:cs typeface="Gill Sans MT"/>
              </a:rPr>
              <a:t>Rapp</a:t>
            </a:r>
            <a:endParaRPr sz="19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8900" y="4788072"/>
            <a:ext cx="5232400" cy="4281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4100" y="2590800"/>
            <a:ext cx="53086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3828" y="5003972"/>
            <a:ext cx="5588000" cy="457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2011" y="2019300"/>
            <a:ext cx="4191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1723389">
              <a:lnSpc>
                <a:spcPct val="100000"/>
              </a:lnSpc>
            </a:pPr>
            <a:r>
              <a:rPr sz="7800" spc="-5" dirty="0"/>
              <a:t>Line</a:t>
            </a:r>
            <a:r>
              <a:rPr sz="7800" spc="-90" dirty="0"/>
              <a:t> </a:t>
            </a:r>
            <a:r>
              <a:rPr sz="7800" spc="25" dirty="0"/>
              <a:t>Charts</a:t>
            </a:r>
            <a:endParaRPr sz="7800"/>
          </a:p>
        </p:txBody>
      </p:sp>
      <p:sp>
        <p:nvSpPr>
          <p:cNvPr id="7" name="object 7"/>
          <p:cNvSpPr txBox="1"/>
          <p:nvPr/>
        </p:nvSpPr>
        <p:spPr>
          <a:xfrm>
            <a:off x="10060546" y="9179718"/>
            <a:ext cx="144526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matplotlib</a:t>
            </a:r>
            <a:r>
              <a:rPr sz="1600" spc="-90" dirty="0">
                <a:latin typeface="Gill Sans MT"/>
                <a:cs typeface="Gill Sans MT"/>
              </a:rPr>
              <a:t> </a:t>
            </a:r>
            <a:r>
              <a:rPr sz="1600" spc="5" dirty="0">
                <a:latin typeface="Gill Sans MT"/>
                <a:cs typeface="Gill Sans MT"/>
              </a:rPr>
              <a:t>gallery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30" y="5754495"/>
            <a:ext cx="7620177" cy="3085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8941" y="2433942"/>
            <a:ext cx="7732153" cy="3085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4817" y="887310"/>
            <a:ext cx="987552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65134" algn="l"/>
              </a:tabLst>
            </a:pPr>
            <a:r>
              <a:rPr spc="-5" dirty="0"/>
              <a:t>Li</a:t>
            </a:r>
            <a:r>
              <a:rPr dirty="0"/>
              <a:t>near</a:t>
            </a:r>
            <a:r>
              <a:rPr spc="-5" dirty="0"/>
              <a:t> </a:t>
            </a:r>
            <a:r>
              <a:rPr dirty="0"/>
              <a:t>vs.</a:t>
            </a:r>
            <a:r>
              <a:rPr spc="-705" dirty="0"/>
              <a:t> </a:t>
            </a:r>
            <a:r>
              <a:rPr spc="-5" dirty="0"/>
              <a:t>L</a:t>
            </a:r>
            <a:r>
              <a:rPr dirty="0"/>
              <a:t>ogar</a:t>
            </a:r>
            <a:r>
              <a:rPr spc="-5" dirty="0"/>
              <a:t>i</a:t>
            </a:r>
            <a:r>
              <a:rPr dirty="0"/>
              <a:t>thm</a:t>
            </a:r>
            <a:r>
              <a:rPr spc="-5" dirty="0"/>
              <a:t>i</a:t>
            </a:r>
            <a:r>
              <a:rPr dirty="0"/>
              <a:t>c	Sca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153" y="2531491"/>
            <a:ext cx="234696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8265" algn="l"/>
              </a:tabLst>
            </a:pPr>
            <a:r>
              <a:rPr sz="3800" spc="-5" dirty="0">
                <a:latin typeface="Gill Sans MT"/>
                <a:cs typeface="Gill Sans MT"/>
              </a:rPr>
              <a:t>Li</a:t>
            </a:r>
            <a:r>
              <a:rPr sz="3800" dirty="0">
                <a:latin typeface="Gill Sans MT"/>
                <a:cs typeface="Gill Sans MT"/>
              </a:rPr>
              <a:t>near	Sca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e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197" y="6095910"/>
            <a:ext cx="1844039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5344" algn="l"/>
              </a:tabLst>
            </a:pP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og	Sca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e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6006" y="9275875"/>
            <a:ext cx="344805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dirty="0">
                <a:latin typeface="Gill Sans MT"/>
                <a:cs typeface="Gill Sans MT"/>
                <a:hlinkClick r:id="rId4"/>
              </a:rPr>
              <a:t>http://finance.yahoo.com/echarts?s=AAPL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671" y="8980161"/>
            <a:ext cx="3511550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latin typeface="Gill Sans MT"/>
                <a:cs typeface="Gill Sans MT"/>
              </a:rPr>
              <a:t>Apple </a:t>
            </a:r>
            <a:r>
              <a:rPr sz="3800" dirty="0">
                <a:latin typeface="Gill Sans MT"/>
                <a:cs typeface="Gill Sans MT"/>
              </a:rPr>
              <a:t>Stock</a:t>
            </a:r>
            <a:r>
              <a:rPr sz="3800" spc="-65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Price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52231" y="3919563"/>
            <a:ext cx="4841621" cy="38122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999075" y="7850835"/>
            <a:ext cx="183705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dirty="0">
                <a:latin typeface="Gill Sans MT"/>
                <a:cs typeface="Gill Sans MT"/>
                <a:hlinkClick r:id="rId6"/>
              </a:rPr>
              <a:t>http://xkcd.com/1162/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3111500"/>
            <a:ext cx="8788400" cy="637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681" y="825792"/>
            <a:ext cx="11110595" cy="197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algn="ctr">
              <a:lnSpc>
                <a:spcPct val="100000"/>
              </a:lnSpc>
              <a:tabLst>
                <a:tab pos="2044064" algn="l"/>
              </a:tabLst>
            </a:pPr>
            <a:r>
              <a:rPr sz="7800" dirty="0"/>
              <a:t>Bars	vs.</a:t>
            </a:r>
            <a:r>
              <a:rPr sz="7800" spc="-869" dirty="0"/>
              <a:t> </a:t>
            </a:r>
            <a:r>
              <a:rPr sz="7800" spc="-5" dirty="0"/>
              <a:t>Lines</a:t>
            </a:r>
            <a:endParaRPr sz="7800"/>
          </a:p>
          <a:p>
            <a:pPr algn="ctr">
              <a:lnSpc>
                <a:spcPct val="100000"/>
              </a:lnSpc>
              <a:spcBef>
                <a:spcPts val="1560"/>
              </a:spcBef>
              <a:tabLst>
                <a:tab pos="1134110" algn="l"/>
                <a:tab pos="2299970" algn="l"/>
                <a:tab pos="4796790" algn="l"/>
                <a:tab pos="5732780" algn="l"/>
              </a:tabLst>
            </a:pPr>
            <a:r>
              <a:rPr sz="3800" spc="-5" dirty="0"/>
              <a:t>Lines	</a:t>
            </a:r>
            <a:r>
              <a:rPr sz="3800" spc="-10" dirty="0"/>
              <a:t>imply	</a:t>
            </a:r>
            <a:r>
              <a:rPr sz="3800" spc="-5" dirty="0"/>
              <a:t>connections	</a:t>
            </a:r>
            <a:r>
              <a:rPr sz="3800" dirty="0"/>
              <a:t>-</a:t>
            </a:r>
            <a:r>
              <a:rPr sz="3800" spc="-5" dirty="0"/>
              <a:t> </a:t>
            </a:r>
            <a:r>
              <a:rPr sz="3800" dirty="0"/>
              <a:t>do	not use </a:t>
            </a:r>
            <a:r>
              <a:rPr sz="3800" spc="-15" dirty="0"/>
              <a:t>for </a:t>
            </a:r>
            <a:r>
              <a:rPr sz="3800" spc="-5" dirty="0"/>
              <a:t>categorical</a:t>
            </a:r>
            <a:r>
              <a:rPr sz="3800" spc="-90" dirty="0"/>
              <a:t> </a:t>
            </a:r>
            <a:r>
              <a:rPr sz="3800" dirty="0"/>
              <a:t>data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1796229" y="9363868"/>
            <a:ext cx="97091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Zacks</a:t>
            </a:r>
            <a:r>
              <a:rPr sz="1600" spc="-10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1999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2922270">
              <a:lnSpc>
                <a:spcPct val="100000"/>
              </a:lnSpc>
            </a:pPr>
            <a:r>
              <a:rPr sz="7800" dirty="0"/>
              <a:t>Don</a:t>
            </a:r>
            <a:r>
              <a:rPr sz="7800" spc="-315" dirty="0"/>
              <a:t>’</a:t>
            </a:r>
            <a:r>
              <a:rPr sz="7800" dirty="0"/>
              <a:t>t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1012559" y="3162293"/>
            <a:ext cx="9718941" cy="6009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8849" y="2377973"/>
            <a:ext cx="787082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17520" algn="l"/>
                <a:tab pos="3578225" algn="l"/>
              </a:tabLst>
            </a:pPr>
            <a:r>
              <a:rPr sz="3800" dirty="0">
                <a:latin typeface="Gill Sans MT"/>
                <a:cs typeface="Gill Sans MT"/>
              </a:rPr>
              <a:t>Use bar </a:t>
            </a:r>
            <a:r>
              <a:rPr sz="3800" spc="10" dirty="0">
                <a:latin typeface="Gill Sans MT"/>
                <a:cs typeface="Gill Sans MT"/>
              </a:rPr>
              <a:t>charts	</a:t>
            </a:r>
            <a:r>
              <a:rPr sz="3800" dirty="0">
                <a:latin typeface="Gill Sans MT"/>
                <a:cs typeface="Gill Sans MT"/>
              </a:rPr>
              <a:t>to	</a:t>
            </a:r>
            <a:r>
              <a:rPr sz="3800" spc="-15" dirty="0">
                <a:latin typeface="Gill Sans MT"/>
                <a:cs typeface="Gill Sans MT"/>
              </a:rPr>
              <a:t>compare </a:t>
            </a:r>
            <a:r>
              <a:rPr sz="3800" dirty="0">
                <a:latin typeface="Gill Sans MT"/>
                <a:cs typeface="Gill Sans MT"/>
              </a:rPr>
              <a:t>book</a:t>
            </a:r>
            <a:r>
              <a:rPr sz="3800" spc="-40" dirty="0">
                <a:latin typeface="Gill Sans MT"/>
                <a:cs typeface="Gill Sans MT"/>
              </a:rPr>
              <a:t> </a:t>
            </a:r>
            <a:r>
              <a:rPr sz="3800" spc="-5" dirty="0">
                <a:latin typeface="Gill Sans MT"/>
                <a:cs typeface="Gill Sans MT"/>
              </a:rPr>
              <a:t>ratings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8926" y="8980328"/>
            <a:ext cx="4411345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 marR="5080" indent="-452755">
              <a:lnSpc>
                <a:spcPts val="1900"/>
              </a:lnSpc>
            </a:pPr>
            <a:r>
              <a:rPr sz="1600" dirty="0">
                <a:latin typeface="Gill Sans MT"/>
                <a:cs typeface="Gill Sans MT"/>
              </a:rPr>
              <a:t>“Visualizing</a:t>
            </a:r>
            <a:r>
              <a:rPr sz="1600" spc="-21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The</a:t>
            </a:r>
            <a:r>
              <a:rPr sz="1600" spc="-21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Wheel</a:t>
            </a:r>
            <a:r>
              <a:rPr sz="1600" spc="-2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of</a:t>
            </a:r>
            <a:r>
              <a:rPr sz="1600" spc="-21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Time:</a:t>
            </a:r>
            <a:r>
              <a:rPr sz="1600" spc="-18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Reader</a:t>
            </a:r>
            <a:r>
              <a:rPr sz="1600" spc="-2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Sentiment</a:t>
            </a:r>
            <a:r>
              <a:rPr sz="1600" spc="-2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for  </a:t>
            </a:r>
            <a:r>
              <a:rPr sz="1600" dirty="0">
                <a:latin typeface="Gill Sans MT"/>
                <a:cs typeface="Gill Sans MT"/>
              </a:rPr>
              <a:t>an</a:t>
            </a:r>
            <a:r>
              <a:rPr sz="1600" spc="-2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Epic</a:t>
            </a:r>
            <a:r>
              <a:rPr sz="1600" spc="-2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Fantasy</a:t>
            </a:r>
            <a:r>
              <a:rPr sz="1600" spc="-2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Series”,</a:t>
            </a:r>
            <a:r>
              <a:rPr sz="1600" spc="-17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J.</a:t>
            </a:r>
            <a:r>
              <a:rPr sz="1600" spc="-17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Siddle,</a:t>
            </a:r>
            <a:r>
              <a:rPr sz="1600" spc="-175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Sept</a:t>
            </a:r>
            <a:r>
              <a:rPr sz="1600" spc="-2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2013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700" y="1864144"/>
            <a:ext cx="12712700" cy="781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2922270">
              <a:lnSpc>
                <a:spcPct val="100000"/>
              </a:lnSpc>
            </a:pPr>
            <a:r>
              <a:rPr sz="7800" dirty="0"/>
              <a:t>Don</a:t>
            </a:r>
            <a:r>
              <a:rPr sz="7800" spc="-315" dirty="0"/>
              <a:t>’</a:t>
            </a:r>
            <a:r>
              <a:rPr sz="7800" dirty="0"/>
              <a:t>t</a:t>
            </a:r>
            <a:endParaRPr sz="7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966" y="4216692"/>
            <a:ext cx="511302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800" spc="-25" dirty="0"/>
              <a:t>Correlations</a:t>
            </a:r>
            <a:endParaRPr sz="7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789" y="526846"/>
            <a:ext cx="8137525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  <a:tabLst>
                <a:tab pos="4915535" algn="l"/>
              </a:tabLst>
            </a:pPr>
            <a:r>
              <a:rPr sz="7600" dirty="0"/>
              <a:t>Anscombe</a:t>
            </a:r>
            <a:r>
              <a:rPr sz="7600" spc="-610" dirty="0"/>
              <a:t>’</a:t>
            </a:r>
            <a:r>
              <a:rPr sz="7600" dirty="0"/>
              <a:t>s	</a:t>
            </a:r>
            <a:r>
              <a:rPr sz="7600" spc="-5" dirty="0"/>
              <a:t>Q</a:t>
            </a:r>
            <a:r>
              <a:rPr sz="7600" dirty="0"/>
              <a:t>ua</a:t>
            </a:r>
            <a:r>
              <a:rPr sz="7600" spc="150" dirty="0"/>
              <a:t>r</a:t>
            </a:r>
            <a:r>
              <a:rPr sz="7600" dirty="0"/>
              <a:t>tet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2823" y="2777032"/>
            <a:ext cx="1026350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latin typeface="Gill Sans MT"/>
                <a:cs typeface="Gill Sans MT"/>
              </a:rPr>
              <a:t>Same</a:t>
            </a:r>
            <a:r>
              <a:rPr sz="3400" spc="-15" dirty="0">
                <a:latin typeface="Gill Sans MT"/>
                <a:cs typeface="Gill Sans MT"/>
              </a:rPr>
              <a:t> </a:t>
            </a:r>
            <a:r>
              <a:rPr sz="3400" dirty="0">
                <a:latin typeface="Gill Sans MT"/>
                <a:cs typeface="Gill Sans MT"/>
              </a:rPr>
              <a:t>mean,</a:t>
            </a:r>
            <a:r>
              <a:rPr sz="3400" spc="-350" dirty="0">
                <a:latin typeface="Gill Sans MT"/>
                <a:cs typeface="Gill Sans MT"/>
              </a:rPr>
              <a:t> </a:t>
            </a:r>
            <a:r>
              <a:rPr sz="3400" spc="5" dirty="0">
                <a:latin typeface="Gill Sans MT"/>
                <a:cs typeface="Gill Sans MT"/>
              </a:rPr>
              <a:t>variance,</a:t>
            </a:r>
            <a:r>
              <a:rPr sz="3400" spc="-350" dirty="0">
                <a:latin typeface="Gill Sans MT"/>
                <a:cs typeface="Gill Sans MT"/>
              </a:rPr>
              <a:t> </a:t>
            </a:r>
            <a:r>
              <a:rPr sz="3400" spc="-10" dirty="0">
                <a:latin typeface="Gill Sans MT"/>
                <a:cs typeface="Gill Sans MT"/>
              </a:rPr>
              <a:t>correlation,</a:t>
            </a:r>
            <a:r>
              <a:rPr sz="3400" spc="-350" dirty="0">
                <a:latin typeface="Gill Sans MT"/>
                <a:cs typeface="Gill Sans MT"/>
              </a:rPr>
              <a:t> </a:t>
            </a:r>
            <a:r>
              <a:rPr sz="3400" dirty="0">
                <a:latin typeface="Gill Sans MT"/>
                <a:cs typeface="Gill Sans MT"/>
              </a:rPr>
              <a:t>and</a:t>
            </a:r>
            <a:r>
              <a:rPr sz="3400" spc="-10" dirty="0">
                <a:latin typeface="Gill Sans MT"/>
                <a:cs typeface="Gill Sans MT"/>
              </a:rPr>
              <a:t> </a:t>
            </a:r>
            <a:r>
              <a:rPr sz="3400" spc="-5" dirty="0">
                <a:latin typeface="Gill Sans MT"/>
                <a:cs typeface="Gill Sans MT"/>
              </a:rPr>
              <a:t>linear</a:t>
            </a:r>
            <a:r>
              <a:rPr sz="3400" spc="-10" dirty="0">
                <a:latin typeface="Gill Sans MT"/>
                <a:cs typeface="Gill Sans MT"/>
              </a:rPr>
              <a:t> </a:t>
            </a:r>
            <a:r>
              <a:rPr sz="3400" spc="-15" dirty="0">
                <a:latin typeface="Gill Sans MT"/>
                <a:cs typeface="Gill Sans MT"/>
              </a:rPr>
              <a:t>regression </a:t>
            </a:r>
            <a:r>
              <a:rPr sz="3400" spc="-5" dirty="0">
                <a:latin typeface="Gill Sans MT"/>
                <a:cs typeface="Gill Sans MT"/>
              </a:rPr>
              <a:t>line</a:t>
            </a:r>
            <a:endParaRPr sz="3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9108" y="9300865"/>
            <a:ext cx="134874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Gill Sans MT"/>
                <a:cs typeface="Gill Sans MT"/>
              </a:rPr>
              <a:t>Anscombe</a:t>
            </a:r>
            <a:r>
              <a:rPr sz="1800" spc="-100" dirty="0">
                <a:latin typeface="Gill Sans MT"/>
                <a:cs typeface="Gill Sans MT"/>
              </a:rPr>
              <a:t> </a:t>
            </a:r>
            <a:r>
              <a:rPr sz="1800" dirty="0">
                <a:latin typeface="Gill Sans MT"/>
                <a:cs typeface="Gill Sans MT"/>
              </a:rPr>
              <a:t>’73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5792" y="3381923"/>
            <a:ext cx="6431356" cy="5973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32278" y="9319418"/>
            <a:ext cx="733425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spc="-5" dirty="0">
                <a:latin typeface="Gill Sans MT"/>
                <a:cs typeface="Gill Sans MT"/>
                <a:hlinkClick r:id="rId3"/>
              </a:rPr>
              <a:t>http://web.stanford.edu/~mwaskom/software/seaborn/examples/anscombes_quartet.html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7800" spc="-5" dirty="0"/>
              <a:t>Scatterplots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857702" y="2934182"/>
            <a:ext cx="6005372" cy="5188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51522" y="2958528"/>
            <a:ext cx="5592800" cy="5335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1139" y="2508250"/>
            <a:ext cx="8065452" cy="557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52900" y="8196174"/>
            <a:ext cx="3784600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3745">
              <a:lnSpc>
                <a:spcPts val="3795"/>
              </a:lnSpc>
              <a:tabLst>
                <a:tab pos="1530985" algn="l"/>
              </a:tabLst>
            </a:pPr>
            <a:r>
              <a:rPr sz="3800" dirty="0">
                <a:latin typeface="Gill Sans MT"/>
                <a:cs typeface="Gill Sans MT"/>
              </a:rPr>
              <a:t>No	</a:t>
            </a:r>
            <a:r>
              <a:rPr sz="3800" spc="-10" dirty="0">
                <a:latin typeface="Gill Sans MT"/>
                <a:cs typeface="Gill Sans MT"/>
              </a:rPr>
              <a:t>Border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1664970">
              <a:lnSpc>
                <a:spcPct val="100000"/>
              </a:lnSpc>
            </a:pPr>
            <a:r>
              <a:rPr sz="7800" spc="-5" dirty="0"/>
              <a:t>Scatterplots</a:t>
            </a:r>
            <a:endParaRPr sz="7800"/>
          </a:p>
        </p:txBody>
      </p:sp>
      <p:sp>
        <p:nvSpPr>
          <p:cNvPr id="5" name="object 5"/>
          <p:cNvSpPr/>
          <p:nvPr/>
        </p:nvSpPr>
        <p:spPr>
          <a:xfrm>
            <a:off x="7531100" y="8356600"/>
            <a:ext cx="406400" cy="622300"/>
          </a:xfrm>
          <a:custGeom>
            <a:avLst/>
            <a:gdLst/>
            <a:ahLst/>
            <a:cxnLst/>
            <a:rect l="l" t="t" r="r" b="b"/>
            <a:pathLst>
              <a:path w="406400" h="622300">
                <a:moveTo>
                  <a:pt x="0" y="622300"/>
                </a:moveTo>
                <a:lnTo>
                  <a:pt x="406400" y="622300"/>
                </a:lnTo>
                <a:lnTo>
                  <a:pt x="406400" y="0"/>
                </a:lnTo>
                <a:lnTo>
                  <a:pt x="0" y="0"/>
                </a:lnTo>
                <a:lnTo>
                  <a:pt x="0" y="622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2900" y="8356600"/>
            <a:ext cx="127000" cy="622300"/>
          </a:xfrm>
          <a:custGeom>
            <a:avLst/>
            <a:gdLst/>
            <a:ahLst/>
            <a:cxnLst/>
            <a:rect l="l" t="t" r="r" b="b"/>
            <a:pathLst>
              <a:path w="127000" h="622300">
                <a:moveTo>
                  <a:pt x="0" y="622300"/>
                </a:moveTo>
                <a:lnTo>
                  <a:pt x="127000" y="622300"/>
                </a:lnTo>
                <a:lnTo>
                  <a:pt x="127000" y="0"/>
                </a:lnTo>
                <a:lnTo>
                  <a:pt x="0" y="0"/>
                </a:lnTo>
                <a:lnTo>
                  <a:pt x="0" y="622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1139" y="2572143"/>
            <a:ext cx="8065452" cy="557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9900" y="8128000"/>
            <a:ext cx="3251200" cy="113030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375"/>
              </a:spcBef>
            </a:pPr>
            <a:r>
              <a:rPr sz="3800" spc="-5" dirty="0">
                <a:latin typeface="Gill Sans MT"/>
                <a:cs typeface="Gill Sans MT"/>
              </a:rPr>
              <a:t>Black</a:t>
            </a:r>
            <a:r>
              <a:rPr sz="3800" spc="-85" dirty="0">
                <a:latin typeface="Gill Sans MT"/>
                <a:cs typeface="Gill Sans MT"/>
              </a:rPr>
              <a:t> </a:t>
            </a:r>
            <a:r>
              <a:rPr sz="3800" spc="-10" dirty="0">
                <a:latin typeface="Gill Sans MT"/>
                <a:cs typeface="Gill Sans MT"/>
              </a:rPr>
              <a:t>Border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79900" y="8128000"/>
            <a:ext cx="3251200" cy="1130300"/>
          </a:xfrm>
          <a:custGeom>
            <a:avLst/>
            <a:gdLst/>
            <a:ahLst/>
            <a:cxnLst/>
            <a:rect l="l" t="t" r="r" b="b"/>
            <a:pathLst>
              <a:path w="3251200" h="1130300">
                <a:moveTo>
                  <a:pt x="0" y="0"/>
                </a:moveTo>
                <a:lnTo>
                  <a:pt x="3251200" y="0"/>
                </a:lnTo>
                <a:lnTo>
                  <a:pt x="3251200" y="1130300"/>
                </a:lnTo>
                <a:lnTo>
                  <a:pt x="0" y="1130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1139" y="2550896"/>
            <a:ext cx="8065452" cy="557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27855" y="8281677"/>
            <a:ext cx="3608070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04720" algn="l"/>
              </a:tabLst>
            </a:pPr>
            <a:r>
              <a:rPr sz="3800" spc="-5" dirty="0">
                <a:latin typeface="Gill Sans MT"/>
                <a:cs typeface="Gill Sans MT"/>
              </a:rPr>
              <a:t>Li</a:t>
            </a:r>
            <a:r>
              <a:rPr sz="3800" dirty="0">
                <a:latin typeface="Gill Sans MT"/>
                <a:cs typeface="Gill Sans MT"/>
              </a:rPr>
              <a:t>ght</a:t>
            </a:r>
            <a:r>
              <a:rPr sz="3800" spc="-5" dirty="0">
                <a:latin typeface="Gill Sans MT"/>
                <a:cs typeface="Gill Sans MT"/>
              </a:rPr>
              <a:t> G</a:t>
            </a:r>
            <a:r>
              <a:rPr sz="3800" spc="-80" dirty="0">
                <a:latin typeface="Gill Sans MT"/>
                <a:cs typeface="Gill Sans MT"/>
              </a:rPr>
              <a:t>r</a:t>
            </a:r>
            <a:r>
              <a:rPr sz="3800" spc="-60" dirty="0">
                <a:latin typeface="Gill Sans MT"/>
                <a:cs typeface="Gill Sans MT"/>
              </a:rPr>
              <a:t>e</a:t>
            </a:r>
            <a:r>
              <a:rPr sz="3800" dirty="0">
                <a:latin typeface="Gill Sans MT"/>
                <a:cs typeface="Gill Sans MT"/>
              </a:rPr>
              <a:t>y	Bo</a:t>
            </a:r>
            <a:r>
              <a:rPr sz="3800" spc="-60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der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4213" y="9281318"/>
            <a:ext cx="300101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spc="-10" dirty="0">
                <a:latin typeface="Gill Sans MT"/>
                <a:cs typeface="Gill Sans MT"/>
                <a:hlinkClick r:id="rId5"/>
              </a:rPr>
              <a:t>http://nbviewer.ipython.org/5357268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8900" y="2844800"/>
            <a:ext cx="4516780" cy="585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293" rIns="0" bIns="0" rtlCol="0">
            <a:spAutoFit/>
          </a:bodyPr>
          <a:lstStyle/>
          <a:p>
            <a:pPr marL="1295400">
              <a:lnSpc>
                <a:spcPct val="100000"/>
              </a:lnSpc>
            </a:pPr>
            <a:r>
              <a:rPr sz="8400" spc="-20" dirty="0"/>
              <a:t>Overplotting</a:t>
            </a:r>
            <a:endParaRPr sz="8400"/>
          </a:p>
        </p:txBody>
      </p:sp>
      <p:sp>
        <p:nvSpPr>
          <p:cNvPr id="4" name="object 4"/>
          <p:cNvSpPr txBox="1"/>
          <p:nvPr/>
        </p:nvSpPr>
        <p:spPr>
          <a:xfrm>
            <a:off x="7912646" y="8551167"/>
            <a:ext cx="295592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66190" algn="l"/>
                <a:tab pos="1725930" algn="l"/>
              </a:tabLst>
            </a:pP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pha	=	1/100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3620" y="2705100"/>
            <a:ext cx="4696579" cy="613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1961514">
              <a:lnSpc>
                <a:spcPct val="100000"/>
              </a:lnSpc>
            </a:pPr>
            <a:r>
              <a:rPr sz="7800" spc="-5" dirty="0"/>
              <a:t>Pie</a:t>
            </a:r>
            <a:r>
              <a:rPr sz="7800" spc="-90" dirty="0"/>
              <a:t> </a:t>
            </a:r>
            <a:r>
              <a:rPr sz="7800" spc="25" dirty="0"/>
              <a:t>Charts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1521371" y="2448417"/>
            <a:ext cx="4465116" cy="6355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30283" y="8898114"/>
            <a:ext cx="216344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spc="-5" dirty="0">
                <a:latin typeface="Gill Sans MT"/>
                <a:cs typeface="Gill Sans MT"/>
                <a:hlinkClick r:id="rId3"/>
              </a:rPr>
              <a:t>http://xkcd.com/197/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03733" y="2533650"/>
            <a:ext cx="5897626" cy="618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293" rIns="0" bIns="0" rtlCol="0">
            <a:spAutoFit/>
          </a:bodyPr>
          <a:lstStyle/>
          <a:p>
            <a:pPr marL="261620">
              <a:lnSpc>
                <a:spcPct val="100000"/>
              </a:lnSpc>
            </a:pPr>
            <a:r>
              <a:rPr sz="8400" spc="-5" dirty="0"/>
              <a:t>Pie </a:t>
            </a:r>
            <a:r>
              <a:rPr sz="8400" dirty="0"/>
              <a:t>vs. Bar</a:t>
            </a:r>
            <a:r>
              <a:rPr sz="8400" spc="-925" dirty="0"/>
              <a:t> </a:t>
            </a:r>
            <a:r>
              <a:rPr sz="8400" spc="25" dirty="0"/>
              <a:t>Charts</a:t>
            </a:r>
            <a:endParaRPr sz="8400"/>
          </a:p>
        </p:txBody>
      </p:sp>
      <p:sp>
        <p:nvSpPr>
          <p:cNvPr id="3" name="object 3"/>
          <p:cNvSpPr/>
          <p:nvPr/>
        </p:nvSpPr>
        <p:spPr>
          <a:xfrm>
            <a:off x="1549400" y="2794000"/>
            <a:ext cx="10630827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1450340">
              <a:lnSpc>
                <a:spcPct val="100000"/>
              </a:lnSpc>
            </a:pPr>
            <a:r>
              <a:rPr sz="7800" spc="-20" dirty="0"/>
              <a:t>Donut</a:t>
            </a:r>
            <a:r>
              <a:rPr sz="7800" spc="-80" dirty="0"/>
              <a:t> </a:t>
            </a:r>
            <a:r>
              <a:rPr sz="7800" spc="30" dirty="0"/>
              <a:t>Chart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571500" y="2019300"/>
            <a:ext cx="11863235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38879" y="9400989"/>
            <a:ext cx="227965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The Economist </a:t>
            </a:r>
            <a:r>
              <a:rPr sz="1600" spc="-5" dirty="0">
                <a:latin typeface="Gill Sans MT"/>
                <a:cs typeface="Gill Sans MT"/>
              </a:rPr>
              <a:t>Daily</a:t>
            </a:r>
            <a:r>
              <a:rPr sz="1600" spc="-90" dirty="0">
                <a:latin typeface="Gill Sans MT"/>
                <a:cs typeface="Gill Sans MT"/>
              </a:rPr>
              <a:t> </a:t>
            </a:r>
            <a:r>
              <a:rPr sz="1600" spc="5" dirty="0">
                <a:latin typeface="Gill Sans MT"/>
                <a:cs typeface="Gill Sans MT"/>
              </a:rPr>
              <a:t>Chart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094" y="825792"/>
            <a:ext cx="737489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52165" algn="l"/>
              </a:tabLst>
            </a:pPr>
            <a:r>
              <a:rPr sz="7800" spc="-35" dirty="0"/>
              <a:t>Stacked	</a:t>
            </a:r>
            <a:r>
              <a:rPr sz="7800" dirty="0"/>
              <a:t>Bar</a:t>
            </a:r>
            <a:r>
              <a:rPr sz="7800" spc="-100" dirty="0"/>
              <a:t> </a:t>
            </a:r>
            <a:r>
              <a:rPr sz="7800" spc="30" dirty="0"/>
              <a:t>Chart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1854200" y="2806700"/>
            <a:ext cx="9297212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094" y="825792"/>
            <a:ext cx="737489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52165" algn="l"/>
              </a:tabLst>
            </a:pPr>
            <a:r>
              <a:rPr sz="7800" spc="-35" dirty="0"/>
              <a:t>Stacked	</a:t>
            </a:r>
            <a:r>
              <a:rPr sz="7800" dirty="0"/>
              <a:t>Bar</a:t>
            </a:r>
            <a:r>
              <a:rPr sz="7800" spc="-100" dirty="0"/>
              <a:t> </a:t>
            </a:r>
            <a:r>
              <a:rPr sz="7800" spc="30" dirty="0"/>
              <a:t>Chart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461732" y="3825481"/>
            <a:ext cx="6844626" cy="3272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7389" y="3390900"/>
            <a:ext cx="4033443" cy="4780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73733" y="5019573"/>
            <a:ext cx="528320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latin typeface="Gill Sans MT"/>
                <a:cs typeface="Gill Sans MT"/>
              </a:rPr>
              <a:t>vs.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3680" y="9344818"/>
            <a:ext cx="1033144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VizWiz</a:t>
            </a:r>
            <a:r>
              <a:rPr sz="1600" spc="-10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Blog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054" y="4229392"/>
            <a:ext cx="526669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800" spc="-5" dirty="0"/>
              <a:t>Distributions</a:t>
            </a:r>
            <a:endParaRPr sz="7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4825" y="1872488"/>
            <a:ext cx="4581486" cy="3163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40860" y="5891697"/>
            <a:ext cx="4724984" cy="3262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16511" y="4719091"/>
            <a:ext cx="3300095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age</a:t>
            </a:r>
            <a:endParaRPr sz="1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600" dirty="0">
                <a:latin typeface="Gill Sans MT"/>
                <a:cs typeface="Gill Sans MT"/>
              </a:rPr>
              <a:t>10</a:t>
            </a:r>
            <a:r>
              <a:rPr sz="3600" spc="-8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Bins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4288" y="8787838"/>
            <a:ext cx="3359785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age</a:t>
            </a:r>
            <a:endParaRPr sz="16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600" dirty="0">
                <a:latin typeface="Gill Sans MT"/>
                <a:cs typeface="Gill Sans MT"/>
              </a:rPr>
              <a:t>20</a:t>
            </a:r>
            <a:r>
              <a:rPr sz="3600" spc="-9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Bins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59047" y="192036"/>
            <a:ext cx="4758690" cy="162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735">
              <a:lnSpc>
                <a:spcPct val="100000"/>
              </a:lnSpc>
            </a:pPr>
            <a:r>
              <a:rPr sz="7800" spc="-5" dirty="0"/>
              <a:t>Histogram</a:t>
            </a:r>
            <a:endParaRPr sz="7800"/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600" dirty="0"/>
              <a:t>#</a:t>
            </a:r>
            <a:r>
              <a:rPr sz="1600" spc="-100" dirty="0"/>
              <a:t> </a:t>
            </a:r>
            <a:r>
              <a:rPr sz="1600" dirty="0"/>
              <a:t>passengers</a:t>
            </a:r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3830993" y="5628068"/>
            <a:ext cx="108712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#</a:t>
            </a:r>
            <a:r>
              <a:rPr sz="1600" spc="-100" dirty="0">
                <a:latin typeface="Gill Sans MT"/>
                <a:cs typeface="Gill Sans MT"/>
              </a:rPr>
              <a:t> </a:t>
            </a:r>
            <a:r>
              <a:rPr sz="1600" dirty="0">
                <a:latin typeface="Gill Sans MT"/>
                <a:cs typeface="Gill Sans MT"/>
              </a:rPr>
              <a:t>passengers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819150"/>
            <a:ext cx="7911465" cy="1285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010"/>
              </a:lnSpc>
              <a:tabLst>
                <a:tab pos="2721610" algn="l"/>
              </a:tabLst>
            </a:pPr>
            <a:r>
              <a:rPr sz="4200" b="1" spc="-200" dirty="0">
                <a:latin typeface="Gill Sans MT"/>
                <a:cs typeface="Gill Sans MT"/>
              </a:rPr>
              <a:t>Normal</a:t>
            </a:r>
            <a:r>
              <a:rPr sz="4200" b="1" spc="-30" dirty="0">
                <a:latin typeface="Gill Sans MT"/>
                <a:cs typeface="Gill Sans MT"/>
              </a:rPr>
              <a:t> </a:t>
            </a:r>
            <a:r>
              <a:rPr sz="4200" b="1" spc="-135" dirty="0">
                <a:latin typeface="Gill Sans MT"/>
                <a:cs typeface="Gill Sans MT"/>
              </a:rPr>
              <a:t>Distribution</a:t>
            </a:r>
            <a:endParaRPr sz="4200" dirty="0">
              <a:latin typeface="Gill Sans MT"/>
              <a:cs typeface="Gill Sans MT"/>
            </a:endParaRPr>
          </a:p>
          <a:p>
            <a:pPr marL="12700">
              <a:lnSpc>
                <a:spcPts val="5010"/>
              </a:lnSpc>
            </a:pPr>
            <a:r>
              <a:rPr sz="4200" spc="-5" dirty="0"/>
              <a:t>Example: Russian </a:t>
            </a:r>
            <a:r>
              <a:rPr sz="4200" spc="-10" dirty="0"/>
              <a:t>President</a:t>
            </a:r>
            <a:r>
              <a:rPr sz="4200" spc="-425" dirty="0"/>
              <a:t> </a:t>
            </a:r>
            <a:r>
              <a:rPr sz="4200" spc="-5" dirty="0"/>
              <a:t>Elections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1282700" y="2565400"/>
            <a:ext cx="4089400" cy="5291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6154" y="2480957"/>
            <a:ext cx="4337900" cy="5617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2569" y="8114080"/>
            <a:ext cx="4128135" cy="131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510" marR="262890" algn="ctr">
              <a:lnSpc>
                <a:spcPts val="2800"/>
              </a:lnSpc>
            </a:pPr>
            <a:r>
              <a:rPr sz="2400" spc="-75" dirty="0">
                <a:latin typeface="Gill Sans MT"/>
                <a:cs typeface="Gill Sans MT"/>
              </a:rPr>
              <a:t>“We </a:t>
            </a:r>
            <a:r>
              <a:rPr sz="2400" dirty="0">
                <a:latin typeface="Gill Sans MT"/>
                <a:cs typeface="Gill Sans MT"/>
              </a:rPr>
              <a:t>do not trust </a:t>
            </a:r>
            <a:r>
              <a:rPr sz="2400" spc="-15" dirty="0">
                <a:latin typeface="Gill Sans MT"/>
                <a:cs typeface="Gill Sans MT"/>
              </a:rPr>
              <a:t>Churov  </a:t>
            </a:r>
            <a:r>
              <a:rPr sz="2400" dirty="0">
                <a:latin typeface="Gill Sans MT"/>
                <a:cs typeface="Gill Sans MT"/>
              </a:rPr>
              <a:t>[the head of the</a:t>
            </a:r>
            <a:r>
              <a:rPr sz="2400" spc="-10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committee]!</a:t>
            </a:r>
            <a:endParaRPr sz="2400">
              <a:latin typeface="Gill Sans MT"/>
              <a:cs typeface="Gill Sans MT"/>
            </a:endParaRPr>
          </a:p>
          <a:p>
            <a:pPr algn="ctr">
              <a:lnSpc>
                <a:spcPts val="2720"/>
              </a:lnSpc>
            </a:pPr>
            <a:r>
              <a:rPr sz="2400" spc="-110" dirty="0">
                <a:latin typeface="Gill Sans MT"/>
                <a:cs typeface="Gill Sans MT"/>
              </a:rPr>
              <a:t>We </a:t>
            </a:r>
            <a:r>
              <a:rPr sz="2400" dirty="0">
                <a:latin typeface="Gill Sans MT"/>
                <a:cs typeface="Gill Sans MT"/>
              </a:rPr>
              <a:t>trust</a:t>
            </a:r>
            <a:r>
              <a:rPr sz="2400" spc="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Gauss”</a:t>
            </a:r>
            <a:endParaRPr sz="24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Gill Sans MT"/>
                <a:cs typeface="Gill Sans MT"/>
              </a:rPr>
              <a:t>Image </a:t>
            </a:r>
            <a:r>
              <a:rPr sz="1600" spc="-10" dirty="0">
                <a:latin typeface="Gill Sans MT"/>
                <a:cs typeface="Gill Sans MT"/>
              </a:rPr>
              <a:t>from</a:t>
            </a:r>
            <a:r>
              <a:rPr sz="1600" spc="50" dirty="0">
                <a:latin typeface="Gill Sans MT"/>
                <a:cs typeface="Gill Sans MT"/>
              </a:rPr>
              <a:t> </a:t>
            </a:r>
            <a:r>
              <a:rPr sz="1600" u="sng" spc="-5" dirty="0">
                <a:latin typeface="Gill Sans MT"/>
                <a:cs typeface="Gill Sans MT"/>
                <a:hlinkClick r:id="rId4"/>
              </a:rPr>
              <a:t>http://nl.livejournal.com/1082778.html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51168" y="3224593"/>
            <a:ext cx="6516535" cy="5208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795" y="825792"/>
            <a:ext cx="535559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2325" algn="l"/>
              </a:tabLst>
            </a:pPr>
            <a:r>
              <a:rPr sz="7800" dirty="0"/>
              <a:t>Dens</a:t>
            </a:r>
            <a:r>
              <a:rPr sz="7800" spc="-5" dirty="0"/>
              <a:t>it</a:t>
            </a:r>
            <a:r>
              <a:rPr sz="7800" dirty="0"/>
              <a:t>y	P</a:t>
            </a:r>
            <a:r>
              <a:rPr sz="7800" spc="-5" dirty="0"/>
              <a:t>l</a:t>
            </a:r>
            <a:r>
              <a:rPr sz="7800" dirty="0"/>
              <a:t>ots</a:t>
            </a:r>
            <a:endParaRPr sz="7800"/>
          </a:p>
        </p:txBody>
      </p:sp>
      <p:sp>
        <p:nvSpPr>
          <p:cNvPr id="3" name="object 3"/>
          <p:cNvSpPr/>
          <p:nvPr/>
        </p:nvSpPr>
        <p:spPr>
          <a:xfrm>
            <a:off x="2950095" y="2134209"/>
            <a:ext cx="6670268" cy="3519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7517" y="5688436"/>
            <a:ext cx="6670268" cy="3519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42666" y="9424583"/>
            <a:ext cx="731964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spc="-5" dirty="0">
                <a:latin typeface="Gill Sans MT"/>
                <a:cs typeface="Gill Sans MT"/>
                <a:hlinkClick r:id="rId4"/>
              </a:rPr>
              <a:t>http://web.stanford.edu/~mwaskom/software/seaborn/tutorial/plotting_distributions.html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2336" y="1662785"/>
            <a:ext cx="4312920" cy="1202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800" dirty="0">
                <a:latin typeface="Gill Sans MT"/>
                <a:cs typeface="Gill Sans MT"/>
              </a:rPr>
              <a:t>Heat</a:t>
            </a:r>
            <a:r>
              <a:rPr sz="7800" spc="-105" dirty="0">
                <a:latin typeface="Gill Sans MT"/>
                <a:cs typeface="Gill Sans MT"/>
              </a:rPr>
              <a:t> </a:t>
            </a:r>
            <a:r>
              <a:rPr sz="7800" spc="-20" dirty="0">
                <a:latin typeface="Gill Sans MT"/>
                <a:cs typeface="Gill Sans MT"/>
              </a:rPr>
              <a:t>Maps</a:t>
            </a:r>
            <a:endParaRPr sz="7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612" y="4707893"/>
            <a:ext cx="5892800" cy="4577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7785" y="4713561"/>
            <a:ext cx="6629400" cy="4566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53057" y="9197763"/>
            <a:ext cx="3359785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81885" algn="l"/>
              </a:tabLst>
            </a:pPr>
            <a:r>
              <a:rPr sz="3800" dirty="0">
                <a:latin typeface="Gill Sans MT"/>
                <a:cs typeface="Gill Sans MT"/>
              </a:rPr>
              <a:t>2D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Dens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ty	P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dirty="0">
                <a:latin typeface="Gill Sans MT"/>
                <a:cs typeface="Gill Sans MT"/>
              </a:rPr>
              <a:t>ots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3176" y="160020"/>
            <a:ext cx="4719053" cy="4719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945" rIns="0" bIns="0" rtlCol="0">
            <a:spAutoFit/>
          </a:bodyPr>
          <a:lstStyle/>
          <a:p>
            <a:pPr marL="2148840">
              <a:lnSpc>
                <a:spcPts val="9210"/>
              </a:lnSpc>
            </a:pPr>
            <a:r>
              <a:rPr sz="7800" spc="-40" dirty="0"/>
              <a:t>Box</a:t>
            </a:r>
            <a:r>
              <a:rPr sz="7800" spc="-85" dirty="0"/>
              <a:t> </a:t>
            </a:r>
            <a:r>
              <a:rPr sz="7800" spc="-5" dirty="0"/>
              <a:t>Plots</a:t>
            </a:r>
            <a:endParaRPr sz="7800"/>
          </a:p>
          <a:p>
            <a:pPr marL="1506220">
              <a:lnSpc>
                <a:spcPts val="4170"/>
              </a:lnSpc>
            </a:pPr>
            <a:r>
              <a:rPr sz="3600" dirty="0"/>
              <a:t>aka </a:t>
            </a:r>
            <a:r>
              <a:rPr sz="3600" spc="-15" dirty="0"/>
              <a:t>Box-and-Whisker</a:t>
            </a:r>
            <a:r>
              <a:rPr sz="3600" spc="-50" dirty="0"/>
              <a:t> </a:t>
            </a:r>
            <a:r>
              <a:rPr sz="3600" spc="-5" dirty="0"/>
              <a:t>Plot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313101" y="2921000"/>
            <a:ext cx="7717853" cy="584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0832" y="8802206"/>
            <a:ext cx="975994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Lucida Sans"/>
                <a:cs typeface="Lucida Sans"/>
              </a:rPr>
              <a:t>Wikipedia</a:t>
            </a:r>
            <a:endParaRPr sz="1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8270">
              <a:lnSpc>
                <a:spcPct val="100000"/>
              </a:lnSpc>
            </a:pPr>
            <a:r>
              <a:rPr spc="-5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3854" y="2086762"/>
            <a:ext cx="1717675" cy="611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0" dirty="0">
                <a:latin typeface="Gill Sans MT"/>
                <a:cs typeface="Gill Sans MT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40B1AE-A3F9-406A-892D-CE2ED83B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4910"/>
            <a:ext cx="13004800" cy="654909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3EAFF93C-E3A3-4DA3-A1FF-03CD425D0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5900" y="819150"/>
            <a:ext cx="7911465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10"/>
              </a:lnSpc>
              <a:tabLst>
                <a:tab pos="2721610" algn="l"/>
              </a:tabLst>
            </a:pPr>
            <a:r>
              <a:rPr lang="en-US" sz="4200" b="1" spc="-180" dirty="0"/>
              <a:t>Grades from NYC Regents Exam</a:t>
            </a:r>
            <a:endParaRPr sz="4200" dirty="0"/>
          </a:p>
        </p:txBody>
      </p:sp>
    </p:spTree>
    <p:extLst>
      <p:ext uri="{BB962C8B-B14F-4D97-AF65-F5344CB8AC3E}">
        <p14:creationId xmlns:p14="http://schemas.microsoft.com/office/powerpoint/2010/main" val="313830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FB7E-6848-4435-BEB9-BC399CD8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1" y="526846"/>
            <a:ext cx="11669394" cy="2140154"/>
          </a:xfrm>
        </p:spPr>
        <p:txBody>
          <a:bodyPr/>
          <a:lstStyle/>
          <a:p>
            <a:r>
              <a:rPr lang="en-US" dirty="0"/>
              <a:t>Across U.S. Companies, Tax Rates Vary Greatly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E4D90-3F69-455B-A0CE-EAF0F6D1D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004" y="2932125"/>
            <a:ext cx="11908790" cy="116955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https://archive.nytimes.com/www.nytimes.com/interactive/2013/05/25/sunday-review/corporate-taxes.html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05" y="1613423"/>
            <a:ext cx="8047507" cy="7502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07543" y="9138361"/>
            <a:ext cx="156591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6A6A6"/>
                </a:solidFill>
                <a:latin typeface="Calibri"/>
                <a:cs typeface="Calibri"/>
              </a:rPr>
              <a:t>Wikimedia</a:t>
            </a:r>
            <a:r>
              <a:rPr sz="1400" spc="-1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A6A6A6"/>
                </a:solidFill>
                <a:latin typeface="Calibri"/>
                <a:cs typeface="Calibri"/>
              </a:rPr>
              <a:t>Commons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43900" y="4724400"/>
            <a:ext cx="4610100" cy="5016500"/>
          </a:xfrm>
          <a:custGeom>
            <a:avLst/>
            <a:gdLst/>
            <a:ahLst/>
            <a:cxnLst/>
            <a:rect l="l" t="t" r="r" b="b"/>
            <a:pathLst>
              <a:path w="4610100" h="5016500">
                <a:moveTo>
                  <a:pt x="0" y="0"/>
                </a:moveTo>
                <a:lnTo>
                  <a:pt x="4610100" y="0"/>
                </a:lnTo>
                <a:lnTo>
                  <a:pt x="4610100" y="5016500"/>
                </a:lnTo>
                <a:lnTo>
                  <a:pt x="0" y="501650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28825" y="4623212"/>
            <a:ext cx="4775974" cy="5130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49475" y="4718462"/>
            <a:ext cx="4600435" cy="5028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49475" y="4718456"/>
            <a:ext cx="4600575" cy="5028565"/>
          </a:xfrm>
          <a:custGeom>
            <a:avLst/>
            <a:gdLst/>
            <a:ahLst/>
            <a:cxnLst/>
            <a:rect l="l" t="t" r="r" b="b"/>
            <a:pathLst>
              <a:path w="4600575" h="5028565">
                <a:moveTo>
                  <a:pt x="0" y="0"/>
                </a:moveTo>
                <a:lnTo>
                  <a:pt x="4600435" y="0"/>
                </a:lnTo>
                <a:lnTo>
                  <a:pt x="4600435" y="5028018"/>
                </a:lnTo>
                <a:lnTo>
                  <a:pt x="0" y="502801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1460500"/>
          </a:xfrm>
          <a:custGeom>
            <a:avLst/>
            <a:gdLst/>
            <a:ahLst/>
            <a:cxnLst/>
            <a:rect l="l" t="t" r="r" b="b"/>
            <a:pathLst>
              <a:path w="13004800" h="1460500">
                <a:moveTo>
                  <a:pt x="0" y="14605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460500"/>
                </a:lnTo>
                <a:lnTo>
                  <a:pt x="0" y="146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57089" y="337032"/>
            <a:ext cx="10890885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Detect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expected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discover 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4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FFFFFF"/>
                </a:solidFill>
                <a:latin typeface="Calibri"/>
                <a:cs typeface="Calibri"/>
              </a:rPr>
              <a:t>unexpected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85157" y="2543680"/>
            <a:ext cx="2021205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4790">
              <a:lnSpc>
                <a:spcPct val="104200"/>
              </a:lnSpc>
            </a:pPr>
            <a:r>
              <a:rPr sz="2800" spc="-5" dirty="0">
                <a:latin typeface="Calibri"/>
                <a:cs typeface="Calibri"/>
              </a:rPr>
              <a:t>John Snow  (1813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1858)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77542" y="1687728"/>
            <a:ext cx="2157717" cy="2800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64" rIns="0" bIns="0" rtlCol="0">
            <a:spAutoFit/>
          </a:bodyPr>
          <a:lstStyle/>
          <a:p>
            <a:pPr marL="680720">
              <a:lnSpc>
                <a:spcPct val="100000"/>
              </a:lnSpc>
            </a:pPr>
            <a:r>
              <a:rPr spc="-5" dirty="0"/>
              <a:t>Visualization</a:t>
            </a:r>
            <a:r>
              <a:rPr spc="-45" dirty="0"/>
              <a:t> </a:t>
            </a:r>
            <a:r>
              <a:rPr spc="-5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100" y="2489200"/>
            <a:ext cx="5187315" cy="592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-150" dirty="0">
                <a:latin typeface="Gill Sans MT"/>
                <a:cs typeface="Gill Sans MT"/>
              </a:rPr>
              <a:t>Presentation</a:t>
            </a:r>
            <a:endParaRPr sz="3800">
              <a:latin typeface="Gill Sans MT"/>
              <a:cs typeface="Gill Sans MT"/>
            </a:endParaRPr>
          </a:p>
          <a:p>
            <a:pPr marL="241300" marR="544830">
              <a:lnSpc>
                <a:spcPct val="130200"/>
              </a:lnSpc>
              <a:spcBef>
                <a:spcPts val="90"/>
              </a:spcBef>
            </a:pPr>
            <a:r>
              <a:rPr sz="3200" spc="-10" dirty="0">
                <a:latin typeface="Gill Sans MT"/>
                <a:cs typeface="Gill Sans MT"/>
              </a:rPr>
              <a:t>Known </a:t>
            </a:r>
            <a:r>
              <a:rPr sz="3200" dirty="0">
                <a:latin typeface="Gill Sans MT"/>
                <a:cs typeface="Gill Sans MT"/>
              </a:rPr>
              <a:t>facts about data  </a:t>
            </a:r>
            <a:r>
              <a:rPr sz="3200" spc="-80" dirty="0">
                <a:latin typeface="Gill Sans MT"/>
                <a:cs typeface="Gill Sans MT"/>
              </a:rPr>
              <a:t>Task: </a:t>
            </a:r>
            <a:r>
              <a:rPr sz="3200" spc="-5" dirty="0">
                <a:latin typeface="Gill Sans MT"/>
                <a:cs typeface="Gill Sans MT"/>
              </a:rPr>
              <a:t>Communicate</a:t>
            </a:r>
            <a:r>
              <a:rPr sz="3200" spc="-330" dirty="0">
                <a:latin typeface="Gill Sans MT"/>
                <a:cs typeface="Gill Sans MT"/>
              </a:rPr>
              <a:t> </a:t>
            </a:r>
            <a:r>
              <a:rPr sz="3200" spc="-10" dirty="0">
                <a:latin typeface="Gill Sans MT"/>
                <a:cs typeface="Gill Sans MT"/>
              </a:rPr>
              <a:t>results</a:t>
            </a:r>
            <a:endParaRPr sz="3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3800" b="1" spc="-130" dirty="0">
                <a:latin typeface="Gill Sans MT"/>
                <a:cs typeface="Gill Sans MT"/>
              </a:rPr>
              <a:t>Exploration</a:t>
            </a:r>
            <a:endParaRPr sz="3800">
              <a:latin typeface="Gill Sans MT"/>
              <a:cs typeface="Gill Sans MT"/>
            </a:endParaRPr>
          </a:p>
          <a:p>
            <a:pPr marL="241300" marR="657225">
              <a:lnSpc>
                <a:spcPct val="130200"/>
              </a:lnSpc>
              <a:spcBef>
                <a:spcPts val="90"/>
              </a:spcBef>
            </a:pPr>
            <a:r>
              <a:rPr sz="3200" dirty="0">
                <a:latin typeface="Gill Sans MT"/>
                <a:cs typeface="Gill Sans MT"/>
              </a:rPr>
              <a:t>Data </a:t>
            </a:r>
            <a:r>
              <a:rPr sz="3200" spc="-5" dirty="0">
                <a:latin typeface="Gill Sans MT"/>
                <a:cs typeface="Gill Sans MT"/>
              </a:rPr>
              <a:t>without </a:t>
            </a:r>
            <a:r>
              <a:rPr sz="3200" spc="-15" dirty="0">
                <a:latin typeface="Gill Sans MT"/>
                <a:cs typeface="Gill Sans MT"/>
              </a:rPr>
              <a:t>hypothesis  </a:t>
            </a:r>
            <a:r>
              <a:rPr sz="3200" spc="-80" dirty="0">
                <a:latin typeface="Gill Sans MT"/>
                <a:cs typeface="Gill Sans MT"/>
              </a:rPr>
              <a:t>Task: </a:t>
            </a:r>
            <a:r>
              <a:rPr sz="3200" spc="-5" dirty="0">
                <a:latin typeface="Gill Sans MT"/>
                <a:cs typeface="Gill Sans MT"/>
              </a:rPr>
              <a:t>Generate</a:t>
            </a:r>
            <a:r>
              <a:rPr sz="3200" spc="-275" dirty="0">
                <a:latin typeface="Gill Sans MT"/>
                <a:cs typeface="Gill Sans MT"/>
              </a:rPr>
              <a:t> </a:t>
            </a:r>
            <a:r>
              <a:rPr sz="3200" spc="-15" dirty="0">
                <a:latin typeface="Gill Sans MT"/>
                <a:cs typeface="Gill Sans MT"/>
              </a:rPr>
              <a:t>hypothesis</a:t>
            </a:r>
            <a:endParaRPr sz="3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3800" b="1" spc="-150" dirty="0">
                <a:latin typeface="Gill Sans MT"/>
                <a:cs typeface="Gill Sans MT"/>
              </a:rPr>
              <a:t>Confirmation</a:t>
            </a:r>
            <a:endParaRPr sz="3800">
              <a:latin typeface="Gill Sans MT"/>
              <a:cs typeface="Gill Sans MT"/>
            </a:endParaRPr>
          </a:p>
          <a:p>
            <a:pPr marL="241300">
              <a:lnSpc>
                <a:spcPct val="100000"/>
              </a:lnSpc>
              <a:spcBef>
                <a:spcPts val="1250"/>
              </a:spcBef>
            </a:pPr>
            <a:r>
              <a:rPr sz="3200" spc="-5" dirty="0">
                <a:latin typeface="Gill Sans MT"/>
                <a:cs typeface="Gill Sans MT"/>
              </a:rPr>
              <a:t>Hypothesis is</a:t>
            </a:r>
            <a:r>
              <a:rPr sz="3200" spc="-40" dirty="0">
                <a:latin typeface="Gill Sans MT"/>
                <a:cs typeface="Gill Sans MT"/>
              </a:rPr>
              <a:t> </a:t>
            </a:r>
            <a:r>
              <a:rPr sz="3200" spc="-15" dirty="0">
                <a:latin typeface="Gill Sans MT"/>
                <a:cs typeface="Gill Sans MT"/>
              </a:rPr>
              <a:t>given</a:t>
            </a:r>
            <a:endParaRPr sz="3200">
              <a:latin typeface="Gill Sans MT"/>
              <a:cs typeface="Gill Sans MT"/>
            </a:endParaRPr>
          </a:p>
          <a:p>
            <a:pPr marL="241300">
              <a:lnSpc>
                <a:spcPct val="100000"/>
              </a:lnSpc>
              <a:spcBef>
                <a:spcPts val="1160"/>
              </a:spcBef>
            </a:pPr>
            <a:r>
              <a:rPr sz="3200" spc="-80" dirty="0">
                <a:latin typeface="Gill Sans MT"/>
                <a:cs typeface="Gill Sans MT"/>
              </a:rPr>
              <a:t>Task: </a:t>
            </a:r>
            <a:r>
              <a:rPr sz="3200" spc="-55" dirty="0">
                <a:latin typeface="Gill Sans MT"/>
                <a:cs typeface="Gill Sans MT"/>
              </a:rPr>
              <a:t>Verify </a:t>
            </a:r>
            <a:r>
              <a:rPr sz="3200" dirty="0">
                <a:latin typeface="Gill Sans MT"/>
                <a:cs typeface="Gill Sans MT"/>
              </a:rPr>
              <a:t>/ </a:t>
            </a:r>
            <a:r>
              <a:rPr sz="3200" spc="-5" dirty="0">
                <a:latin typeface="Gill Sans MT"/>
                <a:cs typeface="Gill Sans MT"/>
              </a:rPr>
              <a:t>falsify</a:t>
            </a:r>
            <a:r>
              <a:rPr sz="3200" spc="185" dirty="0">
                <a:latin typeface="Gill Sans MT"/>
                <a:cs typeface="Gill Sans MT"/>
              </a:rPr>
              <a:t> </a:t>
            </a:r>
            <a:r>
              <a:rPr sz="3200" spc="-15" dirty="0">
                <a:latin typeface="Gill Sans MT"/>
                <a:cs typeface="Gill Sans MT"/>
              </a:rPr>
              <a:t>hypothesis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680" y="3438283"/>
            <a:ext cx="8392160" cy="2875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3065">
              <a:lnSpc>
                <a:spcPts val="5300"/>
              </a:lnSpc>
              <a:tabLst>
                <a:tab pos="1348740" algn="l"/>
                <a:tab pos="2343785" algn="l"/>
                <a:tab pos="3545840" algn="l"/>
                <a:tab pos="4225290" algn="l"/>
                <a:tab pos="4678045" algn="l"/>
                <a:tab pos="4904105" algn="l"/>
                <a:tab pos="5356860" algn="l"/>
                <a:tab pos="5812790" algn="l"/>
              </a:tabLst>
            </a:pPr>
            <a:r>
              <a:rPr sz="4600" dirty="0">
                <a:latin typeface="Gill Sans MT"/>
                <a:cs typeface="Gill Sans MT"/>
              </a:rPr>
              <a:t>“The	</a:t>
            </a:r>
            <a:r>
              <a:rPr sz="4600" spc="-15" dirty="0">
                <a:latin typeface="Gill Sans MT"/>
                <a:cs typeface="Gill Sans MT"/>
              </a:rPr>
              <a:t>greatest </a:t>
            </a:r>
            <a:r>
              <a:rPr sz="4600" spc="-5" dirty="0">
                <a:latin typeface="Gill Sans MT"/>
                <a:cs typeface="Gill Sans MT"/>
              </a:rPr>
              <a:t>value</a:t>
            </a:r>
            <a:r>
              <a:rPr sz="4600" spc="25" dirty="0">
                <a:latin typeface="Gill Sans MT"/>
                <a:cs typeface="Gill Sans MT"/>
              </a:rPr>
              <a:t> </a:t>
            </a:r>
            <a:r>
              <a:rPr sz="4600" dirty="0">
                <a:latin typeface="Gill Sans MT"/>
                <a:cs typeface="Gill Sans MT"/>
              </a:rPr>
              <a:t>of</a:t>
            </a:r>
            <a:r>
              <a:rPr sz="4600" spc="5" dirty="0">
                <a:latin typeface="Gill Sans MT"/>
                <a:cs typeface="Gill Sans MT"/>
              </a:rPr>
              <a:t> </a:t>
            </a:r>
            <a:r>
              <a:rPr sz="4600" dirty="0">
                <a:latin typeface="Gill Sans MT"/>
                <a:cs typeface="Gill Sans MT"/>
              </a:rPr>
              <a:t>a	</a:t>
            </a:r>
            <a:r>
              <a:rPr sz="4600" spc="-15" dirty="0">
                <a:latin typeface="Gill Sans MT"/>
                <a:cs typeface="Gill Sans MT"/>
              </a:rPr>
              <a:t>picture</a:t>
            </a:r>
            <a:r>
              <a:rPr sz="4600" spc="-95" dirty="0">
                <a:latin typeface="Gill Sans MT"/>
                <a:cs typeface="Gill Sans MT"/>
              </a:rPr>
              <a:t> </a:t>
            </a:r>
            <a:r>
              <a:rPr sz="4600" spc="-5" dirty="0">
                <a:latin typeface="Gill Sans MT"/>
                <a:cs typeface="Gill Sans MT"/>
              </a:rPr>
              <a:t>is </a:t>
            </a:r>
            <a:r>
              <a:rPr sz="4600" dirty="0">
                <a:latin typeface="Gill Sans MT"/>
                <a:cs typeface="Gill Sans MT"/>
              </a:rPr>
              <a:t> </a:t>
            </a:r>
            <a:r>
              <a:rPr sz="4600" spc="-5" dirty="0">
                <a:latin typeface="Gill Sans MT"/>
                <a:cs typeface="Gill Sans MT"/>
              </a:rPr>
              <a:t>when</a:t>
            </a:r>
            <a:r>
              <a:rPr sz="4600" spc="5" dirty="0">
                <a:latin typeface="Gill Sans MT"/>
                <a:cs typeface="Gill Sans MT"/>
              </a:rPr>
              <a:t> </a:t>
            </a:r>
            <a:r>
              <a:rPr sz="4600" spc="-5" dirty="0">
                <a:latin typeface="Gill Sans MT"/>
                <a:cs typeface="Gill Sans MT"/>
              </a:rPr>
              <a:t>it</a:t>
            </a:r>
            <a:r>
              <a:rPr sz="4600" spc="5" dirty="0">
                <a:latin typeface="Gill Sans MT"/>
                <a:cs typeface="Gill Sans MT"/>
              </a:rPr>
              <a:t> </a:t>
            </a:r>
            <a:r>
              <a:rPr sz="4600" spc="-30" dirty="0">
                <a:latin typeface="Gill Sans MT"/>
                <a:cs typeface="Gill Sans MT"/>
              </a:rPr>
              <a:t>forces	</a:t>
            </a:r>
            <a:r>
              <a:rPr sz="4600" dirty="0">
                <a:latin typeface="Gill Sans MT"/>
                <a:cs typeface="Gill Sans MT"/>
              </a:rPr>
              <a:t>us	to	</a:t>
            </a:r>
            <a:r>
              <a:rPr sz="4600" spc="-5" dirty="0">
                <a:latin typeface="Gill Sans MT"/>
                <a:cs typeface="Gill Sans MT"/>
              </a:rPr>
              <a:t>notice</a:t>
            </a:r>
            <a:r>
              <a:rPr sz="4600" spc="-65" dirty="0">
                <a:latin typeface="Gill Sans MT"/>
                <a:cs typeface="Gill Sans MT"/>
              </a:rPr>
              <a:t> </a:t>
            </a:r>
            <a:r>
              <a:rPr sz="4600" spc="-5" dirty="0">
                <a:latin typeface="Gill Sans MT"/>
                <a:cs typeface="Gill Sans MT"/>
              </a:rPr>
              <a:t>what </a:t>
            </a:r>
            <a:r>
              <a:rPr sz="4600" dirty="0">
                <a:latin typeface="Gill Sans MT"/>
                <a:cs typeface="Gill Sans MT"/>
              </a:rPr>
              <a:t> </a:t>
            </a:r>
            <a:r>
              <a:rPr sz="4600" spc="-50" dirty="0">
                <a:latin typeface="Gill Sans MT"/>
                <a:cs typeface="Gill Sans MT"/>
              </a:rPr>
              <a:t>we</a:t>
            </a:r>
            <a:r>
              <a:rPr sz="4600" dirty="0">
                <a:latin typeface="Gill Sans MT"/>
                <a:cs typeface="Gill Sans MT"/>
              </a:rPr>
              <a:t> </a:t>
            </a:r>
            <a:r>
              <a:rPr sz="4600" spc="-35" dirty="0">
                <a:latin typeface="Gill Sans MT"/>
                <a:cs typeface="Gill Sans MT"/>
              </a:rPr>
              <a:t>never	</a:t>
            </a:r>
            <a:r>
              <a:rPr sz="4600" dirty="0">
                <a:latin typeface="Gill Sans MT"/>
                <a:cs typeface="Gill Sans MT"/>
              </a:rPr>
              <a:t>expected	to	</a:t>
            </a:r>
            <a:r>
              <a:rPr sz="4600" spc="-75" dirty="0">
                <a:latin typeface="Gill Sans MT"/>
                <a:cs typeface="Gill Sans MT"/>
              </a:rPr>
              <a:t>see.”</a:t>
            </a:r>
            <a:endParaRPr lang="en-US" sz="4600" spc="-75" dirty="0">
              <a:latin typeface="Gill Sans MT"/>
              <a:cs typeface="Gill Sans MT"/>
            </a:endParaRPr>
          </a:p>
          <a:p>
            <a:pPr marL="2317115">
              <a:lnSpc>
                <a:spcPct val="100000"/>
              </a:lnSpc>
              <a:spcBef>
                <a:spcPts val="1040"/>
              </a:spcBef>
            </a:pPr>
            <a:r>
              <a:rPr sz="4600" spc="-20" dirty="0">
                <a:latin typeface="Gill Sans MT"/>
                <a:cs typeface="Gill Sans MT"/>
              </a:rPr>
              <a:t>-John </a:t>
            </a:r>
            <a:r>
              <a:rPr sz="4600" spc="-175" dirty="0">
                <a:latin typeface="Gill Sans MT"/>
                <a:cs typeface="Gill Sans MT"/>
              </a:rPr>
              <a:t>Tukey </a:t>
            </a:r>
            <a:r>
              <a:rPr sz="4600" spc="-5" dirty="0">
                <a:latin typeface="Gill Sans MT"/>
                <a:cs typeface="Gill Sans MT"/>
              </a:rPr>
              <a:t>(1915 </a:t>
            </a:r>
            <a:r>
              <a:rPr sz="4600" dirty="0">
                <a:latin typeface="Gill Sans MT"/>
                <a:cs typeface="Gill Sans MT"/>
              </a:rPr>
              <a:t>-</a:t>
            </a:r>
            <a:r>
              <a:rPr sz="4600" spc="-455" dirty="0">
                <a:latin typeface="Gill Sans MT"/>
                <a:cs typeface="Gill Sans MT"/>
              </a:rPr>
              <a:t> </a:t>
            </a:r>
            <a:r>
              <a:rPr sz="4600" dirty="0">
                <a:latin typeface="Gill Sans MT"/>
                <a:cs typeface="Gill Sans MT"/>
              </a:rPr>
              <a:t>2000)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857" y="887310"/>
            <a:ext cx="11805285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64380" algn="l"/>
                <a:tab pos="9562465" algn="l"/>
              </a:tabLst>
            </a:pPr>
            <a:r>
              <a:rPr dirty="0"/>
              <a:t>Exp</a:t>
            </a:r>
            <a:r>
              <a:rPr spc="-5" dirty="0"/>
              <a:t>l</a:t>
            </a:r>
            <a:r>
              <a:rPr dirty="0"/>
              <a:t>orato</a:t>
            </a:r>
            <a:r>
              <a:rPr spc="204" dirty="0"/>
              <a:t>r</a:t>
            </a:r>
            <a:r>
              <a:rPr dirty="0"/>
              <a:t>y	Data</a:t>
            </a:r>
            <a:r>
              <a:rPr spc="-705" dirty="0"/>
              <a:t> </a:t>
            </a:r>
            <a:r>
              <a:rPr dirty="0"/>
              <a:t>Ana</a:t>
            </a:r>
            <a:r>
              <a:rPr spc="-70" dirty="0"/>
              <a:t>l</a:t>
            </a:r>
            <a:r>
              <a:rPr dirty="0"/>
              <a:t>ys</a:t>
            </a:r>
            <a:r>
              <a:rPr spc="-5" dirty="0"/>
              <a:t>i</a:t>
            </a:r>
            <a:r>
              <a:rPr dirty="0"/>
              <a:t>s	</a:t>
            </a:r>
            <a:r>
              <a:rPr spc="-5" dirty="0"/>
              <a:t>(</a:t>
            </a:r>
            <a:r>
              <a:rPr dirty="0"/>
              <a:t>E</a:t>
            </a:r>
            <a:r>
              <a:rPr spc="-390" dirty="0"/>
              <a:t>D</a:t>
            </a:r>
            <a:r>
              <a:rPr dirty="0"/>
              <a:t>A)</a:t>
            </a:r>
          </a:p>
        </p:txBody>
      </p:sp>
      <p:sp>
        <p:nvSpPr>
          <p:cNvPr id="4" name="object 4"/>
          <p:cNvSpPr/>
          <p:nvPr/>
        </p:nvSpPr>
        <p:spPr>
          <a:xfrm>
            <a:off x="9808819" y="2817164"/>
            <a:ext cx="2918510" cy="3550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523</Words>
  <Application>Microsoft Office PowerPoint</Application>
  <PresentationFormat>Custom</PresentationFormat>
  <Paragraphs>130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Arvo</vt:lpstr>
      <vt:lpstr>Calibri</vt:lpstr>
      <vt:lpstr>Century Schoolbook</vt:lpstr>
      <vt:lpstr>Gill Sans MT</vt:lpstr>
      <vt:lpstr>Lucida Sans</vt:lpstr>
      <vt:lpstr>Roboto Condensed</vt:lpstr>
      <vt:lpstr>Roboto Condensed Light</vt:lpstr>
      <vt:lpstr>Times New Roman</vt:lpstr>
      <vt:lpstr>Office Theme</vt:lpstr>
      <vt:lpstr>Salerio template</vt:lpstr>
      <vt:lpstr>Module 2.3 Data Visualization</vt:lpstr>
      <vt:lpstr>Anscombe’s Quartet</vt:lpstr>
      <vt:lpstr>Anscombe’s Quartet</vt:lpstr>
      <vt:lpstr>Normal Distribution Example: Russian President Elections</vt:lpstr>
      <vt:lpstr>Grades from NYC Regents Exam</vt:lpstr>
      <vt:lpstr>Across U.S. Companies, Tax Rates Vary Greatly </vt:lpstr>
      <vt:lpstr>Detect the expected – discover the unexpected</vt:lpstr>
      <vt:lpstr>Visualization Goals</vt:lpstr>
      <vt:lpstr>Exploratory Data Analysis (EDA)</vt:lpstr>
      <vt:lpstr>EDA Definition</vt:lpstr>
      <vt:lpstr>PowerPoint Presentation</vt:lpstr>
      <vt:lpstr>Data Dimensions</vt:lpstr>
      <vt:lpstr>Univariate Data</vt:lpstr>
      <vt:lpstr>Bivariate Data</vt:lpstr>
      <vt:lpstr>Trivariate Data</vt:lpstr>
      <vt:lpstr>Trivariate Data</vt:lpstr>
      <vt:lpstr>Multivariate Data Give each attribute its own display (small multiples)</vt:lpstr>
      <vt:lpstr>Data Reduction</vt:lpstr>
      <vt:lpstr>Statistical Graph Types</vt:lpstr>
      <vt:lpstr>PowerPoint Presentation</vt:lpstr>
      <vt:lpstr>Comparisons</vt:lpstr>
      <vt:lpstr>Bar Chart</vt:lpstr>
      <vt:lpstr>Direction</vt:lpstr>
      <vt:lpstr>Line Charts</vt:lpstr>
      <vt:lpstr>Linear vs. Logarithmic Scale</vt:lpstr>
      <vt:lpstr>Bars vs. Lines Lines imply connections - do not use for categorical data</vt:lpstr>
      <vt:lpstr>Don’t</vt:lpstr>
      <vt:lpstr>Don’t</vt:lpstr>
      <vt:lpstr>Correlations</vt:lpstr>
      <vt:lpstr>Scatterplots</vt:lpstr>
      <vt:lpstr>Scatterplots</vt:lpstr>
      <vt:lpstr>Overplotting</vt:lpstr>
      <vt:lpstr>Pie Charts</vt:lpstr>
      <vt:lpstr>Pie vs. Bar Charts</vt:lpstr>
      <vt:lpstr>Donut Chart</vt:lpstr>
      <vt:lpstr>Stacked Bar Chart</vt:lpstr>
      <vt:lpstr>Stacked Bar Chart</vt:lpstr>
      <vt:lpstr>Distributions</vt:lpstr>
      <vt:lpstr>Histogram # passengers</vt:lpstr>
      <vt:lpstr>Density Plots</vt:lpstr>
      <vt:lpstr>PowerPoint Presentation</vt:lpstr>
      <vt:lpstr>Box Plots aka Box-and-Whisker Plot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cp:lastModifiedBy>Zubair Nawaz</cp:lastModifiedBy>
  <cp:revision>15</cp:revision>
  <dcterms:created xsi:type="dcterms:W3CDTF">2017-09-19T20:28:08Z</dcterms:created>
  <dcterms:modified xsi:type="dcterms:W3CDTF">2019-04-26T04:39:47Z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2017-09-19T00:00:00Z</vt:filetime>
  </property>
</Properties>
</file>