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42"/>
  </p:notesMasterIdLst>
  <p:handoutMasterIdLst>
    <p:handoutMasterId r:id="rId43"/>
  </p:handoutMasterIdLst>
  <p:sldIdLst>
    <p:sldId id="296" r:id="rId2"/>
    <p:sldId id="295" r:id="rId3"/>
    <p:sldId id="297" r:id="rId4"/>
    <p:sldId id="298" r:id="rId5"/>
    <p:sldId id="299" r:id="rId6"/>
    <p:sldId id="300" r:id="rId7"/>
    <p:sldId id="326" r:id="rId8"/>
    <p:sldId id="336" r:id="rId9"/>
    <p:sldId id="269" r:id="rId10"/>
    <p:sldId id="338" r:id="rId11"/>
    <p:sldId id="305" r:id="rId12"/>
    <p:sldId id="337" r:id="rId13"/>
    <p:sldId id="339" r:id="rId14"/>
    <p:sldId id="306" r:id="rId15"/>
    <p:sldId id="340" r:id="rId16"/>
    <p:sldId id="272" r:id="rId17"/>
    <p:sldId id="341" r:id="rId18"/>
    <p:sldId id="307" r:id="rId19"/>
    <p:sldId id="342" r:id="rId20"/>
    <p:sldId id="308" r:id="rId21"/>
    <p:sldId id="343" r:id="rId22"/>
    <p:sldId id="309" r:id="rId23"/>
    <p:sldId id="344" r:id="rId24"/>
    <p:sldId id="310" r:id="rId25"/>
    <p:sldId id="345" r:id="rId26"/>
    <p:sldId id="311" r:id="rId27"/>
    <p:sldId id="278" r:id="rId28"/>
    <p:sldId id="346" r:id="rId29"/>
    <p:sldId id="347" r:id="rId30"/>
    <p:sldId id="348" r:id="rId31"/>
    <p:sldId id="349" r:id="rId32"/>
    <p:sldId id="312" r:id="rId33"/>
    <p:sldId id="351" r:id="rId34"/>
    <p:sldId id="352" r:id="rId35"/>
    <p:sldId id="355" r:id="rId36"/>
    <p:sldId id="356" r:id="rId37"/>
    <p:sldId id="353" r:id="rId38"/>
    <p:sldId id="313" r:id="rId39"/>
    <p:sldId id="314" r:id="rId40"/>
    <p:sldId id="357" r:id="rId41"/>
  </p:sldIdLst>
  <p:sldSz cx="9144000" cy="6858000" type="screen4x3"/>
  <p:notesSz cx="9144000" cy="6858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DDDDDD"/>
    <a:srgbClr val="EAEAEA"/>
    <a:srgbClr val="FFFF00"/>
    <a:srgbClr val="009999"/>
    <a:srgbClr val="330099"/>
    <a:srgbClr val="D6009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4660"/>
  </p:normalViewPr>
  <p:slideViewPr>
    <p:cSldViewPr>
      <p:cViewPr varScale="1">
        <p:scale>
          <a:sx n="85" d="100"/>
          <a:sy n="85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136"/>
    </p:cViewPr>
  </p:sorterViewPr>
  <p:notesViewPr>
    <p:cSldViewPr>
      <p:cViewPr>
        <p:scale>
          <a:sx n="66" d="100"/>
          <a:sy n="66" d="100"/>
        </p:scale>
        <p:origin x="-1602" y="37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1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8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Char char="l"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Char char="l"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Char char="l"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Char char="l"/>
              <a:defRPr sz="1200">
                <a:latin typeface="Arial" charset="0"/>
              </a:defRPr>
            </a:lvl1pPr>
          </a:lstStyle>
          <a:p>
            <a:fld id="{FB15C4FA-1089-477B-B739-2218F32DB5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5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94D4D-14B1-410D-9F46-223060A896DF}" type="slidenum">
              <a:rPr lang="en-US"/>
              <a:pPr/>
              <a:t>1</a:t>
            </a:fld>
            <a:endParaRPr lang="en-US"/>
          </a:p>
        </p:txBody>
      </p:sp>
      <p:sp>
        <p:nvSpPr>
          <p:cNvPr id="173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3D154-4317-451B-8ED7-D3D498A3F126}" type="slidenum">
              <a:rPr lang="en-US"/>
              <a:pPr/>
              <a:t>10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5FD01-280C-4C00-986F-95E2A4619B04}" type="slidenum">
              <a:rPr lang="en-US"/>
              <a:pPr/>
              <a:t>11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437DA-24B6-467D-A999-79EFA8F1848F}" type="slidenum">
              <a:rPr lang="en-US"/>
              <a:pPr/>
              <a:t>12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836C3-079A-4A7E-87CC-7D66F5D00F0D}" type="slidenum">
              <a:rPr lang="en-US"/>
              <a:pPr/>
              <a:t>13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4084E-27E3-4D45-8289-BB901B52B5AD}" type="slidenum">
              <a:rPr lang="en-US"/>
              <a:pPr/>
              <a:t>14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C7AE2-F373-41CA-87E1-C3224029D5C9}" type="slidenum">
              <a:rPr lang="en-US"/>
              <a:pPr/>
              <a:t>15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3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892AF-9776-4A0B-8790-655396A3139E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0BD11-483D-44A1-9746-12262AB2907B}" type="slidenum">
              <a:rPr lang="en-US"/>
              <a:pPr/>
              <a:t>17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E80C7-8407-480B-AC90-4DB7BA525A2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3CCE4-260B-4E9D-AD48-BD5254B12FDC}" type="slidenum">
              <a:rPr lang="en-US"/>
              <a:pPr/>
              <a:t>19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DD8A86-6E4C-4ADE-8F1F-ABA3C64E2C39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8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431C5-8FD4-4266-9C4B-6E99B535703B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132526-E15E-4147-A4D2-B78930B3C18F}" type="slidenum">
              <a:rPr lang="en-US"/>
              <a:pPr/>
              <a:t>21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4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7845-D200-494A-A816-F15E2E943C1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DA84F-EB73-4D49-87F4-118D207634D7}" type="slidenum">
              <a:rPr lang="en-US"/>
              <a:pPr/>
              <a:t>23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9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AE5FC-F65C-4634-9ED4-0F0AEEF2756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1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A7EB4-FDCD-4ABE-A10E-0A01D986FE70}" type="slidenum">
              <a:rPr lang="en-US"/>
              <a:pPr/>
              <a:t>25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2FFCA-3031-45BE-B07C-3B2910111B90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4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31B43-7122-4526-A017-A001A2CAD9D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72260-D391-4AED-937E-23F9FD38D306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5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FF30A-520D-40BE-88FB-89EBF2D30242}" type="slidenum">
              <a:rPr lang="en-US"/>
              <a:pPr/>
              <a:t>29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1793F-9066-4A44-8397-4FD47DE6FFB6}" type="slidenum">
              <a:rPr lang="en-US"/>
              <a:pPr/>
              <a:t>3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0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1AC28-AB5C-40D2-9277-89ED6E4626A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50581-E3C1-4EFC-976A-EF144913D6F9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32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5BA72-CB56-41C1-BDC1-5FC91286911D}" type="slidenum">
              <a:rPr lang="en-US"/>
              <a:pPr/>
              <a:t>32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4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E0BB4-C7CC-4408-ABA5-1E446A452524}" type="slidenum">
              <a:rPr lang="en-US"/>
              <a:pPr/>
              <a:t>33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0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8B5E3-8ABC-4672-8112-A074A1E8BFFB}" type="slidenum">
              <a:rPr lang="en-US"/>
              <a:pPr/>
              <a:t>34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8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7BE60-B388-4480-AC7D-56D5176E322F}" type="slidenum">
              <a:rPr lang="en-US"/>
              <a:pPr/>
              <a:t>35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5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BCDA9-EB9E-4831-A360-28AA28F996A4}" type="slidenum">
              <a:rPr lang="en-US"/>
              <a:pPr/>
              <a:t>36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7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A45F5-78E7-401F-9940-A9FCE053362E}" type="slidenum">
              <a:rPr lang="en-US"/>
              <a:pPr/>
              <a:t>37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67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1ACC6-680A-4C9B-BFEF-32E10718D345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11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F1944-F03C-4D5C-93A5-38B4B4C9CD25}" type="slidenum">
              <a:rPr lang="en-US"/>
              <a:pPr/>
              <a:t>39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1B5FF-D69A-4D28-9986-745AF5B12A45}" type="slidenum">
              <a:rPr lang="en-US"/>
              <a:pPr/>
              <a:t>4</a:t>
            </a:fld>
            <a:endParaRPr lang="en-US"/>
          </a:p>
        </p:txBody>
      </p:sp>
      <p:sp>
        <p:nvSpPr>
          <p:cNvPr id="17613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9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2FADC2-284C-4134-AE55-CA7284A9F8C8}" type="slidenum">
              <a:rPr lang="en-US"/>
              <a:pPr/>
              <a:t>40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1741E-1239-445E-9E43-3021F990DF26}" type="slidenum">
              <a:rPr lang="en-US"/>
              <a:pPr/>
              <a:t>5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6BDE2-2AFA-4057-AF2D-406DAB517CC1}" type="slidenum">
              <a:rPr lang="en-US"/>
              <a:pPr/>
              <a:t>6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0F966-6D98-4C48-A553-7510E300E784}" type="slidenum">
              <a:rPr lang="en-US"/>
              <a:pPr/>
              <a:t>7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0B1B1-725A-4E94-9D33-80C386599F7F}" type="slidenum">
              <a:rPr lang="en-US"/>
              <a:pPr/>
              <a:t>8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E9A97-99AC-4414-8D1D-DB7BA7494CC8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674" name="Group 4098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284675" name="Freeform 4099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6" name="Freeform 4100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7" name="Freeform 4101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Freeform 4102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9" name="Freeform 4103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0" name="Freeform 4104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1" name="Freeform 4105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2" name="Freeform 4106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3" name="Freeform 4107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4" name="Freeform 4108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5" name="Freeform 4109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6" name="Freeform 4110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7" name="Freeform 4111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8" name="Freeform 4112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89" name="Freeform 4113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0" name="Freeform 4114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1" name="Freeform 4115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Freeform 4116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Freeform 4117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4" name="Freeform 4118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5" name="Freeform 4119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6" name="Freeform 4120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4697" name="Group 4121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84698" name="Freeform 4122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9" name="Freeform 4123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700" name="Freeform 4124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701" name="Rectangle 412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4702" name="Rectangle 41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4703" name="Rectangle 412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84704" name="Rectangle 412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84705" name="Rectangle 41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D66BA7-A5E9-4260-BCDA-30D8C2E6E2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74647-20EB-4400-B3A9-806CB3E09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F612A-867E-4492-9440-37244126B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0918A-D442-40F3-AC50-5802B3A3C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056A5-D493-448B-A67B-737F4F3DC6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57F52-B8CB-478D-BF75-986A67684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714A9-B686-4464-910D-5B877803A5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7C54B-C8E9-4F8E-924B-A1DBB90FE1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0DD9E-0507-43C2-85D4-0096F0202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0272A-2FBB-4F63-BCBF-0EEC9DF373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C2FFE-008D-41F1-9B06-C8F37A4B8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650" name="Group 1026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283651" name="Freeform 1027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3" y="0"/>
                </a:cxn>
                <a:cxn ang="0">
                  <a:pos x="5763" y="0"/>
                </a:cxn>
                <a:cxn ang="0">
                  <a:pos x="5763" y="465"/>
                </a:cxn>
                <a:cxn ang="0">
                  <a:pos x="4821" y="477"/>
                </a:cxn>
                <a:cxn ang="0">
                  <a:pos x="4326" y="447"/>
                </a:cxn>
                <a:cxn ang="0">
                  <a:pos x="3783" y="465"/>
                </a:cxn>
                <a:cxn ang="0">
                  <a:pos x="3417" y="456"/>
                </a:cxn>
                <a:cxn ang="0">
                  <a:pos x="2973" y="459"/>
                </a:cxn>
                <a:cxn ang="0">
                  <a:pos x="2451" y="453"/>
                </a:cxn>
                <a:cxn ang="0">
                  <a:pos x="2289" y="441"/>
                </a:cxn>
                <a:cxn ang="0">
                  <a:pos x="2010" y="453"/>
                </a:cxn>
                <a:cxn ang="0">
                  <a:pos x="1827" y="450"/>
                </a:cxn>
                <a:cxn ang="0">
                  <a:pos x="1215" y="465"/>
                </a:cxn>
                <a:cxn ang="0">
                  <a:pos x="660" y="456"/>
                </a:cxn>
                <a:cxn ang="0">
                  <a:pos x="0" y="450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2" name="Freeform 1028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/>
              <a:ahLst/>
              <a:cxnLst>
                <a:cxn ang="0">
                  <a:pos x="8" y="190"/>
                </a:cxn>
                <a:cxn ang="0">
                  <a:pos x="71" y="115"/>
                </a:cxn>
                <a:cxn ang="0">
                  <a:pos x="203" y="16"/>
                </a:cxn>
                <a:cxn ang="0">
                  <a:pos x="251" y="19"/>
                </a:cxn>
                <a:cxn ang="0">
                  <a:pos x="236" y="46"/>
                </a:cxn>
                <a:cxn ang="0">
                  <a:pos x="176" y="82"/>
                </a:cxn>
                <a:cxn ang="0">
                  <a:pos x="92" y="154"/>
                </a:cxn>
                <a:cxn ang="0">
                  <a:pos x="23" y="247"/>
                </a:cxn>
                <a:cxn ang="0">
                  <a:pos x="8" y="190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3" name="Freeform 1029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Freeform 1030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/>
              <a:ahLst/>
              <a:cxnLst>
                <a:cxn ang="0">
                  <a:pos x="21" y="163"/>
                </a:cxn>
                <a:cxn ang="0">
                  <a:pos x="9" y="184"/>
                </a:cxn>
                <a:cxn ang="0">
                  <a:pos x="75" y="103"/>
                </a:cxn>
                <a:cxn ang="0">
                  <a:pos x="165" y="28"/>
                </a:cxn>
                <a:cxn ang="0">
                  <a:pos x="207" y="7"/>
                </a:cxn>
                <a:cxn ang="0">
                  <a:pos x="246" y="4"/>
                </a:cxn>
                <a:cxn ang="0">
                  <a:pos x="237" y="34"/>
                </a:cxn>
                <a:cxn ang="0">
                  <a:pos x="183" y="61"/>
                </a:cxn>
                <a:cxn ang="0">
                  <a:pos x="108" y="124"/>
                </a:cxn>
                <a:cxn ang="0">
                  <a:pos x="54" y="190"/>
                </a:cxn>
                <a:cxn ang="0">
                  <a:pos x="6" y="184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5" name="Freeform 1031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5" y="36"/>
                </a:cxn>
                <a:cxn ang="0">
                  <a:pos x="6" y="60"/>
                </a:cxn>
                <a:cxn ang="0">
                  <a:pos x="36" y="69"/>
                </a:cxn>
                <a:cxn ang="0">
                  <a:pos x="87" y="42"/>
                </a:cxn>
                <a:cxn ang="0">
                  <a:pos x="159" y="0"/>
                </a:cxn>
                <a:cxn ang="0">
                  <a:pos x="99" y="0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6" name="Freeform 1032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338" y="48"/>
                </a:cxn>
                <a:cxn ang="0">
                  <a:pos x="242" y="102"/>
                </a:cxn>
                <a:cxn ang="0">
                  <a:pos x="104" y="147"/>
                </a:cxn>
                <a:cxn ang="0">
                  <a:pos x="35" y="168"/>
                </a:cxn>
                <a:cxn ang="0">
                  <a:pos x="8" y="192"/>
                </a:cxn>
                <a:cxn ang="0">
                  <a:pos x="8" y="213"/>
                </a:cxn>
                <a:cxn ang="0">
                  <a:pos x="59" y="213"/>
                </a:cxn>
                <a:cxn ang="0">
                  <a:pos x="86" y="192"/>
                </a:cxn>
                <a:cxn ang="0">
                  <a:pos x="173" y="159"/>
                </a:cxn>
                <a:cxn ang="0">
                  <a:pos x="299" y="126"/>
                </a:cxn>
                <a:cxn ang="0">
                  <a:pos x="392" y="72"/>
                </a:cxn>
                <a:cxn ang="0">
                  <a:pos x="455" y="0"/>
                </a:cxn>
                <a:cxn ang="0">
                  <a:pos x="395" y="0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7" name="Freeform 1033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11"/>
                </a:cxn>
                <a:cxn ang="0">
                  <a:pos x="156" y="2"/>
                </a:cxn>
                <a:cxn ang="0">
                  <a:pos x="288" y="23"/>
                </a:cxn>
                <a:cxn ang="0">
                  <a:pos x="384" y="53"/>
                </a:cxn>
                <a:cxn ang="0">
                  <a:pos x="411" y="74"/>
                </a:cxn>
                <a:cxn ang="0">
                  <a:pos x="405" y="104"/>
                </a:cxn>
                <a:cxn ang="0">
                  <a:pos x="363" y="101"/>
                </a:cxn>
                <a:cxn ang="0">
                  <a:pos x="294" y="77"/>
                </a:cxn>
                <a:cxn ang="0">
                  <a:pos x="174" y="50"/>
                </a:cxn>
                <a:cxn ang="0">
                  <a:pos x="72" y="62"/>
                </a:cxn>
                <a:cxn ang="0">
                  <a:pos x="36" y="59"/>
                </a:cxn>
                <a:cxn ang="0">
                  <a:pos x="0" y="11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8" name="Freeform 1034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2" y="24"/>
                </a:cxn>
                <a:cxn ang="0">
                  <a:pos x="114" y="54"/>
                </a:cxn>
                <a:cxn ang="0">
                  <a:pos x="240" y="117"/>
                </a:cxn>
                <a:cxn ang="0">
                  <a:pos x="333" y="153"/>
                </a:cxn>
                <a:cxn ang="0">
                  <a:pos x="438" y="219"/>
                </a:cxn>
                <a:cxn ang="0">
                  <a:pos x="426" y="192"/>
                </a:cxn>
                <a:cxn ang="0">
                  <a:pos x="441" y="180"/>
                </a:cxn>
                <a:cxn ang="0">
                  <a:pos x="519" y="216"/>
                </a:cxn>
                <a:cxn ang="0">
                  <a:pos x="450" y="162"/>
                </a:cxn>
                <a:cxn ang="0">
                  <a:pos x="381" y="135"/>
                </a:cxn>
                <a:cxn ang="0">
                  <a:pos x="285" y="84"/>
                </a:cxn>
                <a:cxn ang="0">
                  <a:pos x="186" y="18"/>
                </a:cxn>
                <a:cxn ang="0">
                  <a:pos x="123" y="0"/>
                </a:cxn>
                <a:cxn ang="0">
                  <a:pos x="42" y="0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9" name="Freeform 1035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9" y="20"/>
                </a:cxn>
                <a:cxn ang="0">
                  <a:pos x="42" y="2"/>
                </a:cxn>
                <a:cxn ang="0">
                  <a:pos x="90" y="35"/>
                </a:cxn>
                <a:cxn ang="0">
                  <a:pos x="189" y="89"/>
                </a:cxn>
                <a:cxn ang="0">
                  <a:pos x="288" y="140"/>
                </a:cxn>
                <a:cxn ang="0">
                  <a:pos x="375" y="176"/>
                </a:cxn>
                <a:cxn ang="0">
                  <a:pos x="396" y="176"/>
                </a:cxn>
                <a:cxn ang="0">
                  <a:pos x="429" y="212"/>
                </a:cxn>
                <a:cxn ang="0">
                  <a:pos x="408" y="233"/>
                </a:cxn>
                <a:cxn ang="0">
                  <a:pos x="333" y="212"/>
                </a:cxn>
                <a:cxn ang="0">
                  <a:pos x="186" y="143"/>
                </a:cxn>
                <a:cxn ang="0">
                  <a:pos x="48" y="68"/>
                </a:cxn>
                <a:cxn ang="0">
                  <a:pos x="6" y="38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0" name="Freeform 1036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53" y="66"/>
                </a:cxn>
                <a:cxn ang="0">
                  <a:pos x="176" y="132"/>
                </a:cxn>
                <a:cxn ang="0">
                  <a:pos x="293" y="189"/>
                </a:cxn>
                <a:cxn ang="0">
                  <a:pos x="341" y="222"/>
                </a:cxn>
                <a:cxn ang="0">
                  <a:pos x="377" y="219"/>
                </a:cxn>
                <a:cxn ang="0">
                  <a:pos x="377" y="180"/>
                </a:cxn>
                <a:cxn ang="0">
                  <a:pos x="260" y="126"/>
                </a:cxn>
                <a:cxn ang="0">
                  <a:pos x="113" y="51"/>
                </a:cxn>
                <a:cxn ang="0">
                  <a:pos x="41" y="9"/>
                </a:cxn>
                <a:cxn ang="0">
                  <a:pos x="2" y="9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1" name="Freeform 1037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105" y="97"/>
                </a:cxn>
                <a:cxn ang="0">
                  <a:pos x="243" y="178"/>
                </a:cxn>
                <a:cxn ang="0">
                  <a:pos x="357" y="217"/>
                </a:cxn>
                <a:cxn ang="0">
                  <a:pos x="498" y="214"/>
                </a:cxn>
                <a:cxn ang="0">
                  <a:pos x="468" y="187"/>
                </a:cxn>
                <a:cxn ang="0">
                  <a:pos x="309" y="136"/>
                </a:cxn>
                <a:cxn ang="0">
                  <a:pos x="123" y="34"/>
                </a:cxn>
                <a:cxn ang="0">
                  <a:pos x="3" y="10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2" name="Freeform 1038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/>
              <a:ahLst/>
              <a:cxnLst>
                <a:cxn ang="0">
                  <a:pos x="69" y="60"/>
                </a:cxn>
                <a:cxn ang="0">
                  <a:pos x="12" y="42"/>
                </a:cxn>
                <a:cxn ang="0">
                  <a:pos x="3" y="15"/>
                </a:cxn>
                <a:cxn ang="0">
                  <a:pos x="30" y="0"/>
                </a:cxn>
                <a:cxn ang="0">
                  <a:pos x="117" y="18"/>
                </a:cxn>
                <a:cxn ang="0">
                  <a:pos x="243" y="48"/>
                </a:cxn>
                <a:cxn ang="0">
                  <a:pos x="387" y="48"/>
                </a:cxn>
                <a:cxn ang="0">
                  <a:pos x="408" y="54"/>
                </a:cxn>
                <a:cxn ang="0">
                  <a:pos x="381" y="87"/>
                </a:cxn>
                <a:cxn ang="0">
                  <a:pos x="318" y="99"/>
                </a:cxn>
                <a:cxn ang="0">
                  <a:pos x="195" y="93"/>
                </a:cxn>
                <a:cxn ang="0">
                  <a:pos x="69" y="60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3" name="Freeform 1039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/>
              <a:ahLst/>
              <a:cxnLst>
                <a:cxn ang="0">
                  <a:pos x="3" y="67"/>
                </a:cxn>
                <a:cxn ang="0">
                  <a:pos x="84" y="19"/>
                </a:cxn>
                <a:cxn ang="0">
                  <a:pos x="123" y="1"/>
                </a:cxn>
                <a:cxn ang="0">
                  <a:pos x="150" y="22"/>
                </a:cxn>
                <a:cxn ang="0">
                  <a:pos x="123" y="55"/>
                </a:cxn>
                <a:cxn ang="0">
                  <a:pos x="90" y="70"/>
                </a:cxn>
                <a:cxn ang="0">
                  <a:pos x="0" y="67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4" name="Freeform 1040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25" y="51"/>
                </a:cxn>
                <a:cxn ang="0">
                  <a:pos x="100" y="9"/>
                </a:cxn>
                <a:cxn ang="0">
                  <a:pos x="133" y="3"/>
                </a:cxn>
                <a:cxn ang="0">
                  <a:pos x="136" y="27"/>
                </a:cxn>
                <a:cxn ang="0">
                  <a:pos x="61" y="75"/>
                </a:cxn>
                <a:cxn ang="0">
                  <a:pos x="19" y="90"/>
                </a:cxn>
                <a:cxn ang="0">
                  <a:pos x="1" y="69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5" name="Freeform 1041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61" y="137"/>
                </a:cxn>
                <a:cxn ang="0">
                  <a:pos x="16" y="155"/>
                </a:cxn>
                <a:cxn ang="0">
                  <a:pos x="7" y="122"/>
                </a:cxn>
                <a:cxn ang="0">
                  <a:pos x="58" y="80"/>
                </a:cxn>
                <a:cxn ang="0">
                  <a:pos x="172" y="38"/>
                </a:cxn>
                <a:cxn ang="0">
                  <a:pos x="304" y="11"/>
                </a:cxn>
                <a:cxn ang="0">
                  <a:pos x="463" y="2"/>
                </a:cxn>
                <a:cxn ang="0">
                  <a:pos x="631" y="23"/>
                </a:cxn>
                <a:cxn ang="0">
                  <a:pos x="796" y="53"/>
                </a:cxn>
                <a:cxn ang="0">
                  <a:pos x="841" y="47"/>
                </a:cxn>
                <a:cxn ang="0">
                  <a:pos x="907" y="71"/>
                </a:cxn>
                <a:cxn ang="0">
                  <a:pos x="919" y="101"/>
                </a:cxn>
                <a:cxn ang="0">
                  <a:pos x="793" y="98"/>
                </a:cxn>
                <a:cxn ang="0">
                  <a:pos x="634" y="62"/>
                </a:cxn>
                <a:cxn ang="0">
                  <a:pos x="439" y="38"/>
                </a:cxn>
                <a:cxn ang="0">
                  <a:pos x="238" y="59"/>
                </a:cxn>
                <a:cxn ang="0">
                  <a:pos x="172" y="86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6" name="Freeform 1042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/>
              <a:ahLst/>
              <a:cxnLst>
                <a:cxn ang="0">
                  <a:pos x="18" y="47"/>
                </a:cxn>
                <a:cxn ang="0">
                  <a:pos x="141" y="17"/>
                </a:cxn>
                <a:cxn ang="0">
                  <a:pos x="246" y="2"/>
                </a:cxn>
                <a:cxn ang="0">
                  <a:pos x="351" y="5"/>
                </a:cxn>
                <a:cxn ang="0">
                  <a:pos x="372" y="23"/>
                </a:cxn>
                <a:cxn ang="0">
                  <a:pos x="354" y="44"/>
                </a:cxn>
                <a:cxn ang="0">
                  <a:pos x="264" y="50"/>
                </a:cxn>
                <a:cxn ang="0">
                  <a:pos x="168" y="53"/>
                </a:cxn>
                <a:cxn ang="0">
                  <a:pos x="72" y="77"/>
                </a:cxn>
                <a:cxn ang="0">
                  <a:pos x="15" y="95"/>
                </a:cxn>
                <a:cxn ang="0">
                  <a:pos x="0" y="56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7" name="Freeform 1043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8" name="Freeform 1044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/>
              <a:ahLst/>
              <a:cxnLst>
                <a:cxn ang="0">
                  <a:pos x="3" y="165"/>
                </a:cxn>
                <a:cxn ang="0">
                  <a:pos x="129" y="93"/>
                </a:cxn>
                <a:cxn ang="0">
                  <a:pos x="261" y="30"/>
                </a:cxn>
                <a:cxn ang="0">
                  <a:pos x="351" y="0"/>
                </a:cxn>
                <a:cxn ang="0">
                  <a:pos x="378" y="27"/>
                </a:cxn>
                <a:cxn ang="0">
                  <a:pos x="336" y="51"/>
                </a:cxn>
                <a:cxn ang="0">
                  <a:pos x="291" y="60"/>
                </a:cxn>
                <a:cxn ang="0">
                  <a:pos x="240" y="75"/>
                </a:cxn>
                <a:cxn ang="0">
                  <a:pos x="189" y="120"/>
                </a:cxn>
                <a:cxn ang="0">
                  <a:pos x="102" y="174"/>
                </a:cxn>
                <a:cxn ang="0">
                  <a:pos x="0" y="162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9" name="Freeform 1045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27" y="5"/>
                </a:cxn>
                <a:cxn ang="0">
                  <a:pos x="9" y="35"/>
                </a:cxn>
                <a:cxn ang="0">
                  <a:pos x="81" y="56"/>
                </a:cxn>
                <a:cxn ang="0">
                  <a:pos x="255" y="68"/>
                </a:cxn>
                <a:cxn ang="0">
                  <a:pos x="432" y="50"/>
                </a:cxn>
                <a:cxn ang="0">
                  <a:pos x="513" y="5"/>
                </a:cxn>
                <a:cxn ang="0">
                  <a:pos x="372" y="20"/>
                </a:cxn>
                <a:cxn ang="0">
                  <a:pos x="141" y="14"/>
                </a:cxn>
                <a:cxn ang="0">
                  <a:pos x="84" y="11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0" name="Freeform 1046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1" name="Freeform 1047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2" name="Freeform 1048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384" y="12"/>
                </a:cxn>
                <a:cxn ang="0">
                  <a:pos x="276" y="51"/>
                </a:cxn>
                <a:cxn ang="0">
                  <a:pos x="165" y="66"/>
                </a:cxn>
                <a:cxn ang="0">
                  <a:pos x="51" y="57"/>
                </a:cxn>
                <a:cxn ang="0">
                  <a:pos x="15" y="54"/>
                </a:cxn>
                <a:cxn ang="0">
                  <a:pos x="3" y="69"/>
                </a:cxn>
                <a:cxn ang="0">
                  <a:pos x="9" y="93"/>
                </a:cxn>
                <a:cxn ang="0">
                  <a:pos x="54" y="102"/>
                </a:cxn>
                <a:cxn ang="0">
                  <a:pos x="198" y="111"/>
                </a:cxn>
                <a:cxn ang="0">
                  <a:pos x="336" y="75"/>
                </a:cxn>
                <a:cxn ang="0">
                  <a:pos x="375" y="54"/>
                </a:cxn>
                <a:cxn ang="0">
                  <a:pos x="402" y="0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673" name="Group 1049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283674" name="Freeform 1050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/>
              <a:ahLst/>
              <a:cxnLst>
                <a:cxn ang="0">
                  <a:pos x="165" y="6"/>
                </a:cxn>
                <a:cxn ang="0">
                  <a:pos x="450" y="3"/>
                </a:cxn>
                <a:cxn ang="0">
                  <a:pos x="714" y="12"/>
                </a:cxn>
                <a:cxn ang="0">
                  <a:pos x="957" y="24"/>
                </a:cxn>
                <a:cxn ang="0">
                  <a:pos x="1173" y="24"/>
                </a:cxn>
                <a:cxn ang="0">
                  <a:pos x="1473" y="15"/>
                </a:cxn>
                <a:cxn ang="0">
                  <a:pos x="1617" y="0"/>
                </a:cxn>
                <a:cxn ang="0">
                  <a:pos x="1719" y="15"/>
                </a:cxn>
                <a:cxn ang="0">
                  <a:pos x="1716" y="66"/>
                </a:cxn>
                <a:cxn ang="0">
                  <a:pos x="1632" y="51"/>
                </a:cxn>
                <a:cxn ang="0">
                  <a:pos x="1407" y="51"/>
                </a:cxn>
                <a:cxn ang="0">
                  <a:pos x="1191" y="48"/>
                </a:cxn>
                <a:cxn ang="0">
                  <a:pos x="870" y="60"/>
                </a:cxn>
                <a:cxn ang="0">
                  <a:pos x="492" y="48"/>
                </a:cxn>
                <a:cxn ang="0">
                  <a:pos x="291" y="27"/>
                </a:cxn>
                <a:cxn ang="0">
                  <a:pos x="21" y="36"/>
                </a:cxn>
                <a:cxn ang="0">
                  <a:pos x="165" y="6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5" name="Freeform 1051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/>
              <a:ahLst/>
              <a:cxnLst>
                <a:cxn ang="0">
                  <a:pos x="2641" y="6"/>
                </a:cxn>
                <a:cxn ang="0">
                  <a:pos x="2620" y="30"/>
                </a:cxn>
                <a:cxn ang="0">
                  <a:pos x="2368" y="45"/>
                </a:cxn>
                <a:cxn ang="0">
                  <a:pos x="2023" y="60"/>
                </a:cxn>
                <a:cxn ang="0">
                  <a:pos x="1786" y="48"/>
                </a:cxn>
                <a:cxn ang="0">
                  <a:pos x="1525" y="36"/>
                </a:cxn>
                <a:cxn ang="0">
                  <a:pos x="1195" y="45"/>
                </a:cxn>
                <a:cxn ang="0">
                  <a:pos x="817" y="39"/>
                </a:cxn>
                <a:cxn ang="0">
                  <a:pos x="499" y="27"/>
                </a:cxn>
                <a:cxn ang="0">
                  <a:pos x="136" y="39"/>
                </a:cxn>
                <a:cxn ang="0">
                  <a:pos x="10" y="33"/>
                </a:cxn>
                <a:cxn ang="0">
                  <a:pos x="76" y="24"/>
                </a:cxn>
                <a:cxn ang="0">
                  <a:pos x="310" y="18"/>
                </a:cxn>
                <a:cxn ang="0">
                  <a:pos x="544" y="0"/>
                </a:cxn>
                <a:cxn ang="0">
                  <a:pos x="853" y="21"/>
                </a:cxn>
                <a:cxn ang="0">
                  <a:pos x="1114" y="21"/>
                </a:cxn>
                <a:cxn ang="0">
                  <a:pos x="1399" y="3"/>
                </a:cxn>
                <a:cxn ang="0">
                  <a:pos x="1588" y="9"/>
                </a:cxn>
                <a:cxn ang="0">
                  <a:pos x="1807" y="21"/>
                </a:cxn>
                <a:cxn ang="0">
                  <a:pos x="2035" y="12"/>
                </a:cxn>
                <a:cxn ang="0">
                  <a:pos x="2290" y="18"/>
                </a:cxn>
                <a:cxn ang="0">
                  <a:pos x="2596" y="3"/>
                </a:cxn>
                <a:cxn ang="0">
                  <a:pos x="2641" y="6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6" name="Freeform 1052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/>
              <a:ahLst/>
              <a:cxnLst>
                <a:cxn ang="0">
                  <a:pos x="1893" y="39"/>
                </a:cxn>
                <a:cxn ang="0">
                  <a:pos x="1578" y="45"/>
                </a:cxn>
                <a:cxn ang="0">
                  <a:pos x="1011" y="60"/>
                </a:cxn>
                <a:cxn ang="0">
                  <a:pos x="438" y="57"/>
                </a:cxn>
                <a:cxn ang="0">
                  <a:pos x="0" y="36"/>
                </a:cxn>
                <a:cxn ang="0">
                  <a:pos x="0" y="3"/>
                </a:cxn>
                <a:cxn ang="0">
                  <a:pos x="210" y="18"/>
                </a:cxn>
                <a:cxn ang="0">
                  <a:pos x="474" y="21"/>
                </a:cxn>
                <a:cxn ang="0">
                  <a:pos x="678" y="9"/>
                </a:cxn>
                <a:cxn ang="0">
                  <a:pos x="897" y="9"/>
                </a:cxn>
                <a:cxn ang="0">
                  <a:pos x="1167" y="30"/>
                </a:cxn>
                <a:cxn ang="0">
                  <a:pos x="1500" y="24"/>
                </a:cxn>
                <a:cxn ang="0">
                  <a:pos x="1758" y="3"/>
                </a:cxn>
                <a:cxn ang="0">
                  <a:pos x="1938" y="18"/>
                </a:cxn>
                <a:cxn ang="0">
                  <a:pos x="2034" y="33"/>
                </a:cxn>
                <a:cxn ang="0">
                  <a:pos x="1893" y="39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77" name="Rectangle 105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3678" name="Rectangle 10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3679" name="Rectangle 10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3680" name="Rectangle 10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3681" name="Rectangle 10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C74E8C-169E-4513-A58B-A293F3BCED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2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3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19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4.png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9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6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6275"/>
            <a:ext cx="7772400" cy="950913"/>
          </a:xfrm>
        </p:spPr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/>
              <a:t>The Relational Database Model</a:t>
            </a:r>
          </a:p>
          <a:p>
            <a:endParaRPr 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98E5-7C7E-43A3-9DDD-FCAB6A817D8D}" type="slidenum">
              <a:rPr lang="en-US"/>
              <a:pPr/>
              <a:t>10</a:t>
            </a:fld>
            <a:endParaRPr lang="en-US"/>
          </a:p>
        </p:txBody>
      </p:sp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3058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533400" y="5334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Simple Relational Database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086600" y="5791200"/>
            <a:ext cx="16764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2.2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E107-4E33-418F-B95C-76E32A915917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sz="4000"/>
              <a:t>Relational Database Operators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3388"/>
            <a:ext cx="8153400" cy="4621212"/>
          </a:xfrm>
        </p:spPr>
        <p:txBody>
          <a:bodyPr/>
          <a:lstStyle/>
          <a:p>
            <a:r>
              <a:rPr lang="en-US"/>
              <a:t>Relational algebra defines the theoretical way of manipulating table contents using the eight relational operators, or relational algebra determines table manipulations</a:t>
            </a:r>
          </a:p>
          <a:p>
            <a:r>
              <a:rPr lang="en-US"/>
              <a:t>Key operators</a:t>
            </a:r>
          </a:p>
          <a:p>
            <a:pPr lvl="1"/>
            <a:r>
              <a:rPr lang="en-US"/>
              <a:t>SELECT</a:t>
            </a:r>
          </a:p>
          <a:p>
            <a:pPr lvl="1"/>
            <a:r>
              <a:rPr lang="en-US"/>
              <a:t>PROJECT</a:t>
            </a:r>
          </a:p>
          <a:p>
            <a:pPr lvl="1"/>
            <a:r>
              <a:rPr lang="en-US"/>
              <a:t>JOIN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148B-04F1-42D3-8340-870C5CC2D7FA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r>
              <a:rPr lang="en-US" sz="4000"/>
              <a:t>Relational Database Operators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828800"/>
            <a:ext cx="6324600" cy="4392613"/>
          </a:xfrm>
        </p:spPr>
        <p:txBody>
          <a:bodyPr/>
          <a:lstStyle/>
          <a:p>
            <a:r>
              <a:rPr lang="en-US"/>
              <a:t>Other operators</a:t>
            </a:r>
            <a:endParaRPr lang="en-US" sz="2800"/>
          </a:p>
          <a:p>
            <a:pPr lvl="1"/>
            <a:r>
              <a:rPr lang="en-US"/>
              <a:t>INTERSECT</a:t>
            </a:r>
          </a:p>
          <a:p>
            <a:pPr lvl="1"/>
            <a:r>
              <a:rPr lang="en-US"/>
              <a:t>UNION</a:t>
            </a:r>
          </a:p>
          <a:p>
            <a:pPr lvl="1"/>
            <a:r>
              <a:rPr lang="en-US"/>
              <a:t>DIFFERENCE</a:t>
            </a:r>
          </a:p>
          <a:p>
            <a:pPr lvl="1"/>
            <a:r>
              <a:rPr lang="en-US"/>
              <a:t>PRODUCT</a:t>
            </a:r>
          </a:p>
          <a:p>
            <a:pPr lvl="1"/>
            <a:r>
              <a:rPr lang="en-US"/>
              <a:t>DIVIDE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64914-620E-471C-8760-AFFE752E22A3}" type="slidenum">
              <a:rPr lang="en-US"/>
              <a:pPr/>
              <a:t>13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4000"/>
              <a:t>UNION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876800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/>
              <a:t>Tables must have the same attribute characters (column and domains must be identical) 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That is called these tables are UNION compatible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Combines all rows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D7D90-24F1-459C-BD4D-5F36B8F28D46}" type="slidenum">
              <a:rPr lang="en-US"/>
              <a:pPr/>
              <a:t>14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905000" y="5105400"/>
            <a:ext cx="1323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2.5</a:t>
            </a:r>
            <a:endParaRPr lang="en-US" sz="2800">
              <a:latin typeface="Arial" charset="0"/>
            </a:endParaRPr>
          </a:p>
        </p:txBody>
      </p:sp>
      <p:pic>
        <p:nvPicPr>
          <p:cNvPr id="130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71600"/>
            <a:ext cx="7391400" cy="297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3048000"/>
            <a:ext cx="4191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E889-8063-4A10-9F88-A3AB3C24A2D5}" type="slidenum">
              <a:rPr lang="en-US"/>
              <a:pPr/>
              <a:t>15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r>
              <a:rPr lang="en-US" sz="4000"/>
              <a:t>Intersect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133600"/>
            <a:ext cx="7086600" cy="3048000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/>
              <a:t>Tables must be UNION compatible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Yield rows appear in both tables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3090-8E86-4D44-8368-3E5EE30C03A1}" type="slidenum">
              <a:rPr lang="en-US"/>
              <a:pPr/>
              <a:t>16</a:t>
            </a:fld>
            <a:endParaRPr lang="en-US"/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90800"/>
            <a:ext cx="8458200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05000"/>
            <a:ext cx="7772400" cy="584200"/>
          </a:xfrm>
          <a:noFill/>
          <a:ln/>
        </p:spPr>
        <p:txBody>
          <a:bodyPr lIns="90488" tIns="44450" rIns="90488" bIns="44450"/>
          <a:lstStyle/>
          <a:p>
            <a:pPr>
              <a:buSzPct val="77000"/>
              <a:buFontTx/>
              <a:buNone/>
            </a:pPr>
            <a:r>
              <a:rPr lang="en-US"/>
              <a:t>Yields rows that appear in both tables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838200"/>
          </a:xfrm>
        </p:spPr>
        <p:txBody>
          <a:bodyPr/>
          <a:lstStyle/>
          <a:p>
            <a:r>
              <a:rPr lang="en-US"/>
              <a:t>Intersect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515225" y="5321300"/>
            <a:ext cx="1323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2.6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3BAC-DD17-4D70-9F05-E8BCDA470D1E}" type="slidenum">
              <a:rPr lang="en-US"/>
              <a:pPr/>
              <a:t>17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r>
              <a:rPr lang="en-US" sz="4000"/>
              <a:t>Difference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60588"/>
            <a:ext cx="7315200" cy="4621212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/>
              <a:t>Tables must be UNION compatible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Find rows in table that are not found in the other table.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0CA-B8D8-433F-8189-1033E9E65CE4}" type="slidenum">
              <a:rPr lang="en-US"/>
              <a:pPr/>
              <a:t>18</a:t>
            </a:fld>
            <a:endParaRPr lang="en-US"/>
          </a:p>
        </p:txBody>
      </p:sp>
      <p:pic>
        <p:nvPicPr>
          <p:cNvPr id="131077" name="Picture 10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90800"/>
            <a:ext cx="80772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107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584200"/>
          </a:xfrm>
          <a:noFill/>
          <a:ln/>
        </p:spPr>
        <p:txBody>
          <a:bodyPr lIns="90488" tIns="44450" rIns="90488" bIns="44450"/>
          <a:lstStyle/>
          <a:p>
            <a:pPr>
              <a:buSzPct val="77000"/>
              <a:buFontTx/>
              <a:buNone/>
            </a:pPr>
            <a:r>
              <a:rPr lang="en-US"/>
              <a:t>Yields rows not found in other tables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914400"/>
          </a:xfrm>
        </p:spPr>
        <p:txBody>
          <a:bodyPr/>
          <a:lstStyle/>
          <a:p>
            <a:r>
              <a:rPr lang="en-US"/>
              <a:t>Difference</a:t>
            </a:r>
          </a:p>
        </p:txBody>
      </p:sp>
      <p:sp>
        <p:nvSpPr>
          <p:cNvPr id="131076" name="Text Box 1028"/>
          <p:cNvSpPr txBox="1">
            <a:spLocks noChangeArrowheads="1"/>
          </p:cNvSpPr>
          <p:nvPr/>
        </p:nvSpPr>
        <p:spPr bwMode="auto">
          <a:xfrm>
            <a:off x="7362825" y="5397500"/>
            <a:ext cx="1323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2.7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AFD0-5A9D-4BB7-87C1-15945EC9443D}" type="slidenum">
              <a:rPr lang="en-US"/>
              <a:pPr/>
              <a:t>19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r>
              <a:rPr lang="en-US" sz="4000"/>
              <a:t>Product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08188"/>
            <a:ext cx="7239000" cy="4621212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/>
              <a:t>Yields all </a:t>
            </a:r>
            <a:r>
              <a:rPr lang="en-US">
                <a:solidFill>
                  <a:schemeClr val="hlink"/>
                </a:solidFill>
              </a:rPr>
              <a:t>possible</a:t>
            </a:r>
            <a:r>
              <a:rPr lang="en-US"/>
              <a:t> pairs of rows from two tables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2AE-0239-4D5E-9C2C-170876C359DE}" type="slidenum">
              <a:rPr lang="en-US"/>
              <a:pPr/>
              <a:t>2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In this chapter, you will learn: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686675" cy="4876800"/>
          </a:xfrm>
        </p:spPr>
        <p:txBody>
          <a:bodyPr/>
          <a:lstStyle/>
          <a:p>
            <a:r>
              <a:rPr lang="en-US"/>
              <a:t>That the relational database model’s basic components are </a:t>
            </a:r>
            <a:r>
              <a:rPr lang="en-US">
                <a:solidFill>
                  <a:schemeClr val="hlink"/>
                </a:solidFill>
              </a:rPr>
              <a:t>entities</a:t>
            </a:r>
            <a:r>
              <a:rPr lang="en-US"/>
              <a:t> and their </a:t>
            </a:r>
            <a:r>
              <a:rPr lang="en-US">
                <a:solidFill>
                  <a:schemeClr val="hlink"/>
                </a:solidFill>
              </a:rPr>
              <a:t>attributes</a:t>
            </a:r>
            <a:r>
              <a:rPr lang="en-US"/>
              <a:t>, and </a:t>
            </a:r>
            <a:r>
              <a:rPr lang="en-US">
                <a:solidFill>
                  <a:schemeClr val="hlink"/>
                </a:solidFill>
              </a:rPr>
              <a:t>relationships</a:t>
            </a:r>
            <a:r>
              <a:rPr lang="en-US"/>
              <a:t> among entities</a:t>
            </a:r>
          </a:p>
          <a:p>
            <a:r>
              <a:rPr lang="en-US"/>
              <a:t>How entities and their attributes are organized into tables</a:t>
            </a:r>
          </a:p>
          <a:p>
            <a:r>
              <a:rPr lang="en-US"/>
              <a:t>About relational database operators, the </a:t>
            </a:r>
            <a:r>
              <a:rPr lang="en-US">
                <a:solidFill>
                  <a:schemeClr val="hlink"/>
                </a:solidFill>
              </a:rPr>
              <a:t>data dictionary</a:t>
            </a:r>
            <a:r>
              <a:rPr lang="en-US"/>
              <a:t>, and the </a:t>
            </a:r>
            <a:r>
              <a:rPr lang="en-US">
                <a:solidFill>
                  <a:schemeClr val="hlink"/>
                </a:solidFill>
              </a:rPr>
              <a:t>system catalog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A5BA-BDD1-48AA-8C9B-AE3247139FD0}" type="slidenum">
              <a:rPr lang="en-US"/>
              <a:pPr/>
              <a:t>20</a:t>
            </a:fld>
            <a:endParaRPr lang="en-US"/>
          </a:p>
        </p:txBody>
      </p:sp>
      <p:pic>
        <p:nvPicPr>
          <p:cNvPr id="133125" name="Picture 205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61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3123" name="Rectangle 2051"/>
          <p:cNvSpPr>
            <a:spLocks noGrp="1" noChangeArrowheads="1"/>
          </p:cNvSpPr>
          <p:nvPr>
            <p:ph type="title"/>
          </p:nvPr>
        </p:nvSpPr>
        <p:spPr>
          <a:xfrm>
            <a:off x="685800" y="374650"/>
            <a:ext cx="7772400" cy="996950"/>
          </a:xfrm>
        </p:spPr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133124" name="Text Box 2052"/>
          <p:cNvSpPr txBox="1">
            <a:spLocks noChangeArrowheads="1"/>
          </p:cNvSpPr>
          <p:nvPr/>
        </p:nvSpPr>
        <p:spPr bwMode="auto">
          <a:xfrm>
            <a:off x="1676400" y="5562600"/>
            <a:ext cx="1323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2.8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0BC2-3FF4-4D66-9ED6-E24180DA3595}" type="slidenum">
              <a:rPr lang="en-US"/>
              <a:pPr/>
              <a:t>21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r>
              <a:rPr lang="en-US" sz="4000"/>
              <a:t>Select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086600" cy="4621213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/>
              <a:t>Yields values for all rows found in a table. 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Select can be used to either list all or list partial rows values that match a specified criterion.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AEB9-E18F-4216-B550-CFFF71621B5B}" type="slidenum">
              <a:rPr lang="en-US"/>
              <a:pPr/>
              <a:t>22</a:t>
            </a:fld>
            <a:endParaRPr lang="en-US"/>
          </a:p>
        </p:txBody>
      </p:sp>
      <p:pic>
        <p:nvPicPr>
          <p:cNvPr id="135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5344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219200"/>
          </a:xfrm>
        </p:spPr>
        <p:txBody>
          <a:bodyPr/>
          <a:lstStyle/>
          <a:p>
            <a:r>
              <a:rPr lang="en-US"/>
              <a:t>Select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945C-2812-44F6-AB97-155EC689A683}" type="slidenum">
              <a:rPr lang="en-US"/>
              <a:pPr/>
              <a:t>23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r>
              <a:rPr lang="en-US" sz="4000"/>
              <a:t>Project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6781800" cy="4621213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/>
              <a:t>Project yields a vertical subset of a table with selected attributes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B6EA-D204-4CED-998F-D80571A1F97B}" type="slidenum">
              <a:rPr lang="en-US"/>
              <a:pPr/>
              <a:t>24</a:t>
            </a:fld>
            <a:endParaRPr lang="en-US"/>
          </a:p>
        </p:txBody>
      </p:sp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8534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1752600" y="5715000"/>
            <a:ext cx="1465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2.10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5D9E-6AD9-4857-ADFE-AE81762DABE4}" type="slidenum">
              <a:rPr lang="en-US"/>
              <a:pPr/>
              <a:t>25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295400"/>
          </a:xfrm>
        </p:spPr>
        <p:txBody>
          <a:bodyPr/>
          <a:lstStyle/>
          <a:p>
            <a:r>
              <a:rPr lang="en-US" sz="4000"/>
              <a:t>Join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79588"/>
            <a:ext cx="7086600" cy="4392612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/>
              <a:t>Combine information from multiple tables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Natural join process</a:t>
            </a:r>
          </a:p>
          <a:p>
            <a:pPr marL="990600" lvl="1" indent="-533400">
              <a:buFont typeface="Wingdings" pitchFamily="2" charset="2"/>
              <a:buChar char="q"/>
            </a:pPr>
            <a:r>
              <a:rPr lang="en-US"/>
              <a:t>Product</a:t>
            </a:r>
          </a:p>
          <a:p>
            <a:pPr marL="990600" lvl="1" indent="-533400">
              <a:buFont typeface="Wingdings" pitchFamily="2" charset="2"/>
              <a:buChar char="q"/>
            </a:pPr>
            <a:r>
              <a:rPr lang="en-US"/>
              <a:t>Select</a:t>
            </a:r>
          </a:p>
          <a:p>
            <a:pPr marL="990600" lvl="1" indent="-533400">
              <a:buFont typeface="Wingdings" pitchFamily="2" charset="2"/>
              <a:buChar char="q"/>
            </a:pPr>
            <a:r>
              <a:rPr lang="en-US"/>
              <a:t>Project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69FBF-27BC-470A-BCAA-0C8EBCE1B757}" type="slidenum">
              <a:rPr lang="en-US"/>
              <a:pPr/>
              <a:t>26</a:t>
            </a:fld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Join</a:t>
            </a:r>
          </a:p>
        </p:txBody>
      </p:sp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8077200" cy="2795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7162800" y="3810000"/>
            <a:ext cx="1336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Arial" charset="0"/>
              </a:rPr>
              <a:t>Figure 2.11</a:t>
            </a:r>
            <a:endParaRPr lang="en-US">
              <a:latin typeface="Arial" charset="0"/>
            </a:endParaRPr>
          </a:p>
        </p:txBody>
      </p:sp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191000"/>
            <a:ext cx="6934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6553200" y="6324600"/>
            <a:ext cx="1336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1800">
                <a:latin typeface="Arial" charset="0"/>
              </a:rPr>
              <a:t>Figure 2.14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177E-ADD5-4471-9E4A-D13AE4FBDCE5}" type="slidenum">
              <a:rPr lang="en-US"/>
              <a:pPr/>
              <a:t>27</a:t>
            </a:fld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72475" cy="4191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Links tables by selecting rows with common values in common attribute(s)</a:t>
            </a:r>
          </a:p>
          <a:p>
            <a:r>
              <a:rPr lang="en-US"/>
              <a:t>Three-stage process</a:t>
            </a:r>
          </a:p>
          <a:p>
            <a:pPr lvl="1"/>
            <a:r>
              <a:rPr lang="en-US"/>
              <a:t>Product creates one table</a:t>
            </a:r>
          </a:p>
          <a:p>
            <a:pPr lvl="1"/>
            <a:r>
              <a:rPr lang="en-US"/>
              <a:t>Select yields appropriate rows</a:t>
            </a:r>
          </a:p>
          <a:p>
            <a:pPr lvl="1"/>
            <a:r>
              <a:rPr lang="en-US"/>
              <a:t>Project yields single copy of each attribute to eliminate duplicate columns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Natural Join Process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67CD-CD88-4897-826A-2A16573B785C}" type="slidenum">
              <a:rPr lang="en-US"/>
              <a:pPr/>
              <a:t>28</a:t>
            </a:fld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920750"/>
          </a:xfrm>
        </p:spPr>
        <p:txBody>
          <a:bodyPr/>
          <a:lstStyle/>
          <a:p>
            <a:r>
              <a:rPr lang="en-US"/>
              <a:t>Product Process in Join</a:t>
            </a:r>
          </a:p>
        </p:txBody>
      </p:sp>
      <p:graphicFrame>
        <p:nvGraphicFramePr>
          <p:cNvPr id="24064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57200" y="1828800"/>
          <a:ext cx="82296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0" name="Image" r:id="rId4" imgW="8088889" imgH="2158730" progId="Photoshop.Image.6">
                  <p:embed/>
                </p:oleObj>
              </mc:Choice>
              <mc:Fallback>
                <p:oleObj name="Image" r:id="rId4" imgW="8088889" imgH="2158730" progId="Photoshop.Image.6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82296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E20E6-D858-4E39-BC04-9C809BD41C22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296960" name="Object 1024"/>
          <p:cNvGraphicFramePr>
            <a:graphicFrameLocks noChangeAspect="1"/>
          </p:cNvGraphicFramePr>
          <p:nvPr/>
        </p:nvGraphicFramePr>
        <p:xfrm>
          <a:off x="304800" y="838200"/>
          <a:ext cx="85344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5" name="Image" r:id="rId4" imgW="7822222" imgH="5701587" progId="Photoshop.Image.6">
                  <p:embed/>
                </p:oleObj>
              </mc:Choice>
              <mc:Fallback>
                <p:oleObj name="Image" r:id="rId4" imgW="7822222" imgH="5701587" progId="Photoshop.Image.6">
                  <p:embed/>
                  <p:pic>
                    <p:nvPicPr>
                      <p:cNvPr id="0" name="Picture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85344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401A-5825-4812-9940-E1FFC6B0C117}" type="slidenum">
              <a:rPr lang="en-US"/>
              <a:pPr/>
              <a:t>3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Logical View of Data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153400" cy="4343400"/>
          </a:xfrm>
        </p:spPr>
        <p:txBody>
          <a:bodyPr/>
          <a:lstStyle/>
          <a:p>
            <a:r>
              <a:rPr lang="en-US"/>
              <a:t>Relational Database </a:t>
            </a:r>
          </a:p>
          <a:p>
            <a:pPr lvl="1"/>
            <a:r>
              <a:rPr lang="en-US"/>
              <a:t>Designer focuses on </a:t>
            </a:r>
            <a:r>
              <a:rPr lang="en-US">
                <a:solidFill>
                  <a:schemeClr val="hlink"/>
                </a:solidFill>
              </a:rPr>
              <a:t>logical</a:t>
            </a:r>
            <a:r>
              <a:rPr lang="en-US"/>
              <a:t> representation rather than </a:t>
            </a:r>
            <a:r>
              <a:rPr lang="en-US">
                <a:solidFill>
                  <a:schemeClr val="hlink"/>
                </a:solidFill>
              </a:rPr>
              <a:t>physical</a:t>
            </a:r>
          </a:p>
          <a:p>
            <a:pPr lvl="1"/>
            <a:r>
              <a:rPr lang="en-US"/>
              <a:t>Use of table advantageous</a:t>
            </a:r>
          </a:p>
          <a:p>
            <a:pPr lvl="2"/>
            <a:r>
              <a:rPr lang="en-US"/>
              <a:t>Structural and data independence</a:t>
            </a:r>
          </a:p>
          <a:p>
            <a:pPr lvl="2"/>
            <a:r>
              <a:rPr lang="en-US"/>
              <a:t>Related records stored in independent tables</a:t>
            </a:r>
          </a:p>
          <a:p>
            <a:pPr lvl="2"/>
            <a:r>
              <a:rPr lang="en-US"/>
              <a:t>Logical simplicity</a:t>
            </a:r>
          </a:p>
          <a:p>
            <a:pPr lvl="1"/>
            <a:r>
              <a:rPr lang="en-US"/>
              <a:t>Allows for more effective design strategies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16717-14A9-43EF-A536-7BA833B4CBB3}" type="slidenum">
              <a:rPr lang="en-US"/>
              <a:pPr/>
              <a:t>30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Process in Join</a:t>
            </a:r>
          </a:p>
        </p:txBody>
      </p:sp>
      <p:graphicFrame>
        <p:nvGraphicFramePr>
          <p:cNvPr id="2447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81000" y="2209800"/>
          <a:ext cx="8153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6" name="Image" r:id="rId4" imgW="8050794" imgH="1663492" progId="Photoshop.Image.6">
                  <p:embed/>
                </p:oleObj>
              </mc:Choice>
              <mc:Fallback>
                <p:oleObj name="Image" r:id="rId4" imgW="8050794" imgH="1663492" progId="Photoshop.Image.6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81534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14B36-E154-4E37-A2C3-7DD3ECD7B677}" type="slidenum">
              <a:rPr lang="en-US"/>
              <a:pPr/>
              <a:t>31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Project Process in Join</a:t>
            </a:r>
          </a:p>
        </p:txBody>
      </p:sp>
      <p:graphicFrame>
        <p:nvGraphicFramePr>
          <p:cNvPr id="24576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33400" y="1981200"/>
          <a:ext cx="8077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1" name="Image" r:id="rId4" imgW="6692063" imgH="1892063" progId="Photoshop.Image.6">
                  <p:embed/>
                </p:oleObj>
              </mc:Choice>
              <mc:Fallback>
                <p:oleObj name="Image" r:id="rId4" imgW="6692063" imgH="1892063" progId="Photoshop.Image.6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8077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2D1F-BE20-4C28-A027-A72F86A15A84}" type="slidenum">
              <a:rPr lang="en-US"/>
              <a:pPr/>
              <a:t>32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Other Joins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43875" cy="3810000"/>
          </a:xfrm>
        </p:spPr>
        <p:txBody>
          <a:bodyPr/>
          <a:lstStyle/>
          <a:p>
            <a:r>
              <a:rPr lang="en-US"/>
              <a:t>EquiJOIN</a:t>
            </a:r>
            <a:endParaRPr lang="en-US" sz="2800"/>
          </a:p>
          <a:p>
            <a:pPr lvl="1"/>
            <a:r>
              <a:rPr lang="en-US"/>
              <a:t>Links tables based on equality condition that compares specified columns of tables </a:t>
            </a:r>
          </a:p>
          <a:p>
            <a:pPr lvl="1"/>
            <a:r>
              <a:rPr lang="en-US"/>
              <a:t>Does not eliminate duplicate columns </a:t>
            </a:r>
          </a:p>
          <a:p>
            <a:pPr lvl="1"/>
            <a:r>
              <a:rPr lang="en-US"/>
              <a:t>Join criteria must be explicitly defined</a:t>
            </a:r>
            <a:endParaRPr lang="en-US" sz="2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3BAB-1D2C-494D-A45A-C45EF14E5D7F}" type="slidenum">
              <a:rPr lang="en-US"/>
              <a:pPr/>
              <a:t>33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Other Joins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91475" cy="4621213"/>
          </a:xfrm>
        </p:spPr>
        <p:txBody>
          <a:bodyPr/>
          <a:lstStyle/>
          <a:p>
            <a:pPr lvl="1">
              <a:buFontTx/>
              <a:buNone/>
            </a:pPr>
            <a:endParaRPr lang="en-US" sz="2400"/>
          </a:p>
          <a:p>
            <a:pPr lvl="1"/>
            <a:r>
              <a:rPr lang="en-US"/>
              <a:t>EquiJOIN that compares specified columns of each table using operator other than equality one</a:t>
            </a:r>
          </a:p>
          <a:p>
            <a:r>
              <a:rPr lang="en-US"/>
              <a:t>Theta JOIN</a:t>
            </a:r>
          </a:p>
          <a:p>
            <a:pPr lvl="1"/>
            <a:r>
              <a:rPr lang="en-US" sz="2500"/>
              <a:t>Any other comparison operator is used, it is generally called a theta JOIN</a:t>
            </a:r>
          </a:p>
          <a:p>
            <a:endParaRPr lang="en-US" sz="2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993F-780D-44BF-8BB8-B5CE53332705}" type="slidenum">
              <a:rPr lang="en-US"/>
              <a:pPr/>
              <a:t>34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Other Joins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55788"/>
            <a:ext cx="7686675" cy="4621212"/>
          </a:xfrm>
        </p:spPr>
        <p:txBody>
          <a:bodyPr/>
          <a:lstStyle/>
          <a:p>
            <a:r>
              <a:rPr lang="en-US"/>
              <a:t>Outer JOIN</a:t>
            </a:r>
            <a:endParaRPr lang="en-US" sz="2800"/>
          </a:p>
          <a:p>
            <a:pPr lvl="1"/>
            <a:r>
              <a:rPr lang="en-US"/>
              <a:t>Matched pairs are retained </a:t>
            </a:r>
          </a:p>
          <a:p>
            <a:pPr lvl="1"/>
            <a:r>
              <a:rPr lang="en-US"/>
              <a:t>Unmatched values in other tables left null</a:t>
            </a:r>
          </a:p>
          <a:p>
            <a:pPr lvl="1"/>
            <a:r>
              <a:rPr lang="en-US"/>
              <a:t>Right and left outer JOIN</a:t>
            </a:r>
          </a:p>
          <a:p>
            <a:pPr lvl="1"/>
            <a:r>
              <a:rPr lang="en-US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F10C-F122-479E-BDF7-921AF4AFAB3E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297984" name="Object 0"/>
          <p:cNvGraphicFramePr>
            <a:graphicFrameLocks noChangeAspect="1"/>
          </p:cNvGraphicFramePr>
          <p:nvPr/>
        </p:nvGraphicFramePr>
        <p:xfrm>
          <a:off x="381000" y="3733800"/>
          <a:ext cx="8001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3" name="Image" r:id="rId4" imgW="6666667" imgH="2628571" progId="Photoshop.Image.6">
                  <p:embed/>
                </p:oleObj>
              </mc:Choice>
              <mc:Fallback>
                <p:oleObj name="Image" r:id="rId4" imgW="6666667" imgH="2628571" progId="Photoshop.Image.6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8001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5" name="Object 1"/>
          <p:cNvGraphicFramePr>
            <a:graphicFrameLocks noChangeAspect="1"/>
          </p:cNvGraphicFramePr>
          <p:nvPr/>
        </p:nvGraphicFramePr>
        <p:xfrm>
          <a:off x="304800" y="762000"/>
          <a:ext cx="808831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4" name="Image" r:id="rId6" imgW="8088889" imgH="2158730" progId="Photoshop.Image.6">
                  <p:embed/>
                </p:oleObj>
              </mc:Choice>
              <mc:Fallback>
                <p:oleObj name="Image" r:id="rId6" imgW="8088889" imgH="2158730" progId="Photoshop.Image.6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2000"/>
                        <a:ext cx="808831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3E04E-2BDD-4E41-9573-7C0DE97BBD5A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299008" name="Object 0"/>
          <p:cNvGraphicFramePr>
            <a:graphicFrameLocks noChangeAspect="1"/>
          </p:cNvGraphicFramePr>
          <p:nvPr/>
        </p:nvGraphicFramePr>
        <p:xfrm>
          <a:off x="762000" y="3733800"/>
          <a:ext cx="7620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7" name="Image" r:id="rId4" imgW="6806349" imgH="2146032" progId="Photoshop.Image.6">
                  <p:embed/>
                </p:oleObj>
              </mc:Choice>
              <mc:Fallback>
                <p:oleObj name="Image" r:id="rId4" imgW="6806349" imgH="2146032" progId="Photoshop.Image.6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7620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09" name="Object 1"/>
          <p:cNvGraphicFramePr>
            <a:graphicFrameLocks noChangeAspect="1"/>
          </p:cNvGraphicFramePr>
          <p:nvPr/>
        </p:nvGraphicFramePr>
        <p:xfrm>
          <a:off x="304800" y="838200"/>
          <a:ext cx="8393113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8" name="Image" r:id="rId6" imgW="8088889" imgH="2158730" progId="Photoshop.Image.6">
                  <p:embed/>
                </p:oleObj>
              </mc:Choice>
              <mc:Fallback>
                <p:oleObj name="Image" r:id="rId6" imgW="8088889" imgH="2158730" progId="Photoshop.Image.6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8393113" cy="273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119A-56B2-41F8-AA39-FDE09336AE42}" type="slidenum">
              <a:rPr lang="en-US"/>
              <a:pPr/>
              <a:t>37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295400"/>
          </a:xfrm>
        </p:spPr>
        <p:txBody>
          <a:bodyPr/>
          <a:lstStyle/>
          <a:p>
            <a:r>
              <a:rPr lang="en-US" sz="4000"/>
              <a:t>Divide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31988"/>
            <a:ext cx="6781800" cy="4621212"/>
          </a:xfrm>
        </p:spPr>
        <p:txBody>
          <a:bodyPr/>
          <a:lstStyle/>
          <a:p>
            <a:pPr marL="609600" indent="-609600">
              <a:buFont typeface="Wingdings" pitchFamily="2" charset="2"/>
              <a:buChar char="q"/>
            </a:pPr>
            <a:r>
              <a:rPr lang="en-US"/>
              <a:t>Use of one single-column table and one two-column table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Find the values associate with A and B Table</a:t>
            </a:r>
          </a:p>
          <a:p>
            <a:pPr marL="609600" indent="-609600">
              <a:buFont typeface="Wingdings" pitchFamily="2" charset="2"/>
              <a:buChar char="q"/>
            </a:pPr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AE51-04CF-4A3E-AAC2-AD42FB74A75C}" type="slidenum">
              <a:rPr lang="en-US"/>
              <a:pPr/>
              <a:t>38</a:t>
            </a:fld>
            <a:endParaRPr lang="en-US"/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8382000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9144000" cy="5842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SzPct val="77000"/>
              <a:buFontTx/>
              <a:buNone/>
            </a:pPr>
            <a:r>
              <a:rPr lang="en-US" sz="2800"/>
              <a:t>Requires user of single-column table and two-column table</a:t>
            </a:r>
            <a:endParaRPr lang="en-US" sz="240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Divide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7162800" y="4724400"/>
            <a:ext cx="1465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2.17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8250-34BA-4355-B51D-C707C3846171}" type="slidenum">
              <a:rPr lang="en-US"/>
              <a:pPr/>
              <a:t>39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762000"/>
          </a:xfrm>
        </p:spPr>
        <p:txBody>
          <a:bodyPr/>
          <a:lstStyle/>
          <a:p>
            <a:r>
              <a:rPr lang="en-US" sz="3600"/>
              <a:t>Data Dictionary and System Catalog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Data dictionary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Provides detailed account of </a:t>
            </a:r>
            <a:r>
              <a:rPr lang="en-US" sz="2000">
                <a:solidFill>
                  <a:schemeClr val="hlink"/>
                </a:solidFill>
              </a:rPr>
              <a:t>all</a:t>
            </a:r>
            <a:r>
              <a:rPr lang="en-US" sz="2000"/>
              <a:t> tables found within database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Metadata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Attribute names and characteristics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 members of database design and implementation teams use the same table, attributes and characteristics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DBMS internally store data dictionary and </a:t>
            </a:r>
            <a:r>
              <a:rPr lang="en-US" sz="2000">
                <a:solidFill>
                  <a:schemeClr val="hlink"/>
                </a:solidFill>
              </a:rPr>
              <a:t>additional information</a:t>
            </a:r>
            <a:r>
              <a:rPr lang="en-US" sz="2000"/>
              <a:t> containing relationship types, entity and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    referential integrity check and enforcement.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Database designer’s database</a:t>
            </a:r>
          </a:p>
          <a:p>
            <a:pPr>
              <a:lnSpc>
                <a:spcPct val="80000"/>
              </a:lnSpc>
            </a:pPr>
            <a:r>
              <a:rPr lang="en-US" sz="2000"/>
              <a:t>System catalog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Detailed data dictionary; current relational database software provides only a system catalog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Data dictionary can be derived from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Stores database characteristics and contents</a:t>
            </a:r>
          </a:p>
          <a:p>
            <a:pPr lvl="1">
              <a:lnSpc>
                <a:spcPct val="80000"/>
              </a:lnSpc>
            </a:pPr>
            <a:endParaRPr lang="en-US" sz="2100"/>
          </a:p>
          <a:p>
            <a:pPr lvl="1"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CA5F-6FC6-4168-A056-DEBF59942204}" type="slidenum">
              <a:rPr lang="en-US"/>
              <a:pPr/>
              <a:t>4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r>
              <a:rPr lang="en-US"/>
              <a:t>Logical View of Data (con’t.)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4572000"/>
          </a:xfrm>
        </p:spPr>
        <p:txBody>
          <a:bodyPr/>
          <a:lstStyle/>
          <a:p>
            <a:r>
              <a:rPr lang="en-US"/>
              <a:t>Entities and Attributes </a:t>
            </a:r>
          </a:p>
          <a:p>
            <a:pPr lvl="1"/>
            <a:r>
              <a:rPr lang="en-US"/>
              <a:t>Entity is a person, place, event, or thing about which data is collected</a:t>
            </a:r>
          </a:p>
          <a:p>
            <a:pPr lvl="1"/>
            <a:r>
              <a:rPr lang="en-US"/>
              <a:t>Attributes are characteristics of the entity</a:t>
            </a:r>
          </a:p>
          <a:p>
            <a:r>
              <a:rPr lang="en-US"/>
              <a:t>Tables</a:t>
            </a:r>
          </a:p>
          <a:p>
            <a:pPr lvl="1"/>
            <a:r>
              <a:rPr lang="en-US"/>
              <a:t>Holds related entities or </a:t>
            </a:r>
            <a:r>
              <a:rPr lang="en-US">
                <a:solidFill>
                  <a:schemeClr val="hlink"/>
                </a:solidFill>
              </a:rPr>
              <a:t>entity set</a:t>
            </a:r>
          </a:p>
          <a:p>
            <a:pPr lvl="1"/>
            <a:r>
              <a:rPr lang="en-US"/>
              <a:t>Also called </a:t>
            </a:r>
            <a:r>
              <a:rPr lang="en-US">
                <a:solidFill>
                  <a:schemeClr val="hlink"/>
                </a:solidFill>
              </a:rPr>
              <a:t>relations</a:t>
            </a:r>
          </a:p>
          <a:p>
            <a:pPr lvl="1"/>
            <a:r>
              <a:rPr lang="en-US"/>
              <a:t>Comprised of rows and columns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7A27-753F-4455-89E4-43FCC58BEF55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228600" y="609600"/>
          <a:ext cx="89154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7" name="Image" r:id="rId4" imgW="8126984" imgH="4812698" progId="Photoshop.Image.6">
                  <p:embed/>
                </p:oleObj>
              </mc:Choice>
              <mc:Fallback>
                <p:oleObj name="Image" r:id="rId4" imgW="8126984" imgH="4812698" progId="Photoshop.Image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09600"/>
                        <a:ext cx="89154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092-0326-413A-B101-1047217953C6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/>
              <a:t>Table Characteristics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839200" cy="5181600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sz="2900"/>
              <a:t>Two-dimensional structure with rows and columns</a:t>
            </a:r>
          </a:p>
          <a:p>
            <a:pPr lvl="1">
              <a:buFontTx/>
              <a:buChar char="•"/>
            </a:pPr>
            <a:r>
              <a:rPr lang="en-US" sz="2900"/>
              <a:t>Rows (tuples) represent single entity</a:t>
            </a:r>
          </a:p>
          <a:p>
            <a:pPr lvl="1">
              <a:buFontTx/>
              <a:buChar char="•"/>
            </a:pPr>
            <a:r>
              <a:rPr lang="en-US" sz="2900"/>
              <a:t>Columns represent attributes</a:t>
            </a:r>
          </a:p>
          <a:p>
            <a:pPr lvl="1">
              <a:buFontTx/>
              <a:buChar char="•"/>
            </a:pPr>
            <a:r>
              <a:rPr lang="en-US" sz="2900"/>
              <a:t>Row/column intersection represents single value</a:t>
            </a:r>
          </a:p>
          <a:p>
            <a:pPr lvl="1">
              <a:buFontTx/>
              <a:buChar char="•"/>
            </a:pPr>
            <a:r>
              <a:rPr lang="en-US" sz="2900"/>
              <a:t>Tables must have an attribute to uniquely identify each row</a:t>
            </a:r>
          </a:p>
          <a:p>
            <a:pPr lvl="2"/>
            <a:r>
              <a:rPr lang="en-US"/>
              <a:t>Primary key: attribute and a combination of combined attributes that uniquely identify any given entity (row)</a:t>
            </a:r>
          </a:p>
          <a:p>
            <a:pPr lvl="1">
              <a:buFontTx/>
              <a:buChar char="•"/>
            </a:pPr>
            <a:endParaRPr lang="en-US" sz="2900"/>
          </a:p>
          <a:p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F9F-492E-4192-8AC1-5DECFC839927}" type="slidenum">
              <a:rPr lang="en-US"/>
              <a:pPr/>
              <a:t>6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772400" cy="685800"/>
          </a:xfrm>
        </p:spPr>
        <p:txBody>
          <a:bodyPr/>
          <a:lstStyle/>
          <a:p>
            <a:r>
              <a:rPr lang="en-US"/>
              <a:t>Table Characteristics (con’t.)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953000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sz="2900"/>
              <a:t>Column values all have same data format </a:t>
            </a:r>
          </a:p>
          <a:p>
            <a:pPr lvl="2"/>
            <a:r>
              <a:rPr lang="en-US"/>
              <a:t>Data types:</a:t>
            </a:r>
          </a:p>
          <a:p>
            <a:pPr lvl="3"/>
            <a:r>
              <a:rPr lang="en-US"/>
              <a:t> Number</a:t>
            </a:r>
          </a:p>
          <a:p>
            <a:pPr lvl="3"/>
            <a:r>
              <a:rPr lang="en-US"/>
              <a:t> Character</a:t>
            </a:r>
          </a:p>
          <a:p>
            <a:pPr lvl="3"/>
            <a:r>
              <a:rPr lang="en-US"/>
              <a:t> Date</a:t>
            </a:r>
          </a:p>
          <a:p>
            <a:pPr lvl="3"/>
            <a:r>
              <a:rPr lang="en-US"/>
              <a:t> Logical</a:t>
            </a:r>
            <a:endParaRPr lang="en-US" sz="2100"/>
          </a:p>
          <a:p>
            <a:pPr lvl="1">
              <a:buFontTx/>
              <a:buChar char="•"/>
            </a:pPr>
            <a:r>
              <a:rPr lang="en-US" sz="2900"/>
              <a:t>Each column has range of values called attribute domain</a:t>
            </a:r>
          </a:p>
          <a:p>
            <a:pPr lvl="1">
              <a:buFontTx/>
              <a:buChar char="•"/>
            </a:pPr>
            <a:r>
              <a:rPr lang="en-US" sz="2900"/>
              <a:t>Order of the rows and columns is immaterial to the DBMS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94A2-F9D4-467A-8939-07DB587F8514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914400" y="685800"/>
          <a:ext cx="794861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5" name="Image" r:id="rId4" imgW="7949206" imgH="5790476" progId="Photoshop.Image.7">
                  <p:embed/>
                </p:oleObj>
              </mc:Choice>
              <mc:Fallback>
                <p:oleObj name="Image" r:id="rId4" imgW="7949206" imgH="5790476" progId="Photoshop.Image.7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948613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0" y="1524000"/>
            <a:ext cx="73183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Garamond" pitchFamily="18" charset="0"/>
              </a:rPr>
              <a:t>Row</a:t>
            </a:r>
          </a:p>
          <a:p>
            <a:pPr eaLnBrk="0" hangingPunct="0"/>
            <a:r>
              <a:rPr lang="en-US" sz="1800" b="1">
                <a:latin typeface="Garamond" pitchFamily="18" charset="0"/>
              </a:rPr>
              <a:t>entity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3414713" y="203200"/>
            <a:ext cx="201136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Garamond" pitchFamily="18" charset="0"/>
              </a:rPr>
              <a:t>Column (attribute)</a:t>
            </a:r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>
            <a:off x="3962400" y="533400"/>
            <a:ext cx="228600" cy="838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76400" y="228600"/>
            <a:ext cx="11176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Garamond" pitchFamily="18" charset="0"/>
              </a:rPr>
              <a:t>Entity set</a:t>
            </a:r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>
            <a:off x="1981200" y="609600"/>
            <a:ext cx="228600" cy="609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685800" y="1828800"/>
            <a:ext cx="457200" cy="76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5929313" y="203200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Garamond" pitchFamily="18" charset="0"/>
              </a:rPr>
              <a:t>value</a:t>
            </a:r>
          </a:p>
        </p:txBody>
      </p:sp>
      <p:sp>
        <p:nvSpPr>
          <p:cNvPr id="203788" name="Line 12"/>
          <p:cNvSpPr>
            <a:spLocks noChangeShapeType="1"/>
          </p:cNvSpPr>
          <p:nvPr/>
        </p:nvSpPr>
        <p:spPr bwMode="auto">
          <a:xfrm flipH="1">
            <a:off x="4419600" y="457200"/>
            <a:ext cx="1600200" cy="19050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67C-8EB0-4B82-AE7A-0B831443B619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152400" y="381000"/>
          <a:ext cx="8763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3" name="Image" r:id="rId4" imgW="8114286" imgH="3060317" progId="Photoshop.Image.6">
                  <p:embed/>
                </p:oleObj>
              </mc:Choice>
              <mc:Fallback>
                <p:oleObj name="Image" r:id="rId4" imgW="8114286" imgH="3060317" progId="Photoshop.Image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"/>
                        <a:ext cx="8763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C9C4-B2E2-4090-8205-2CC8DC89D961}" type="slidenum">
              <a:rPr lang="en-US"/>
              <a:pPr/>
              <a:t>9</a:t>
            </a:fld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/>
              <a:t>Integrity Rules</a:t>
            </a:r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0075" cy="4267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Entity integrity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Requirement (Ensures all entities are unique): all primary key entries are unique; no null 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entity has unique key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Referential integrity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Foreign key must match primary key values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Makes it impossible to delete row whose primary key has mandatory matching foreign key values in another table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46315584</TotalTime>
  <Pages>39</Pages>
  <Words>836</Words>
  <Application>Microsoft Macintosh PowerPoint</Application>
  <PresentationFormat>On-screen Show (4:3)</PresentationFormat>
  <Paragraphs>237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Garamond</vt:lpstr>
      <vt:lpstr>Monotype Sorts</vt:lpstr>
      <vt:lpstr>Tahoma</vt:lpstr>
      <vt:lpstr>Times New Roman</vt:lpstr>
      <vt:lpstr>Wingdings</vt:lpstr>
      <vt:lpstr>Arial</vt:lpstr>
      <vt:lpstr>Sumi Painting</vt:lpstr>
      <vt:lpstr>Image</vt:lpstr>
      <vt:lpstr>Chapter 2</vt:lpstr>
      <vt:lpstr>In this chapter, you will learn: </vt:lpstr>
      <vt:lpstr>Logical View of Data</vt:lpstr>
      <vt:lpstr>Logical View of Data (con’t.)</vt:lpstr>
      <vt:lpstr>Table Characteristics</vt:lpstr>
      <vt:lpstr>Table Characteristics (con’t.)</vt:lpstr>
      <vt:lpstr>PowerPoint Presentation</vt:lpstr>
      <vt:lpstr>PowerPoint Presentation</vt:lpstr>
      <vt:lpstr>Integrity Rules</vt:lpstr>
      <vt:lpstr>PowerPoint Presentation</vt:lpstr>
      <vt:lpstr>Relational Database Operators</vt:lpstr>
      <vt:lpstr>Relational Database Operators</vt:lpstr>
      <vt:lpstr>UNION</vt:lpstr>
      <vt:lpstr>Union</vt:lpstr>
      <vt:lpstr>Intersect</vt:lpstr>
      <vt:lpstr>Intersect</vt:lpstr>
      <vt:lpstr>Difference</vt:lpstr>
      <vt:lpstr>Difference</vt:lpstr>
      <vt:lpstr>Product</vt:lpstr>
      <vt:lpstr>Product</vt:lpstr>
      <vt:lpstr>Select</vt:lpstr>
      <vt:lpstr>Select</vt:lpstr>
      <vt:lpstr>Project</vt:lpstr>
      <vt:lpstr>Project</vt:lpstr>
      <vt:lpstr>Join</vt:lpstr>
      <vt:lpstr>Join</vt:lpstr>
      <vt:lpstr>Natural Join Process</vt:lpstr>
      <vt:lpstr>Product Process in Join</vt:lpstr>
      <vt:lpstr>PowerPoint Presentation</vt:lpstr>
      <vt:lpstr>Select Process in Join</vt:lpstr>
      <vt:lpstr>Project Process in Join</vt:lpstr>
      <vt:lpstr>Other Joins</vt:lpstr>
      <vt:lpstr>Other Joins</vt:lpstr>
      <vt:lpstr>Other Joins</vt:lpstr>
      <vt:lpstr>PowerPoint Presentation</vt:lpstr>
      <vt:lpstr>PowerPoint Presentation</vt:lpstr>
      <vt:lpstr>Divide</vt:lpstr>
      <vt:lpstr>Divide</vt:lpstr>
      <vt:lpstr>Data Dictionary and System Catalog</vt:lpstr>
      <vt:lpstr>PowerPoint Presentation</vt:lpstr>
    </vt:vector>
  </TitlesOfParts>
  <Company>Kansas State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Systems: Design, Implementation, and Management</dc:title>
  <dc:subject>Chapter 2</dc:subject>
  <dc:creator>Roger McHaney</dc:creator>
  <cp:lastModifiedBy>Microsoft Office User</cp:lastModifiedBy>
  <cp:revision>153</cp:revision>
  <cp:lastPrinted>1998-01-09T00:44:16Z</cp:lastPrinted>
  <dcterms:created xsi:type="dcterms:W3CDTF">1996-12-23T20:07:32Z</dcterms:created>
  <dcterms:modified xsi:type="dcterms:W3CDTF">2022-03-01T04:38:42Z</dcterms:modified>
</cp:coreProperties>
</file>