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71" r:id="rId2"/>
    <p:sldId id="272" r:id="rId3"/>
    <p:sldId id="273" r:id="rId4"/>
    <p:sldId id="391" r:id="rId5"/>
    <p:sldId id="392" r:id="rId6"/>
    <p:sldId id="274" r:id="rId7"/>
    <p:sldId id="393" r:id="rId8"/>
    <p:sldId id="363" r:id="rId9"/>
    <p:sldId id="435" r:id="rId10"/>
    <p:sldId id="436" r:id="rId11"/>
    <p:sldId id="364" r:id="rId12"/>
    <p:sldId id="404" r:id="rId13"/>
    <p:sldId id="365" r:id="rId14"/>
    <p:sldId id="405" r:id="rId15"/>
    <p:sldId id="406" r:id="rId16"/>
    <p:sldId id="408" r:id="rId17"/>
    <p:sldId id="407" r:id="rId18"/>
    <p:sldId id="409" r:id="rId19"/>
    <p:sldId id="366" r:id="rId20"/>
    <p:sldId id="367" r:id="rId21"/>
    <p:sldId id="437" r:id="rId22"/>
    <p:sldId id="368" r:id="rId23"/>
    <p:sldId id="410" r:id="rId24"/>
    <p:sldId id="411" r:id="rId25"/>
    <p:sldId id="413" r:id="rId26"/>
    <p:sldId id="370" r:id="rId27"/>
    <p:sldId id="371" r:id="rId28"/>
    <p:sldId id="372" r:id="rId29"/>
    <p:sldId id="421" r:id="rId30"/>
    <p:sldId id="373" r:id="rId31"/>
    <p:sldId id="374" r:id="rId32"/>
    <p:sldId id="375" r:id="rId33"/>
    <p:sldId id="423" r:id="rId34"/>
    <p:sldId id="424" r:id="rId35"/>
    <p:sldId id="425" r:id="rId36"/>
    <p:sldId id="376" r:id="rId37"/>
    <p:sldId id="379" r:id="rId38"/>
    <p:sldId id="380" r:id="rId39"/>
    <p:sldId id="431" r:id="rId40"/>
    <p:sldId id="432" r:id="rId41"/>
    <p:sldId id="381" r:id="rId42"/>
    <p:sldId id="382" r:id="rId43"/>
    <p:sldId id="383" r:id="rId44"/>
    <p:sldId id="384" r:id="rId45"/>
    <p:sldId id="385" r:id="rId46"/>
    <p:sldId id="389" r:id="rId47"/>
    <p:sldId id="386" r:id="rId48"/>
    <p:sldId id="387" r:id="rId4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DDDDDD"/>
    <a:srgbClr val="EAEAEA"/>
    <a:srgbClr val="FFFF00"/>
    <a:srgbClr val="D60093"/>
    <a:srgbClr val="CC0099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4660"/>
  </p:normalViewPr>
  <p:slideViewPr>
    <p:cSldViewPr>
      <p:cViewPr varScale="1">
        <p:scale>
          <a:sx n="85" d="100"/>
          <a:sy n="85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419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7613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414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574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2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0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3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7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6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3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2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7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7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5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2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8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2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6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0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5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7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8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6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9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0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1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8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34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7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2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01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2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5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61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5261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5261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261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61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26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26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5262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526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526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52828B-F49D-4CE3-90B5-D9457CBED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9D456B-FA78-4BE2-AC71-BDB6A9B184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627F97-503C-42F8-924E-D50942B2A9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E33CAC-246A-476E-8CCA-39C1702018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F3F90-C078-4A20-AC46-E77936ECE8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B0D7C3-D6C7-47DF-8223-449A6F8141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13810A-5FB8-496B-9A30-25997CB87D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E7A441-BE8D-4450-B9B4-F53B7AB1B6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F67F90-1BBC-465F-8AD4-B154C025C7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E53FA2-5418-4976-AF89-1ECA67BAD4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5C0541-D61E-4CD4-9ED2-C39B4691DB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F810457A-C75D-436D-A217-73DABAA2B98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5158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5158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5159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59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59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59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15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515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1676400"/>
          </a:xfrm>
        </p:spPr>
        <p:txBody>
          <a:bodyPr/>
          <a:lstStyle/>
          <a:p>
            <a:r>
              <a:rPr lang="en-US"/>
              <a:t>Chapter 3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sz="4000"/>
              <a:t>Entity Relationship (E-R) Modeling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68C44-6E00-490A-BD66-746124C4F01D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521218" name="Group 2"/>
          <p:cNvGrpSpPr>
            <a:grpSpLocks/>
          </p:cNvGrpSpPr>
          <p:nvPr/>
        </p:nvGrpSpPr>
        <p:grpSpPr bwMode="auto">
          <a:xfrm>
            <a:off x="2133600" y="0"/>
            <a:ext cx="4495800" cy="4198938"/>
            <a:chOff x="1248" y="0"/>
            <a:chExt cx="2832" cy="2645"/>
          </a:xfrm>
        </p:grpSpPr>
        <p:pic>
          <p:nvPicPr>
            <p:cNvPr id="521219" name="Picture 3" descr="FIG3-4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8" y="336"/>
              <a:ext cx="2832" cy="2309"/>
            </a:xfrm>
            <a:prstGeom prst="rect">
              <a:avLst/>
            </a:prstGeom>
            <a:noFill/>
          </p:spPr>
        </p:pic>
        <p:sp>
          <p:nvSpPr>
            <p:cNvPr id="521220" name="Text Box 4"/>
            <p:cNvSpPr txBox="1">
              <a:spLocks noChangeArrowheads="1"/>
            </p:cNvSpPr>
            <p:nvPr/>
          </p:nvSpPr>
          <p:spPr bwMode="auto">
            <a:xfrm>
              <a:off x="1802" y="0"/>
              <a:ext cx="175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Inappropriate entities</a:t>
              </a:r>
            </a:p>
          </p:txBody>
        </p:sp>
      </p:grpSp>
      <p:grpSp>
        <p:nvGrpSpPr>
          <p:cNvPr id="521221" name="Group 5"/>
          <p:cNvGrpSpPr>
            <a:grpSpLocks/>
          </p:cNvGrpSpPr>
          <p:nvPr/>
        </p:nvGrpSpPr>
        <p:grpSpPr bwMode="auto">
          <a:xfrm>
            <a:off x="304800" y="609600"/>
            <a:ext cx="3505200" cy="2514600"/>
            <a:chOff x="192" y="384"/>
            <a:chExt cx="2208" cy="1584"/>
          </a:xfrm>
        </p:grpSpPr>
        <p:sp>
          <p:nvSpPr>
            <p:cNvPr id="521222" name="Rectangle 6"/>
            <p:cNvSpPr>
              <a:spLocks noChangeArrowheads="1"/>
            </p:cNvSpPr>
            <p:nvPr/>
          </p:nvSpPr>
          <p:spPr bwMode="auto">
            <a:xfrm>
              <a:off x="1248" y="384"/>
              <a:ext cx="1152" cy="1584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3" name="Text Box 7"/>
            <p:cNvSpPr txBox="1">
              <a:spLocks noChangeArrowheads="1"/>
            </p:cNvSpPr>
            <p:nvPr/>
          </p:nvSpPr>
          <p:spPr bwMode="auto">
            <a:xfrm>
              <a:off x="192" y="912"/>
              <a:ext cx="110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System user</a:t>
              </a:r>
            </a:p>
          </p:txBody>
        </p:sp>
      </p:grpSp>
      <p:grpSp>
        <p:nvGrpSpPr>
          <p:cNvPr id="521224" name="Group 8"/>
          <p:cNvGrpSpPr>
            <a:grpSpLocks/>
          </p:cNvGrpSpPr>
          <p:nvPr/>
        </p:nvGrpSpPr>
        <p:grpSpPr bwMode="auto">
          <a:xfrm>
            <a:off x="4953000" y="533400"/>
            <a:ext cx="3886200" cy="2514600"/>
            <a:chOff x="3120" y="336"/>
            <a:chExt cx="2448" cy="1584"/>
          </a:xfrm>
        </p:grpSpPr>
        <p:sp>
          <p:nvSpPr>
            <p:cNvPr id="521225" name="Rectangle 9"/>
            <p:cNvSpPr>
              <a:spLocks noChangeArrowheads="1"/>
            </p:cNvSpPr>
            <p:nvPr/>
          </p:nvSpPr>
          <p:spPr bwMode="auto">
            <a:xfrm flipH="1">
              <a:off x="3120" y="336"/>
              <a:ext cx="1152" cy="1584"/>
            </a:xfrm>
            <a:prstGeom prst="rect">
              <a:avLst/>
            </a:prstGeom>
            <a:noFill/>
            <a:ln w="222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6" name="Text Box 10"/>
            <p:cNvSpPr txBox="1">
              <a:spLocks noChangeArrowheads="1"/>
            </p:cNvSpPr>
            <p:nvPr/>
          </p:nvSpPr>
          <p:spPr bwMode="auto">
            <a:xfrm flipH="1">
              <a:off x="4272" y="864"/>
              <a:ext cx="129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System output</a:t>
              </a:r>
            </a:p>
          </p:txBody>
        </p:sp>
      </p:grpSp>
      <p:grpSp>
        <p:nvGrpSpPr>
          <p:cNvPr id="521227" name="Group 11"/>
          <p:cNvGrpSpPr>
            <a:grpSpLocks/>
          </p:cNvGrpSpPr>
          <p:nvPr/>
        </p:nvGrpSpPr>
        <p:grpSpPr bwMode="auto">
          <a:xfrm>
            <a:off x="838200" y="4719638"/>
            <a:ext cx="7258050" cy="1296987"/>
            <a:chOff x="528" y="2973"/>
            <a:chExt cx="4572" cy="817"/>
          </a:xfrm>
        </p:grpSpPr>
        <p:pic>
          <p:nvPicPr>
            <p:cNvPr id="521228" name="Picture 12" descr="FIG3-4B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8" y="2973"/>
              <a:ext cx="2832" cy="817"/>
            </a:xfrm>
            <a:prstGeom prst="rect">
              <a:avLst/>
            </a:prstGeom>
            <a:noFill/>
          </p:spPr>
        </p:pic>
        <p:sp>
          <p:nvSpPr>
            <p:cNvPr id="521229" name="Text Box 13"/>
            <p:cNvSpPr txBox="1">
              <a:spLocks noChangeArrowheads="1"/>
            </p:cNvSpPr>
            <p:nvPr/>
          </p:nvSpPr>
          <p:spPr bwMode="auto">
            <a:xfrm>
              <a:off x="3456" y="3216"/>
              <a:ext cx="164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Times New Roman" pitchFamily="18" charset="0"/>
                </a:rPr>
                <a:t>Appropriate entities</a:t>
              </a:r>
            </a:p>
          </p:txBody>
        </p:sp>
      </p:grp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136525" y="117475"/>
            <a:ext cx="1462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</a:rPr>
              <a:t>Figure 3-4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5049EF-52EF-45FB-9B97-D367EA664C18}" type="slidenum">
              <a:rPr lang="en-US"/>
              <a:pPr/>
              <a:t>11</a:t>
            </a:fld>
            <a:endParaRPr lang="en-US"/>
          </a:p>
        </p:txBody>
      </p:sp>
      <p:sp>
        <p:nvSpPr>
          <p:cNvPr id="380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4111625"/>
          </a:xfrm>
        </p:spPr>
        <p:txBody>
          <a:bodyPr/>
          <a:lstStyle/>
          <a:p>
            <a:r>
              <a:rPr lang="en-US"/>
              <a:t>Characteristics of entities</a:t>
            </a:r>
          </a:p>
          <a:p>
            <a:r>
              <a:rPr lang="en-US"/>
              <a:t>Domain is set of possible values</a:t>
            </a:r>
          </a:p>
          <a:p>
            <a:r>
              <a:rPr lang="en-US"/>
              <a:t>Primary keys underlined</a:t>
            </a:r>
          </a:p>
          <a:p>
            <a:endParaRPr lang="en-US"/>
          </a:p>
        </p:txBody>
      </p:sp>
      <p:pic>
        <p:nvPicPr>
          <p:cNvPr id="3809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733800"/>
            <a:ext cx="7924800" cy="2327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7239000" y="5029200"/>
            <a:ext cx="1323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3.6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82724-8C1A-4DBD-9620-89E996459068}" type="slidenum">
              <a:rPr lang="en-US"/>
              <a:pPr/>
              <a:t>12</a:t>
            </a:fld>
            <a:endParaRPr lang="en-US"/>
          </a:p>
        </p:txBody>
      </p:sp>
      <p:pic>
        <p:nvPicPr>
          <p:cNvPr id="479236" name="Picture 4" descr="FIG03-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E72856-F2A2-4F7E-A440-FE30170FA504}" type="slidenum">
              <a:rPr lang="en-US"/>
              <a:pPr/>
              <a:t>13</a:t>
            </a:fld>
            <a:endParaRPr 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85800"/>
            <a:ext cx="4113213" cy="4114800"/>
          </a:xfrm>
        </p:spPr>
        <p:txBody>
          <a:bodyPr/>
          <a:lstStyle/>
          <a:p>
            <a:r>
              <a:rPr lang="en-US" sz="3200"/>
              <a:t>Simple</a:t>
            </a:r>
            <a:endParaRPr lang="en-US" sz="2400"/>
          </a:p>
          <a:p>
            <a:pPr lvl="1"/>
            <a:r>
              <a:rPr lang="en-US"/>
              <a:t>Cannot be subdivided</a:t>
            </a:r>
          </a:p>
          <a:p>
            <a:pPr lvl="1"/>
            <a:r>
              <a:rPr lang="en-US"/>
              <a:t>Age, sex, marital status</a:t>
            </a:r>
            <a:endParaRPr lang="en-US" sz="2000"/>
          </a:p>
          <a:p>
            <a:r>
              <a:rPr lang="en-US" sz="3200"/>
              <a:t>Composite (avoided)</a:t>
            </a:r>
            <a:endParaRPr lang="en-US" sz="2400"/>
          </a:p>
          <a:p>
            <a:pPr lvl="1"/>
            <a:r>
              <a:rPr lang="en-US"/>
              <a:t>Can be subdivided into additional attributes</a:t>
            </a:r>
          </a:p>
          <a:p>
            <a:pPr lvl="1"/>
            <a:r>
              <a:rPr lang="en-US"/>
              <a:t>Address into street, city, zip</a:t>
            </a:r>
          </a:p>
          <a:p>
            <a:r>
              <a:rPr lang="en-US"/>
              <a:t>Single-valued</a:t>
            </a:r>
            <a:endParaRPr lang="en-US" sz="2400"/>
          </a:p>
          <a:p>
            <a:pPr lvl="1"/>
            <a:r>
              <a:rPr lang="en-US"/>
              <a:t>Can have only a single value</a:t>
            </a:r>
          </a:p>
          <a:p>
            <a:pPr lvl="1"/>
            <a:r>
              <a:rPr lang="en-US"/>
              <a:t>Person has one social security number</a:t>
            </a:r>
          </a:p>
        </p:txBody>
      </p:sp>
      <p:sp>
        <p:nvSpPr>
          <p:cNvPr id="38195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685800"/>
            <a:ext cx="3808413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Multi-valued (avoid) in RDBMS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Can have many values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Person may have several college degrees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How to avoid? (see next slide)</a:t>
            </a:r>
          </a:p>
          <a:p>
            <a:pPr>
              <a:lnSpc>
                <a:spcPct val="80000"/>
              </a:lnSpc>
            </a:pPr>
            <a:r>
              <a:rPr lang="en-US"/>
              <a:t>Derived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Can be derived with algorithm (Age can be derived from date of birth)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Need to be stored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381958" name="Line 6"/>
          <p:cNvSpPr>
            <a:spLocks noChangeShapeType="1"/>
          </p:cNvSpPr>
          <p:nvPr/>
        </p:nvSpPr>
        <p:spPr bwMode="auto">
          <a:xfrm>
            <a:off x="4572000" y="1676400"/>
            <a:ext cx="0" cy="4724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52BF71-98FC-46B6-8F27-2626C6A7EFDC}" type="slidenum">
              <a:rPr lang="en-US"/>
              <a:pPr/>
              <a:t>14</a:t>
            </a:fld>
            <a:endParaRPr lang="en-US"/>
          </a:p>
        </p:txBody>
      </p:sp>
      <p:pic>
        <p:nvPicPr>
          <p:cNvPr id="480260" name="Picture 4" descr="FIG03-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B7F2A-B5A9-4A0C-9DCE-666D8F9EA735}" type="slidenum">
              <a:rPr lang="en-US"/>
              <a:pPr/>
              <a:t>15</a:t>
            </a:fld>
            <a:endParaRPr lang="en-US"/>
          </a:p>
        </p:txBody>
      </p:sp>
      <p:pic>
        <p:nvPicPr>
          <p:cNvPr id="481284" name="Picture 4" descr="FIG03-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422F6-C4E4-44EA-A770-A27169D83586}" type="slidenum">
              <a:rPr lang="en-US"/>
              <a:pPr/>
              <a:t>16</a:t>
            </a:fld>
            <a:endParaRPr lang="en-US"/>
          </a:p>
        </p:txBody>
      </p:sp>
      <p:pic>
        <p:nvPicPr>
          <p:cNvPr id="483332" name="Picture 4" descr="TBL03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1381-FCE6-4D85-BFB0-3B2B446C31E4}" type="slidenum">
              <a:rPr lang="en-US"/>
              <a:pPr/>
              <a:t>17</a:t>
            </a:fld>
            <a:endParaRPr lang="en-US"/>
          </a:p>
        </p:txBody>
      </p:sp>
      <p:pic>
        <p:nvPicPr>
          <p:cNvPr id="482308" name="Picture 4" descr="FIG03-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371E9B-04E9-4AED-9E34-3118DF8879C3}" type="slidenum">
              <a:rPr lang="en-US"/>
              <a:pPr/>
              <a:t>18</a:t>
            </a:fld>
            <a:endParaRPr lang="en-US"/>
          </a:p>
        </p:txBody>
      </p:sp>
      <p:pic>
        <p:nvPicPr>
          <p:cNvPr id="484356" name="Picture 4" descr="FIG03-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4A7AD-F33C-49A9-9E7A-0966B500773D}" type="slidenum">
              <a:rPr lang="en-US"/>
              <a:pPr/>
              <a:t>19</a:t>
            </a:fld>
            <a:endParaRPr lang="en-US"/>
          </a:p>
        </p:txBody>
      </p:sp>
      <p:sp>
        <p:nvSpPr>
          <p:cNvPr id="384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114800"/>
          </a:xfrm>
        </p:spPr>
        <p:txBody>
          <a:bodyPr/>
          <a:lstStyle/>
          <a:p>
            <a:r>
              <a:rPr lang="en-US"/>
              <a:t>Association between entities</a:t>
            </a:r>
          </a:p>
          <a:p>
            <a:r>
              <a:rPr lang="en-US"/>
              <a:t>Connected entities are called participants</a:t>
            </a:r>
          </a:p>
          <a:p>
            <a:r>
              <a:rPr lang="en-US"/>
              <a:t>Operate in </a:t>
            </a:r>
            <a:r>
              <a:rPr lang="en-US">
                <a:solidFill>
                  <a:schemeClr val="hlink"/>
                </a:solidFill>
              </a:rPr>
              <a:t>both</a:t>
            </a:r>
            <a:r>
              <a:rPr lang="en-US"/>
              <a:t> directions</a:t>
            </a:r>
          </a:p>
          <a:p>
            <a:r>
              <a:rPr lang="en-US"/>
              <a:t>Connectivity describes relationship classification</a:t>
            </a:r>
          </a:p>
          <a:p>
            <a:pPr lvl="1"/>
            <a:r>
              <a:rPr lang="en-US"/>
              <a:t>1:1, 1:M, M:N</a:t>
            </a:r>
          </a:p>
          <a:p>
            <a:r>
              <a:rPr lang="en-US"/>
              <a:t>Cardinality</a:t>
            </a:r>
          </a:p>
          <a:p>
            <a:pPr lvl="1"/>
            <a:r>
              <a:rPr lang="en-US"/>
              <a:t>Expresses number of entity occurrences associated with one occurrence of related entity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DA32F2-04DD-4F09-8C6E-5D3A50DDAD34}" type="slidenum">
              <a:rPr lang="en-US"/>
              <a:pPr/>
              <a:t>2</a:t>
            </a:fld>
            <a:endParaRPr lang="en-US"/>
          </a:p>
        </p:txBody>
      </p:sp>
      <p:sp>
        <p:nvSpPr>
          <p:cNvPr id="228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152400"/>
            <a:ext cx="7772400" cy="914400"/>
          </a:xfrm>
        </p:spPr>
        <p:txBody>
          <a:bodyPr/>
          <a:lstStyle/>
          <a:p>
            <a:r>
              <a:rPr lang="en-US"/>
              <a:t>In this chapter, you will learn: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100"/>
              <a:t>What a conceptual model is and what its purpose is</a:t>
            </a:r>
          </a:p>
          <a:p>
            <a:pPr>
              <a:lnSpc>
                <a:spcPct val="90000"/>
              </a:lnSpc>
            </a:pPr>
            <a:r>
              <a:rPr lang="en-US" sz="3100"/>
              <a:t>The difference between internal and external models</a:t>
            </a:r>
          </a:p>
          <a:p>
            <a:pPr>
              <a:lnSpc>
                <a:spcPct val="90000"/>
              </a:lnSpc>
            </a:pPr>
            <a:r>
              <a:rPr lang="en-US" sz="3100"/>
              <a:t>How internal and external models serve the database design process</a:t>
            </a:r>
          </a:p>
          <a:p>
            <a:pPr>
              <a:lnSpc>
                <a:spcPct val="90000"/>
              </a:lnSpc>
            </a:pPr>
            <a:r>
              <a:rPr lang="en-US" sz="3100"/>
              <a:t>How relationships between entities are defined and refined, and how such relationships are incorporated into the database design process</a:t>
            </a:r>
          </a:p>
          <a:p>
            <a:pPr>
              <a:lnSpc>
                <a:spcPct val="90000"/>
              </a:lnSpc>
            </a:pPr>
            <a:r>
              <a:rPr lang="en-US" sz="2800"/>
              <a:t>How ERD components affect database design and implementation</a:t>
            </a:r>
            <a:endParaRPr lang="en-US"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2910E-82B7-438D-9227-C002B135E259}" type="slidenum">
              <a:rPr lang="en-US"/>
              <a:pPr/>
              <a:t>20</a:t>
            </a:fld>
            <a:endParaRPr lang="en-US"/>
          </a:p>
        </p:txBody>
      </p:sp>
      <p:sp>
        <p:nvSpPr>
          <p:cNvPr id="386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sz="2800"/>
              <a:t>Connectivity and Cardinality in an ERD</a:t>
            </a:r>
          </a:p>
        </p:txBody>
      </p:sp>
      <p:pic>
        <p:nvPicPr>
          <p:cNvPr id="386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5438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5791200" y="5867400"/>
            <a:ext cx="1336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>
                <a:latin typeface="Arial" charset="0"/>
              </a:rPr>
              <a:t>Figure 3.12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Rectangle 4"/>
          <p:cNvSpPr>
            <a:spLocks noGrp="1" noRot="1" noChangeArrowheads="1"/>
          </p:cNvSpPr>
          <p:nvPr>
            <p:ph type="ctrTitle"/>
          </p:nvPr>
        </p:nvSpPr>
        <p:spPr>
          <a:xfrm>
            <a:off x="533400" y="457200"/>
            <a:ext cx="8001000" cy="762000"/>
          </a:xfrm>
          <a:noFill/>
          <a:ln/>
        </p:spPr>
        <p:txBody>
          <a:bodyPr/>
          <a:lstStyle/>
          <a:p>
            <a:r>
              <a:rPr lang="en-US" sz="4400"/>
              <a:t>Relationship Participation</a:t>
            </a:r>
          </a:p>
        </p:txBody>
      </p:sp>
      <p:pic>
        <p:nvPicPr>
          <p:cNvPr id="522245" name="Picture 5" descr="part_c"/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1371600"/>
            <a:ext cx="7543800" cy="4876800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411E07-A235-443B-81F1-4A391E41BD42}" type="slidenum">
              <a:rPr lang="en-US"/>
              <a:pPr/>
              <a:t>22</a:t>
            </a:fld>
            <a:endParaRPr lang="en-US"/>
          </a:p>
        </p:txBody>
      </p:sp>
      <p:sp>
        <p:nvSpPr>
          <p:cNvPr id="390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Relationship Strength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86675" cy="5078413"/>
          </a:xfrm>
        </p:spPr>
        <p:txBody>
          <a:bodyPr/>
          <a:lstStyle/>
          <a:p>
            <a:r>
              <a:rPr lang="en-US"/>
              <a:t>Existence dependence</a:t>
            </a:r>
            <a:endParaRPr lang="en-US" sz="2400"/>
          </a:p>
          <a:p>
            <a:pPr lvl="1"/>
            <a:r>
              <a:rPr lang="en-US" sz="2500"/>
              <a:t>Entity’s existence depends on existence of related entities</a:t>
            </a:r>
          </a:p>
          <a:p>
            <a:pPr lvl="1"/>
            <a:r>
              <a:rPr lang="en-US" sz="2500"/>
              <a:t>Existence-independent entities can exist apart from related entities</a:t>
            </a:r>
          </a:p>
          <a:p>
            <a:pPr lvl="1"/>
            <a:r>
              <a:rPr lang="en-US" sz="2500"/>
              <a:t>Example:</a:t>
            </a: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1219200" y="4267200"/>
          <a:ext cx="6669088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2" name="Bitmap Image" r:id="rId4" imgW="6668431" imgH="2123810" progId="Paint.Picture">
                  <p:embed/>
                </p:oleObj>
              </mc:Choice>
              <mc:Fallback>
                <p:oleObj name="Bitmap Image" r:id="rId4" imgW="6668431" imgH="2123810" progId="Paint.Pictur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6669088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5D873E-F77F-43F9-BBBA-D8B89B926D22}" type="slidenum">
              <a:rPr lang="en-US"/>
              <a:pPr/>
              <a:t>23</a:t>
            </a:fld>
            <a:endParaRPr lang="en-US"/>
          </a:p>
        </p:txBody>
      </p:sp>
      <p:sp>
        <p:nvSpPr>
          <p:cNvPr id="485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Relationship Strength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686675" cy="4621213"/>
          </a:xfrm>
        </p:spPr>
        <p:txBody>
          <a:bodyPr/>
          <a:lstStyle/>
          <a:p>
            <a:r>
              <a:rPr lang="en-US"/>
              <a:t>Weak (non-identifying)</a:t>
            </a:r>
            <a:r>
              <a:rPr lang="en-US" sz="2400"/>
              <a:t> </a:t>
            </a:r>
          </a:p>
          <a:p>
            <a:pPr lvl="1"/>
            <a:r>
              <a:rPr lang="en-US" sz="2500"/>
              <a:t>One entity is existence-independent on another</a:t>
            </a:r>
          </a:p>
          <a:p>
            <a:pPr lvl="1"/>
            <a:r>
              <a:rPr lang="en-US" sz="2500"/>
              <a:t>PK of related entity doesn’t contain PK component of parent entity</a:t>
            </a:r>
          </a:p>
          <a:p>
            <a:r>
              <a:rPr lang="en-US"/>
              <a:t>Strong (identifying)</a:t>
            </a:r>
            <a:r>
              <a:rPr lang="en-US" sz="2400"/>
              <a:t> </a:t>
            </a:r>
          </a:p>
          <a:p>
            <a:pPr lvl="1"/>
            <a:r>
              <a:rPr lang="en-US" sz="2500"/>
              <a:t>One entity is existence-dependent on another</a:t>
            </a:r>
          </a:p>
          <a:p>
            <a:pPr lvl="1"/>
            <a:r>
              <a:rPr lang="en-US" sz="2500"/>
              <a:t>PK of related entity contains PK component of parent entity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08C7DA-BCC7-4C87-BA8B-52E1D1131127}" type="slidenum">
              <a:rPr lang="en-US"/>
              <a:pPr/>
              <a:t>24</a:t>
            </a:fld>
            <a:endParaRPr lang="en-US"/>
          </a:p>
        </p:txBody>
      </p:sp>
      <p:pic>
        <p:nvPicPr>
          <p:cNvPr id="487428" name="Picture 4" descr="FIG03-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858F3F-9CB8-4F89-80C6-E95D6AED4C35}" type="slidenum">
              <a:rPr lang="en-US"/>
              <a:pPr/>
              <a:t>25</a:t>
            </a:fld>
            <a:endParaRPr lang="en-US"/>
          </a:p>
        </p:txBody>
      </p:sp>
      <p:pic>
        <p:nvPicPr>
          <p:cNvPr id="489476" name="Picture 4" descr="FIG03-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ECD0B-1515-479F-A0D8-D67C4CBAE927}" type="slidenum">
              <a:rPr lang="en-US"/>
              <a:pPr/>
              <a:t>26</a:t>
            </a:fld>
            <a:endParaRPr lang="en-US"/>
          </a:p>
        </p:txBody>
      </p:sp>
      <p:sp>
        <p:nvSpPr>
          <p:cNvPr id="393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772400" cy="4114800"/>
          </a:xfrm>
        </p:spPr>
        <p:txBody>
          <a:bodyPr/>
          <a:lstStyle/>
          <a:p>
            <a:r>
              <a:rPr lang="en-US"/>
              <a:t>Existence-dependent on another entity</a:t>
            </a:r>
          </a:p>
          <a:p>
            <a:r>
              <a:rPr lang="en-US"/>
              <a:t>Has primary key that is partially or totally 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/>
              <a:t>    derived from parent entity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6019800" y="57150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3.19</a:t>
            </a:r>
          </a:p>
        </p:txBody>
      </p:sp>
      <p:pic>
        <p:nvPicPr>
          <p:cNvPr id="393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657600"/>
            <a:ext cx="5943600" cy="262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87CBC7-23F4-4CD9-9F06-34477F6A71C9}" type="slidenum">
              <a:rPr lang="en-US"/>
              <a:pPr/>
              <a:t>27</a:t>
            </a:fld>
            <a:endParaRPr lang="en-US"/>
          </a:p>
        </p:txBody>
      </p:sp>
      <p:sp>
        <p:nvSpPr>
          <p:cNvPr id="394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Relationship Degree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39038" cy="4114800"/>
          </a:xfrm>
        </p:spPr>
        <p:txBody>
          <a:bodyPr/>
          <a:lstStyle/>
          <a:p>
            <a:r>
              <a:rPr lang="en-US"/>
              <a:t>Indicates number of associated entities</a:t>
            </a:r>
          </a:p>
          <a:p>
            <a:r>
              <a:rPr lang="en-US"/>
              <a:t>Unary</a:t>
            </a:r>
          </a:p>
          <a:p>
            <a:pPr lvl="1"/>
            <a:r>
              <a:rPr lang="en-US"/>
              <a:t>Single entity</a:t>
            </a:r>
          </a:p>
          <a:p>
            <a:pPr lvl="1"/>
            <a:r>
              <a:rPr lang="en-US"/>
              <a:t>Recursive</a:t>
            </a:r>
          </a:p>
          <a:p>
            <a:pPr lvl="1"/>
            <a:r>
              <a:rPr lang="en-US"/>
              <a:t>Exists between occurrences of same entity set</a:t>
            </a:r>
          </a:p>
          <a:p>
            <a:r>
              <a:rPr lang="en-US" sz="3100"/>
              <a:t>Binary</a:t>
            </a:r>
          </a:p>
          <a:p>
            <a:pPr lvl="1"/>
            <a:r>
              <a:rPr lang="en-US"/>
              <a:t>Two entities associated</a:t>
            </a:r>
            <a:endParaRPr lang="en-US" sz="2500"/>
          </a:p>
          <a:p>
            <a:r>
              <a:rPr lang="en-US"/>
              <a:t>Ternary</a:t>
            </a:r>
          </a:p>
          <a:p>
            <a:pPr lvl="1"/>
            <a:r>
              <a:rPr lang="en-US"/>
              <a:t>Three entities associated</a:t>
            </a:r>
            <a:endParaRPr lang="en-US" sz="2500"/>
          </a:p>
          <a:p>
            <a:pPr lvl="1"/>
            <a:endParaRPr lang="en-US" sz="2500"/>
          </a:p>
          <a:p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B3A0AB-ACD2-4931-941C-13AC967DD07C}" type="slidenum">
              <a:rPr lang="en-US"/>
              <a:pPr/>
              <a:t>28</a:t>
            </a:fld>
            <a:endParaRPr lang="en-US"/>
          </a:p>
        </p:txBody>
      </p:sp>
      <p:sp>
        <p:nvSpPr>
          <p:cNvPr id="395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914400"/>
            <a:ext cx="7772400" cy="1143000"/>
          </a:xfrm>
        </p:spPr>
        <p:txBody>
          <a:bodyPr/>
          <a:lstStyle/>
          <a:p>
            <a:r>
              <a:rPr lang="en-US"/>
              <a:t>Three Types of Relationships</a:t>
            </a:r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6781800" y="51054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3.21</a:t>
            </a:r>
            <a:endParaRPr lang="en-US" sz="2800">
              <a:latin typeface="Arial" charset="0"/>
            </a:endParaRPr>
          </a:p>
        </p:txBody>
      </p:sp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7391400" cy="275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36618-F7F0-4664-9900-9C690578A8A5}" type="slidenum">
              <a:rPr lang="en-US"/>
              <a:pPr/>
              <a:t>29</a:t>
            </a:fld>
            <a:endParaRPr lang="en-US"/>
          </a:p>
        </p:txBody>
      </p:sp>
      <p:pic>
        <p:nvPicPr>
          <p:cNvPr id="498690" name="Picture 2" descr="FIG03-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7A167C-C28D-4603-9EF7-8B288E25258C}" type="slidenum">
              <a:rPr lang="en-US"/>
              <a:pPr/>
              <a:t>3</a:t>
            </a:fld>
            <a:endParaRPr lang="en-US"/>
          </a:p>
        </p:txBody>
      </p:sp>
      <p:sp>
        <p:nvSpPr>
          <p:cNvPr id="229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Basic Modeling Concepts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lstStyle/>
          <a:p>
            <a:r>
              <a:rPr lang="en-US"/>
              <a:t>Art and science</a:t>
            </a:r>
          </a:p>
          <a:p>
            <a:r>
              <a:rPr lang="en-US"/>
              <a:t>Good judgment coupled with powerful design tools</a:t>
            </a:r>
          </a:p>
          <a:p>
            <a:r>
              <a:rPr lang="en-US"/>
              <a:t>Models</a:t>
            </a:r>
          </a:p>
          <a:p>
            <a:pPr lvl="1"/>
            <a:r>
              <a:rPr lang="en-US"/>
              <a:t>“Description or analogy used to visualize something that cannot be directly observed”  </a:t>
            </a:r>
            <a:r>
              <a:rPr lang="en-US" i="1"/>
              <a:t>Webster’s Dictionary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C6C84-60D5-43C3-B753-5E606B5F19B2}" type="slidenum">
              <a:rPr lang="en-US"/>
              <a:pPr/>
              <a:t>30</a:t>
            </a:fld>
            <a:endParaRPr lang="en-US"/>
          </a:p>
        </p:txBody>
      </p:sp>
      <p:sp>
        <p:nvSpPr>
          <p:cNvPr id="396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Entities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r>
              <a:rPr lang="en-US"/>
              <a:t>Used to ‘bridge’ between M:N relationships</a:t>
            </a:r>
          </a:p>
          <a:p>
            <a:r>
              <a:rPr lang="en-US"/>
              <a:t>Bridge entities composed of primary keys of each entity needing connection</a:t>
            </a:r>
          </a:p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6934200" y="54864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3.30</a:t>
            </a:r>
            <a:endParaRPr lang="en-US" sz="2800">
              <a:latin typeface="Arial" charset="0"/>
            </a:endParaRPr>
          </a:p>
        </p:txBody>
      </p:sp>
      <p:pic>
        <p:nvPicPr>
          <p:cNvPr id="396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810000"/>
            <a:ext cx="7696200" cy="227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96E2A-605E-43DF-ABB0-3752F57E6D60}" type="slidenum">
              <a:rPr lang="en-US"/>
              <a:pPr/>
              <a:t>31</a:t>
            </a:fld>
            <a:endParaRPr lang="en-US"/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Composite Entities (con’t.)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7086600" y="49530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3.31</a:t>
            </a:r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800"/>
            <a:ext cx="80010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101E0-4F15-4C3B-A7DF-4845704368A1}" type="slidenum">
              <a:rPr lang="en-US"/>
              <a:pPr/>
              <a:t>32</a:t>
            </a:fld>
            <a:endParaRPr lang="en-US"/>
          </a:p>
        </p:txBody>
      </p:sp>
      <p:sp>
        <p:nvSpPr>
          <p:cNvPr id="398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Entity Supertypes and Subtypes</a:t>
            </a:r>
            <a:endParaRPr lang="en-US" sz="400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r>
              <a:rPr lang="en-US"/>
              <a:t>Generalization hierarchy </a:t>
            </a:r>
          </a:p>
          <a:p>
            <a:pPr lvl="1"/>
            <a:r>
              <a:rPr lang="en-US"/>
              <a:t>Depicts relationships between higher-level supertype and lower-level subtype entities</a:t>
            </a:r>
          </a:p>
          <a:p>
            <a:pPr lvl="1"/>
            <a:r>
              <a:rPr lang="en-US"/>
              <a:t>Supertype has shared attributes</a:t>
            </a:r>
          </a:p>
          <a:p>
            <a:pPr lvl="1"/>
            <a:r>
              <a:rPr lang="en-US"/>
              <a:t>Subtypes have unique attributes</a:t>
            </a:r>
          </a:p>
          <a:p>
            <a:pPr lvl="1"/>
            <a:r>
              <a:rPr lang="en-US"/>
              <a:t>Disjoint relationships</a:t>
            </a:r>
          </a:p>
          <a:p>
            <a:pPr lvl="2"/>
            <a:r>
              <a:rPr lang="en-US"/>
              <a:t>Unique subtypes</a:t>
            </a:r>
          </a:p>
          <a:p>
            <a:pPr lvl="2"/>
            <a:r>
              <a:rPr lang="en-US"/>
              <a:t>Non-overlapping</a:t>
            </a:r>
          </a:p>
          <a:p>
            <a:pPr lvl="2"/>
            <a:r>
              <a:rPr lang="en-US"/>
              <a:t>Indicated with a ‘G’</a:t>
            </a:r>
          </a:p>
          <a:p>
            <a:pPr lvl="1"/>
            <a:r>
              <a:rPr lang="en-US"/>
              <a:t>Overlapping subtypes use ‘Gs’ Symbol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81A7F7-9E63-4634-BEA7-EBA1135C349A}" type="slidenum">
              <a:rPr lang="en-US"/>
              <a:pPr/>
              <a:t>33</a:t>
            </a:fld>
            <a:endParaRPr lang="en-US"/>
          </a:p>
        </p:txBody>
      </p:sp>
      <p:pic>
        <p:nvPicPr>
          <p:cNvPr id="503812" name="Picture 4" descr="FIG03-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42C8A-EA35-4463-8418-F513FD7C5014}" type="slidenum">
              <a:rPr lang="en-US"/>
              <a:pPr/>
              <a:t>34</a:t>
            </a:fld>
            <a:endParaRPr lang="en-US"/>
          </a:p>
        </p:txBody>
      </p:sp>
      <p:pic>
        <p:nvPicPr>
          <p:cNvPr id="504836" name="Picture 4" descr="FIG03-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57596-A686-453A-BCBB-E71646BFA0DD}" type="slidenum">
              <a:rPr lang="en-US"/>
              <a:pPr/>
              <a:t>35</a:t>
            </a:fld>
            <a:endParaRPr lang="en-US"/>
          </a:p>
        </p:txBody>
      </p:sp>
      <p:pic>
        <p:nvPicPr>
          <p:cNvPr id="505860" name="Picture 4" descr="FIG03-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FBB97-821B-4B7A-9C94-51C2E7F74A47}" type="slidenum">
              <a:rPr lang="en-US"/>
              <a:pPr/>
              <a:t>36</a:t>
            </a:fld>
            <a:endParaRPr lang="en-US"/>
          </a:p>
        </p:txBody>
      </p:sp>
      <p:sp>
        <p:nvSpPr>
          <p:cNvPr id="399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Generalization Hierarchy with Overlapping Subtypes</a:t>
            </a:r>
            <a:endParaRPr lang="en-US" sz="3600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7010400" y="5562600"/>
            <a:ext cx="15240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3.35</a:t>
            </a:r>
            <a:endParaRPr lang="en-US" sz="2800">
              <a:latin typeface="Arial" charset="0"/>
            </a:endParaRPr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153400" cy="303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1B2D7-6057-47AE-9FE3-DAED92F176E9}" type="slidenum">
              <a:rPr lang="en-US"/>
              <a:pPr/>
              <a:t>37</a:t>
            </a:fld>
            <a:endParaRPr lang="en-US"/>
          </a:p>
        </p:txBody>
      </p:sp>
      <p:sp>
        <p:nvSpPr>
          <p:cNvPr id="402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Developing an E-R Diagram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r>
              <a:rPr lang="en-US"/>
              <a:t>Iterative Process</a:t>
            </a:r>
          </a:p>
          <a:p>
            <a:pPr lvl="1"/>
            <a:r>
              <a:rPr lang="en-US"/>
              <a:t>Step1: General narrative of organizational operations developed</a:t>
            </a:r>
          </a:p>
          <a:p>
            <a:pPr lvl="1"/>
            <a:r>
              <a:rPr lang="en-US"/>
              <a:t>Step2: Basic E-R Model graphically depicted and reviewed</a:t>
            </a:r>
          </a:p>
          <a:p>
            <a:pPr lvl="1"/>
            <a:r>
              <a:rPr lang="en-US"/>
              <a:t>Step3: Modifications made to incorporate newly discovered E-R components</a:t>
            </a:r>
          </a:p>
          <a:p>
            <a:r>
              <a:rPr lang="en-US"/>
              <a:t>Repeat process until designers and users agree E-R Diagram complete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5E92B9-BE5B-44EA-8DFC-F1EA0A3CD09C}" type="slidenum">
              <a:rPr lang="en-US"/>
              <a:pPr/>
              <a:t>38</a:t>
            </a:fld>
            <a:endParaRPr lang="en-US"/>
          </a:p>
        </p:txBody>
      </p:sp>
      <p:sp>
        <p:nvSpPr>
          <p:cNvPr id="403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Supertype/Subtype Relationship in an ERD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059206-5ADD-4753-8F3E-FE29995AAE64}" type="slidenum">
              <a:rPr lang="en-US"/>
              <a:pPr/>
              <a:t>39</a:t>
            </a:fld>
            <a:endParaRPr lang="en-US"/>
          </a:p>
        </p:txBody>
      </p:sp>
      <p:pic>
        <p:nvPicPr>
          <p:cNvPr id="513028" name="Picture 4" descr="FIG03-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C8CB9-8A04-45F1-AE0A-2D65E363716F}" type="slidenum">
              <a:rPr lang="en-US"/>
              <a:pPr/>
              <a:t>4</a:t>
            </a:fld>
            <a:endParaRPr lang="en-US"/>
          </a:p>
        </p:txBody>
      </p:sp>
      <p:sp>
        <p:nvSpPr>
          <p:cNvPr id="455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Basic Modeling Concepts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lstStyle/>
          <a:p>
            <a:r>
              <a:rPr lang="en-US"/>
              <a:t>Data Model</a:t>
            </a:r>
          </a:p>
          <a:p>
            <a:pPr lvl="1"/>
            <a:r>
              <a:rPr lang="en-US"/>
              <a:t>Relatively simple representation of complex real-world data structures</a:t>
            </a:r>
          </a:p>
          <a:p>
            <a:pPr lvl="1"/>
            <a:r>
              <a:rPr lang="en-US"/>
              <a:t>Basic tools for database design</a:t>
            </a:r>
          </a:p>
          <a:p>
            <a:pPr lvl="1"/>
            <a:r>
              <a:rPr lang="en-US"/>
              <a:t>Abstraction</a:t>
            </a:r>
          </a:p>
          <a:p>
            <a:pPr lvl="1"/>
            <a:r>
              <a:rPr lang="en-US"/>
              <a:t>Good database design starts with a good design of data model.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907B9-9244-49E1-8DE2-78C0967293D5}" type="slidenum">
              <a:rPr lang="en-US"/>
              <a:pPr/>
              <a:t>40</a:t>
            </a:fld>
            <a:endParaRPr lang="en-US"/>
          </a:p>
        </p:txBody>
      </p:sp>
      <p:pic>
        <p:nvPicPr>
          <p:cNvPr id="514052" name="Picture 4" descr="FIG03-4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81000"/>
            <a:ext cx="8126413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19259F-563B-4983-8716-B5490C3010DC}" type="slidenum">
              <a:rPr lang="en-US"/>
              <a:pPr/>
              <a:t>41</a:t>
            </a:fld>
            <a:endParaRPr lang="en-US"/>
          </a:p>
        </p:txBody>
      </p:sp>
      <p:sp>
        <p:nvSpPr>
          <p:cNvPr id="404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First ERD Segment Established </a:t>
            </a:r>
          </a:p>
        </p:txBody>
      </p:sp>
      <p:pic>
        <p:nvPicPr>
          <p:cNvPr id="404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0"/>
            <a:ext cx="8077200" cy="3743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3.43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D89CAF-73DF-4F47-AC4C-785F181CE848}" type="slidenum">
              <a:rPr lang="en-US"/>
              <a:pPr/>
              <a:t>42</a:t>
            </a:fld>
            <a:endParaRPr lang="en-US"/>
          </a:p>
        </p:txBody>
      </p:sp>
      <p:sp>
        <p:nvSpPr>
          <p:cNvPr id="405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762000"/>
            <a:ext cx="7772400" cy="1219200"/>
          </a:xfrm>
        </p:spPr>
        <p:txBody>
          <a:bodyPr/>
          <a:lstStyle/>
          <a:p>
            <a:r>
              <a:rPr lang="en-US"/>
              <a:t>Second and Third ERD </a:t>
            </a:r>
            <a:br>
              <a:rPr lang="en-US"/>
            </a:br>
            <a:r>
              <a:rPr lang="en-US"/>
              <a:t>Segments Established </a:t>
            </a:r>
          </a:p>
        </p:txBody>
      </p:sp>
      <p:pic>
        <p:nvPicPr>
          <p:cNvPr id="405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5943600" cy="202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05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495800"/>
            <a:ext cx="6248400" cy="176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DE460-98E1-4735-BE05-36EFBCF1A02C}" type="slidenum">
              <a:rPr lang="en-US"/>
              <a:pPr/>
              <a:t>43</a:t>
            </a:fld>
            <a:endParaRPr lang="en-US"/>
          </a:p>
        </p:txBody>
      </p:sp>
      <p:sp>
        <p:nvSpPr>
          <p:cNvPr id="406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/>
              <a:t>Fourth and Fifth ERD </a:t>
            </a:r>
            <a:br>
              <a:rPr lang="en-US"/>
            </a:br>
            <a:r>
              <a:rPr lang="en-US"/>
              <a:t>Segments Established </a:t>
            </a: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05000"/>
            <a:ext cx="8001000" cy="2081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06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572000"/>
            <a:ext cx="7848600" cy="178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C6C91-BA9A-4E05-B8DC-3D5BE7937B7D}" type="slidenum">
              <a:rPr lang="en-US"/>
              <a:pPr/>
              <a:t>44</a:t>
            </a:fld>
            <a:endParaRPr lang="en-US"/>
          </a:p>
        </p:txBody>
      </p:sp>
      <p:sp>
        <p:nvSpPr>
          <p:cNvPr id="407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Sixth and Seventh ERD </a:t>
            </a:r>
            <a:br>
              <a:rPr lang="en-US"/>
            </a:br>
            <a:r>
              <a:rPr lang="en-US"/>
              <a:t>Segments Established </a:t>
            </a:r>
          </a:p>
        </p:txBody>
      </p:sp>
      <p:pic>
        <p:nvPicPr>
          <p:cNvPr id="407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3600"/>
            <a:ext cx="8305800" cy="183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07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191000"/>
            <a:ext cx="5334000" cy="2025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2BE459-4A03-43E1-ACA9-BBF3E4CF92CF}" type="slidenum">
              <a:rPr lang="en-US"/>
              <a:pPr/>
              <a:t>45</a:t>
            </a:fld>
            <a:endParaRPr lang="en-US"/>
          </a:p>
        </p:txBody>
      </p:sp>
      <p:sp>
        <p:nvSpPr>
          <p:cNvPr id="408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Eighth ERD </a:t>
            </a:r>
            <a:br>
              <a:rPr lang="en-US"/>
            </a:br>
            <a:r>
              <a:rPr lang="en-US"/>
              <a:t>Segment Established </a:t>
            </a:r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67000"/>
            <a:ext cx="7696200" cy="2062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B08E3E-9839-476A-B30A-A270307492BD}" type="slidenum">
              <a:rPr lang="en-US"/>
              <a:pPr/>
              <a:t>46</a:t>
            </a:fld>
            <a:endParaRPr lang="en-US"/>
          </a:p>
        </p:txBody>
      </p:sp>
      <p:sp>
        <p:nvSpPr>
          <p:cNvPr id="414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Ninth ERD </a:t>
            </a:r>
            <a:br>
              <a:rPr lang="en-US"/>
            </a:br>
            <a:r>
              <a:rPr lang="en-US"/>
              <a:t>Segment Established </a:t>
            </a:r>
          </a:p>
        </p:txBody>
      </p:sp>
      <p:pic>
        <p:nvPicPr>
          <p:cNvPr id="414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62200"/>
            <a:ext cx="5486400" cy="369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286000" y="5334000"/>
            <a:ext cx="17526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Figures 3.51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1A540E-9A7A-4012-9FB8-E3D9EFD91314}" type="slidenum">
              <a:rPr lang="en-US"/>
              <a:pPr/>
              <a:t>47</a:t>
            </a:fld>
            <a:endParaRPr lang="en-US"/>
          </a:p>
        </p:txBody>
      </p:sp>
      <p:sp>
        <p:nvSpPr>
          <p:cNvPr id="409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Components of E-R Model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7010400" y="5791200"/>
            <a:ext cx="1239838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Table 3.2</a:t>
            </a:r>
          </a:p>
        </p:txBody>
      </p:sp>
      <p:pic>
        <p:nvPicPr>
          <p:cNvPr id="409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524000"/>
            <a:ext cx="7239000" cy="4249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059B75-9053-4B48-98DF-F4276CC45E9F}" type="slidenum">
              <a:rPr lang="en-US"/>
              <a:pPr/>
              <a:t>48</a:t>
            </a:fld>
            <a:endParaRPr lang="en-US"/>
          </a:p>
        </p:txBody>
      </p:sp>
      <p:sp>
        <p:nvSpPr>
          <p:cNvPr id="410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Completed ERD</a:t>
            </a:r>
          </a:p>
        </p:txBody>
      </p:sp>
      <p:pic>
        <p:nvPicPr>
          <p:cNvPr id="410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43000"/>
            <a:ext cx="7467600" cy="533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10627" name="Text Box 3"/>
          <p:cNvSpPr txBox="1">
            <a:spLocks noChangeArrowheads="1"/>
          </p:cNvSpPr>
          <p:nvPr/>
        </p:nvSpPr>
        <p:spPr bwMode="auto">
          <a:xfrm>
            <a:off x="6019800" y="5715000"/>
            <a:ext cx="14652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rgbClr val="FF6600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Figure 3.52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5BC9E7-D23E-43BA-ABAE-F7A9D1175561}" type="slidenum">
              <a:rPr lang="en-US"/>
              <a:pPr/>
              <a:t>5</a:t>
            </a:fld>
            <a:endParaRPr lang="en-US"/>
          </a:p>
        </p:txBody>
      </p:sp>
      <p:sp>
        <p:nvSpPr>
          <p:cNvPr id="457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/>
              <a:t>Basic Modeling Concepts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lstStyle/>
          <a:p>
            <a:r>
              <a:rPr lang="en-US"/>
              <a:t>Data Model</a:t>
            </a:r>
          </a:p>
          <a:p>
            <a:pPr lvl="1"/>
            <a:r>
              <a:rPr lang="en-US"/>
              <a:t>Different views of data and different concerns</a:t>
            </a:r>
          </a:p>
          <a:p>
            <a:pPr lvl="1"/>
            <a:r>
              <a:rPr lang="en-US"/>
              <a:t>Communication is needed.</a:t>
            </a:r>
          </a:p>
          <a:p>
            <a:pPr lvl="1"/>
            <a:r>
              <a:rPr lang="en-US"/>
              <a:t>Impacts on overall management system and policy, as well as decision make.</a:t>
            </a:r>
          </a:p>
          <a:p>
            <a:pPr lvl="1"/>
            <a:r>
              <a:rPr lang="en-US"/>
              <a:t>Blueprint, architecture, framework</a:t>
            </a:r>
          </a:p>
          <a:p>
            <a:pPr lvl="1"/>
            <a:endParaRPr lang="en-US" sz="18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AD5525-6F72-45A6-9D2E-FBFF9BA53BD7}" type="slidenum">
              <a:rPr lang="en-US"/>
              <a:pPr/>
              <a:t>6</a:t>
            </a:fld>
            <a:endParaRPr 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3600"/>
              <a:t>Data Models: Degrees of Data Abstraction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63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Three different models </a:t>
            </a:r>
            <a:r>
              <a:rPr lang="en-US" sz="2400"/>
              <a:t>(according to the degree of abstract)</a:t>
            </a:r>
          </a:p>
          <a:p>
            <a:pPr lvl="1">
              <a:lnSpc>
                <a:spcPct val="80000"/>
              </a:lnSpc>
            </a:pPr>
            <a:r>
              <a:rPr lang="en-US" sz="2400" b="1" u="sng">
                <a:effectLst/>
              </a:rPr>
              <a:t>Conceptual model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Global view of data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Basis for identification and description of main data items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400" b="1" u="sng">
                <a:effectLst/>
              </a:rPr>
              <a:t>Internal model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Representation of database as seen by DBMS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Adapts conceptual model to specific DBMS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400" b="1" u="sng">
                <a:effectLst/>
              </a:rPr>
              <a:t>External model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Based on internal data model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Users’ views of data environment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Provides subsets of internal view</a:t>
            </a:r>
          </a:p>
          <a:p>
            <a:pPr lvl="1">
              <a:lnSpc>
                <a:spcPct val="80000"/>
              </a:lnSpc>
            </a:pPr>
            <a:r>
              <a:rPr lang="en-US" sz="2400" b="1" u="sng">
                <a:effectLst/>
              </a:rPr>
              <a:t>Physical model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Lowest level of abstraction</a:t>
            </a:r>
          </a:p>
          <a:p>
            <a:pPr lvl="2">
              <a:lnSpc>
                <a:spcPct val="90000"/>
              </a:lnSpc>
              <a:buFontTx/>
              <a:buChar char="o"/>
            </a:pPr>
            <a:r>
              <a:rPr lang="en-US"/>
              <a:t>Describe the ways data being stored</a:t>
            </a:r>
            <a:endParaRPr lang="en-US" sz="2000"/>
          </a:p>
          <a:p>
            <a:pPr lvl="1"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7FC8DF-0386-46C1-8740-B97997665136}" type="slidenum">
              <a:rPr lang="en-US"/>
              <a:pPr/>
              <a:t>7</a:t>
            </a:fld>
            <a:endParaRPr lang="en-US"/>
          </a:p>
        </p:txBody>
      </p:sp>
      <p:pic>
        <p:nvPicPr>
          <p:cNvPr id="459779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57200"/>
            <a:ext cx="8534400" cy="609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344D51-0BD8-4657-AC3E-ECAB4E98D707}" type="slidenum">
              <a:rPr lang="en-US"/>
              <a:pPr/>
              <a:t>8</a:t>
            </a:fld>
            <a:endParaRPr lang="en-US"/>
          </a:p>
        </p:txBody>
      </p:sp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/>
              <a:t>The Entity Relationship (E-R) Model</a:t>
            </a:r>
            <a:endParaRPr lang="en-US" sz="360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209800"/>
            <a:ext cx="7772400" cy="4114800"/>
          </a:xfrm>
        </p:spPr>
        <p:txBody>
          <a:bodyPr/>
          <a:lstStyle/>
          <a:p>
            <a:r>
              <a:rPr lang="en-US"/>
              <a:t>Represents conceptual view</a:t>
            </a:r>
          </a:p>
          <a:p>
            <a:r>
              <a:rPr lang="en-US"/>
              <a:t>Main Components</a:t>
            </a:r>
          </a:p>
          <a:p>
            <a:pPr lvl="1"/>
            <a:r>
              <a:rPr lang="en-US"/>
              <a:t>Entities</a:t>
            </a:r>
          </a:p>
          <a:p>
            <a:pPr lvl="2"/>
            <a:r>
              <a:rPr lang="en-US"/>
              <a:t>Corresponds to entire table, not row</a:t>
            </a:r>
          </a:p>
          <a:p>
            <a:pPr lvl="2"/>
            <a:r>
              <a:rPr lang="en-US"/>
              <a:t>Represented by rectangle</a:t>
            </a:r>
          </a:p>
          <a:p>
            <a:pPr lvl="1"/>
            <a:r>
              <a:rPr lang="en-US"/>
              <a:t>Attributes</a:t>
            </a:r>
          </a:p>
          <a:p>
            <a:pPr lvl="1"/>
            <a:r>
              <a:rPr lang="en-US"/>
              <a:t>Relationships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31147-F84E-4B94-8B4A-C80EF38939FD}" type="slidenum">
              <a:rPr lang="en-US"/>
              <a:pPr/>
              <a:t>9</a:t>
            </a:fld>
            <a:endParaRPr lang="en-US"/>
          </a:p>
        </p:txBody>
      </p:sp>
      <p:sp>
        <p:nvSpPr>
          <p:cNvPr id="519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What Should an Entity Be?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/>
              <a:t>SHOULD BE:</a:t>
            </a:r>
          </a:p>
          <a:p>
            <a:pPr lvl="1"/>
            <a:r>
              <a:rPr lang="en-US"/>
              <a:t>An object that will have many instances in the database</a:t>
            </a:r>
          </a:p>
          <a:p>
            <a:pPr lvl="1"/>
            <a:r>
              <a:rPr lang="en-US"/>
              <a:t>An object that will be composed of multiple attributes</a:t>
            </a:r>
          </a:p>
          <a:p>
            <a:pPr lvl="1"/>
            <a:r>
              <a:rPr lang="en-US"/>
              <a:t>An object that we are trying to model</a:t>
            </a:r>
          </a:p>
          <a:p>
            <a:r>
              <a:rPr lang="en-US"/>
              <a:t>SHOULD NOT BE:</a:t>
            </a:r>
          </a:p>
          <a:p>
            <a:pPr lvl="1"/>
            <a:r>
              <a:rPr lang="en-US"/>
              <a:t>A user of the database system </a:t>
            </a:r>
          </a:p>
          <a:p>
            <a:pPr lvl="1"/>
            <a:r>
              <a:rPr lang="en-US"/>
              <a:t>An output of the database system (e.g. a report)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 autoUpdateAnimBg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46315458</TotalTime>
  <Pages>108</Pages>
  <Words>807</Words>
  <Application>Microsoft Macintosh PowerPoint</Application>
  <PresentationFormat>On-screen Show (4:3)</PresentationFormat>
  <Paragraphs>208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Garamond</vt:lpstr>
      <vt:lpstr>Monotype Sorts</vt:lpstr>
      <vt:lpstr>Times New Roman</vt:lpstr>
      <vt:lpstr>Wingdings</vt:lpstr>
      <vt:lpstr>Arial</vt:lpstr>
      <vt:lpstr>Stream</vt:lpstr>
      <vt:lpstr>Bitmap Image</vt:lpstr>
      <vt:lpstr>Chapter 3</vt:lpstr>
      <vt:lpstr>In this chapter, you will learn:</vt:lpstr>
      <vt:lpstr>Basic Modeling Concepts</vt:lpstr>
      <vt:lpstr>Basic Modeling Concepts</vt:lpstr>
      <vt:lpstr>Basic Modeling Concepts</vt:lpstr>
      <vt:lpstr>Data Models: Degrees of Data Abstraction</vt:lpstr>
      <vt:lpstr>PowerPoint Presentation</vt:lpstr>
      <vt:lpstr>The Entity Relationship (E-R) Model</vt:lpstr>
      <vt:lpstr>What Should an Entity Be?</vt:lpstr>
      <vt:lpstr>PowerPoint Presentation</vt:lpstr>
      <vt:lpstr>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Relationships</vt:lpstr>
      <vt:lpstr>Connectivity and Cardinality in an ERD</vt:lpstr>
      <vt:lpstr>Relationship Participation</vt:lpstr>
      <vt:lpstr>Relationship Strength</vt:lpstr>
      <vt:lpstr>Relationship Strength</vt:lpstr>
      <vt:lpstr>PowerPoint Presentation</vt:lpstr>
      <vt:lpstr>PowerPoint Presentation</vt:lpstr>
      <vt:lpstr>Weak Entity</vt:lpstr>
      <vt:lpstr>Relationship Degree</vt:lpstr>
      <vt:lpstr>Three Types of Relationships</vt:lpstr>
      <vt:lpstr>PowerPoint Presentation</vt:lpstr>
      <vt:lpstr>Composite Entities</vt:lpstr>
      <vt:lpstr>Composite Entities (con’t.)</vt:lpstr>
      <vt:lpstr>Entity Supertypes and Subtypes</vt:lpstr>
      <vt:lpstr>PowerPoint Presentation</vt:lpstr>
      <vt:lpstr>PowerPoint Presentation</vt:lpstr>
      <vt:lpstr>PowerPoint Presentation</vt:lpstr>
      <vt:lpstr>Generalization Hierarchy with Overlapping Subtypes</vt:lpstr>
      <vt:lpstr>Developing an E-R Diagram</vt:lpstr>
      <vt:lpstr>Supertype/Subtype Relationship in an ERD </vt:lpstr>
      <vt:lpstr>PowerPoint Presentation</vt:lpstr>
      <vt:lpstr>PowerPoint Presentation</vt:lpstr>
      <vt:lpstr>First ERD Segment Established </vt:lpstr>
      <vt:lpstr>Second and Third ERD  Segments Established </vt:lpstr>
      <vt:lpstr>Fourth and Fifth ERD  Segments Established </vt:lpstr>
      <vt:lpstr>Sixth and Seventh ERD  Segments Established </vt:lpstr>
      <vt:lpstr>Eighth ERD  Segment Established </vt:lpstr>
      <vt:lpstr>Ninth ERD  Segment Established </vt:lpstr>
      <vt:lpstr>Components of E-R Model</vt:lpstr>
      <vt:lpstr>Completed ERD</vt:lpstr>
    </vt:vector>
  </TitlesOfParts>
  <Company>Kansas State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Design, Implementation, and Management</dc:title>
  <dc:subject>Chapter 3</dc:subject>
  <dc:creator>Roger McHaney</dc:creator>
  <cp:lastModifiedBy>Microsoft Office User</cp:lastModifiedBy>
  <cp:revision>122</cp:revision>
  <cp:lastPrinted>1998-01-24T01:35:14Z</cp:lastPrinted>
  <dcterms:created xsi:type="dcterms:W3CDTF">1996-12-23T20:07:32Z</dcterms:created>
  <dcterms:modified xsi:type="dcterms:W3CDTF">2022-03-01T04:38:52Z</dcterms:modified>
</cp:coreProperties>
</file>