
<file path=[Content_Types].xml><?xml version="1.0" encoding="utf-8"?>
<Types xmlns="http://schemas.openxmlformats.org/package/2006/content-types">
  <Default Extension="xml" ContentType="application/xml"/>
  <Default Extension="bin" ContentType="application/vnd.openxmlformats-officedocument.oleObject"/>
  <Default Extension="png" ContentType="image/png"/>
  <Default Extension="vml" ContentType="application/vnd.openxmlformats-officedocument.vmlDrawi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3" r:id="rId1"/>
  </p:sldMasterIdLst>
  <p:notesMasterIdLst>
    <p:notesMasterId r:id="rId42"/>
  </p:notesMasterIdLst>
  <p:handoutMasterIdLst>
    <p:handoutMasterId r:id="rId43"/>
  </p:handoutMasterIdLst>
  <p:sldIdLst>
    <p:sldId id="286" r:id="rId2"/>
    <p:sldId id="285" r:id="rId3"/>
    <p:sldId id="287" r:id="rId4"/>
    <p:sldId id="329" r:id="rId5"/>
    <p:sldId id="315" r:id="rId6"/>
    <p:sldId id="330" r:id="rId7"/>
    <p:sldId id="316" r:id="rId8"/>
    <p:sldId id="289" r:id="rId9"/>
    <p:sldId id="317" r:id="rId10"/>
    <p:sldId id="319" r:id="rId11"/>
    <p:sldId id="292" r:id="rId12"/>
    <p:sldId id="290" r:id="rId13"/>
    <p:sldId id="318" r:id="rId14"/>
    <p:sldId id="331" r:id="rId15"/>
    <p:sldId id="291" r:id="rId16"/>
    <p:sldId id="293" r:id="rId17"/>
    <p:sldId id="320" r:id="rId18"/>
    <p:sldId id="294" r:id="rId19"/>
    <p:sldId id="295" r:id="rId20"/>
    <p:sldId id="296" r:id="rId21"/>
    <p:sldId id="297" r:id="rId22"/>
    <p:sldId id="298" r:id="rId23"/>
    <p:sldId id="299" r:id="rId24"/>
    <p:sldId id="321" r:id="rId25"/>
    <p:sldId id="302" r:id="rId26"/>
    <p:sldId id="303" r:id="rId27"/>
    <p:sldId id="304" r:id="rId28"/>
    <p:sldId id="322" r:id="rId29"/>
    <p:sldId id="305" r:id="rId30"/>
    <p:sldId id="306" r:id="rId31"/>
    <p:sldId id="323" r:id="rId32"/>
    <p:sldId id="324" r:id="rId33"/>
    <p:sldId id="307" r:id="rId34"/>
    <p:sldId id="325" r:id="rId35"/>
    <p:sldId id="308" r:id="rId36"/>
    <p:sldId id="309" r:id="rId37"/>
    <p:sldId id="326" r:id="rId38"/>
    <p:sldId id="327" r:id="rId39"/>
    <p:sldId id="312" r:id="rId40"/>
    <p:sldId id="328" r:id="rId41"/>
  </p:sldIdLst>
  <p:sldSz cx="9144000" cy="6858000" type="screen4x3"/>
  <p:notesSz cx="6858000" cy="91440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CBCBCB"/>
    <a:srgbClr val="DDDDDD"/>
    <a:srgbClr val="EAEAEA"/>
    <a:srgbClr val="FFFF00"/>
    <a:srgbClr val="009999"/>
    <a:srgbClr val="330099"/>
    <a:srgbClr val="D6009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922" autoAdjust="0"/>
    <p:restoredTop sz="94643"/>
  </p:normalViewPr>
  <p:slideViewPr>
    <p:cSldViewPr>
      <p:cViewPr varScale="1">
        <p:scale>
          <a:sx n="80" d="100"/>
          <a:sy n="80" d="100"/>
        </p:scale>
        <p:origin x="153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36"/>
    </p:cViewPr>
  </p:sorter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heme" Target="theme/theme1.xml"/><Relationship Id="rId47"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7007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p>
        </p:txBody>
      </p:sp>
      <p:sp>
        <p:nvSpPr>
          <p:cNvPr id="89091" name="Rectangle 3"/>
          <p:cNvSpPr>
            <a:spLocks noGrp="1" noChangeArrowheads="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p>
        </p:txBody>
      </p:sp>
      <p:sp>
        <p:nvSpPr>
          <p:cNvPr id="890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9093"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9094" name="Rectangle 6"/>
          <p:cNvSpPr>
            <a:spLocks noGrp="1" noChangeArrowheads="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p>
        </p:txBody>
      </p:sp>
      <p:sp>
        <p:nvSpPr>
          <p:cNvPr id="89095"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CC7B88B-31B8-4367-A23E-2D7E1E6F3A9E}" type="slidenum">
              <a:rPr lang="en-US"/>
              <a:pPr/>
              <a:t>‹#›</a:t>
            </a:fld>
            <a:endParaRPr lang="en-US"/>
          </a:p>
        </p:txBody>
      </p:sp>
    </p:spTree>
    <p:extLst>
      <p:ext uri="{BB962C8B-B14F-4D97-AF65-F5344CB8AC3E}">
        <p14:creationId xmlns:p14="http://schemas.microsoft.com/office/powerpoint/2010/main" val="308675237"/>
      </p:ext>
    </p:extLst>
  </p:cSld>
  <p:clrMap bg1="lt1" tx1="dk1" bg2="lt2" tx2="dk2" accent1="accent1" accent2="accent2" accent3="accent3" accent4="accent4" accent5="accent5" accent6="accent6" hlink="hlink" folHlink="folHlink"/>
  <p:notesStyle>
    <a:lvl1pPr algn="l" defTabSz="949325" rtl="0" eaLnBrk="0" fontAlgn="base" hangingPunct="0">
      <a:spcBef>
        <a:spcPct val="30000"/>
      </a:spcBef>
      <a:spcAft>
        <a:spcPct val="0"/>
      </a:spcAft>
      <a:defRPr sz="1200" kern="1200">
        <a:solidFill>
          <a:schemeClr val="tx1"/>
        </a:solidFill>
        <a:latin typeface="Times New Roman" charset="0"/>
        <a:ea typeface="+mn-ea"/>
        <a:cs typeface="+mn-cs"/>
      </a:defRPr>
    </a:lvl1pPr>
    <a:lvl2pPr marL="465138" algn="l" defTabSz="949325" rtl="0" eaLnBrk="0" fontAlgn="base" hangingPunct="0">
      <a:spcBef>
        <a:spcPct val="30000"/>
      </a:spcBef>
      <a:spcAft>
        <a:spcPct val="0"/>
      </a:spcAft>
      <a:defRPr sz="1200" kern="1200">
        <a:solidFill>
          <a:schemeClr val="tx1"/>
        </a:solidFill>
        <a:latin typeface="Times New Roman" charset="0"/>
        <a:ea typeface="+mn-ea"/>
        <a:cs typeface="+mn-cs"/>
      </a:defRPr>
    </a:lvl2pPr>
    <a:lvl3pPr marL="931863" algn="l" defTabSz="949325" rtl="0" eaLnBrk="0" fontAlgn="base" hangingPunct="0">
      <a:spcBef>
        <a:spcPct val="30000"/>
      </a:spcBef>
      <a:spcAft>
        <a:spcPct val="0"/>
      </a:spcAft>
      <a:defRPr sz="1200" kern="1200">
        <a:solidFill>
          <a:schemeClr val="tx1"/>
        </a:solidFill>
        <a:latin typeface="Times New Roman" charset="0"/>
        <a:ea typeface="+mn-ea"/>
        <a:cs typeface="+mn-cs"/>
      </a:defRPr>
    </a:lvl3pPr>
    <a:lvl4pPr marL="1397000" algn="l" defTabSz="949325" rtl="0" eaLnBrk="0" fontAlgn="base" hangingPunct="0">
      <a:spcBef>
        <a:spcPct val="30000"/>
      </a:spcBef>
      <a:spcAft>
        <a:spcPct val="0"/>
      </a:spcAft>
      <a:defRPr sz="1200" kern="1200">
        <a:solidFill>
          <a:schemeClr val="tx1"/>
        </a:solidFill>
        <a:latin typeface="Times New Roman" charset="0"/>
        <a:ea typeface="+mn-ea"/>
        <a:cs typeface="+mn-cs"/>
      </a:defRPr>
    </a:lvl4pPr>
    <a:lvl5pPr marL="1862138" algn="l" defTabSz="949325"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AED564-637C-481A-89D0-776692332265}" type="slidenum">
              <a:rPr lang="en-US"/>
              <a:pPr/>
              <a:t>1</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96188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5B3C8B-6F7C-4CAD-8F9D-097B0305AE4A}" type="slidenum">
              <a:rPr lang="en-US"/>
              <a:pPr/>
              <a:t>10</a:t>
            </a:fld>
            <a:endParaRPr lang="en-US"/>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5566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4B0266-1464-4C61-8384-F046B95E093A}" type="slidenum">
              <a:rPr lang="en-US"/>
              <a:pPr/>
              <a:t>11</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0088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3AFD9E-C4F2-4290-93F6-B4B7639EDD0C}" type="slidenum">
              <a:rPr lang="en-US"/>
              <a:pPr/>
              <a:t>12</a:t>
            </a:fld>
            <a:endParaRPr lang="en-US"/>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1686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C448D8-E759-467D-83BB-C7C69CE53F69}" type="slidenum">
              <a:rPr lang="en-US"/>
              <a:pPr/>
              <a:t>13</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81873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2E3F7-1DB3-4010-AB19-4CC41641D05F}" type="slidenum">
              <a:rPr lang="en-US"/>
              <a:pPr/>
              <a:t>14</a:t>
            </a:fld>
            <a:endParaRPr lang="en-US"/>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3535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EA2B78-AEAC-4E44-A631-F6B7F3302A6D}" type="slidenum">
              <a:rPr lang="en-US"/>
              <a:pPr/>
              <a:t>15</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39052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94A3B1-A301-495B-A6BD-EA22BDBA1696}" type="slidenum">
              <a:rPr lang="en-US"/>
              <a:pPr/>
              <a:t>16</a:t>
            </a:fld>
            <a:endParaRPr lang="en-US"/>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13276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4B4FB6-4FDE-483C-A9A6-76BC0E656765}" type="slidenum">
              <a:rPr lang="en-US"/>
              <a:pPr/>
              <a:t>17</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732311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845055-FF6D-40FC-A3B8-A4A965F60EAE}" type="slidenum">
              <a:rPr lang="en-US"/>
              <a:pPr/>
              <a:t>18</a:t>
            </a:fld>
            <a:endParaRPr lang="en-US"/>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60314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6A838E-73F4-4679-B386-FCF99B096F3B}" type="slidenum">
              <a:rPr lang="en-US"/>
              <a:pPr/>
              <a:t>19</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90174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855608-F0B2-4850-A400-E37C61CC2EDC}" type="slidenum">
              <a:rPr lang="en-US"/>
              <a:pPr/>
              <a:t>2</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47796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CE7848-B854-4B9F-8C5C-389A0A7320BD}" type="slidenum">
              <a:rPr lang="en-US"/>
              <a:pPr/>
              <a:t>20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60932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70B4FA-9E14-4436-A8EC-EAEFA28205AA}" type="slidenum">
              <a:rPr lang="en-US"/>
              <a:pPr/>
              <a:t>21</a:t>
            </a:fld>
            <a:endParaRPr lang="en-US"/>
          </a:p>
        </p:txBody>
      </p:sp>
      <p:sp>
        <p:nvSpPr>
          <p:cNvPr id="148482" name="Rectangle 2"/>
          <p:cNvSpPr>
            <a:spLocks noGrp="1" noRot="1" noChangeAspect="1" noChangeArrowheads="1" noTextEdit="1"/>
          </p:cNvSpPr>
          <p:nvPr>
            <p:ph type="sldImg"/>
          </p:nvPr>
        </p:nvSpPr>
        <p:spPr>
          <a:ln/>
        </p:spPr>
      </p:sp>
      <p:sp>
        <p:nvSpPr>
          <p:cNvPr id="1484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17074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8E568B-EB7E-4814-8CF8-0E563AEBA4C3}" type="slidenum">
              <a:rPr lang="en-US"/>
              <a:pPr/>
              <a:t>22</a:t>
            </a:fld>
            <a:endParaRPr lang="en-US"/>
          </a:p>
        </p:txBody>
      </p:sp>
      <p:sp>
        <p:nvSpPr>
          <p:cNvPr id="149506" name="Rectangle 2"/>
          <p:cNvSpPr>
            <a:spLocks noGrp="1" noRot="1" noChangeAspect="1" noChangeArrowheads="1" noTextEdit="1"/>
          </p:cNvSpPr>
          <p:nvPr>
            <p:ph type="sldImg"/>
          </p:nvPr>
        </p:nvSpPr>
        <p:spPr>
          <a:ln/>
        </p:spPr>
      </p:sp>
      <p:sp>
        <p:nvSpPr>
          <p:cNvPr id="149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3719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C31AE0-0B29-451C-B712-DA924D466284}" type="slidenum">
              <a:rPr lang="en-US"/>
              <a:pPr/>
              <a:t>23</a:t>
            </a:fld>
            <a:endParaRPr lang="en-US"/>
          </a:p>
        </p:txBody>
      </p:sp>
      <p:sp>
        <p:nvSpPr>
          <p:cNvPr id="150530" name="Rectangle 2"/>
          <p:cNvSpPr>
            <a:spLocks noGrp="1" noRot="1" noChangeAspect="1" noChangeArrowheads="1" noTextEdit="1"/>
          </p:cNvSpPr>
          <p:nvPr>
            <p:ph type="sldImg"/>
          </p:nvPr>
        </p:nvSpPr>
        <p:spPr>
          <a:ln/>
        </p:spPr>
      </p:sp>
      <p:sp>
        <p:nvSpPr>
          <p:cNvPr id="1505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4336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426EE4-7496-498C-B871-B8286B658278}" type="slidenum">
              <a:rPr lang="en-US"/>
              <a:pPr/>
              <a:t>24</a:t>
            </a:fld>
            <a:endParaRPr lang="en-US"/>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07785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3A9F7-4485-493C-A74D-83E00C1823A5}" type="slidenum">
              <a:rPr lang="en-US"/>
              <a:pPr/>
              <a:t>25</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51828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2ACE2A-5499-47E8-BDB4-1F5E4BCB4754}" type="slidenum">
              <a:rPr lang="en-US"/>
              <a:pPr/>
              <a:t>26</a:t>
            </a:fld>
            <a:endParaRPr lang="en-US"/>
          </a:p>
        </p:txBody>
      </p:sp>
      <p:sp>
        <p:nvSpPr>
          <p:cNvPr id="153602" name="Rectangle 2"/>
          <p:cNvSpPr>
            <a:spLocks noGrp="1" noRot="1" noChangeAspect="1" noChangeArrowheads="1" noTextEdit="1"/>
          </p:cNvSpPr>
          <p:nvPr>
            <p:ph type="sldImg"/>
          </p:nvPr>
        </p:nvSpPr>
        <p:spPr>
          <a:ln/>
        </p:spPr>
      </p:sp>
      <p:sp>
        <p:nvSpPr>
          <p:cNvPr id="1536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66944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3D8D5CF-9375-4ADB-AC50-59AD5EAD3613}" type="slidenum">
              <a:rPr lang="en-US"/>
              <a:pPr/>
              <a:t>27</a:t>
            </a:fld>
            <a:endParaRPr lang="en-US"/>
          </a:p>
        </p:txBody>
      </p:sp>
      <p:sp>
        <p:nvSpPr>
          <p:cNvPr id="154626" name="Rectangle 2"/>
          <p:cNvSpPr>
            <a:spLocks noGrp="1" noRot="1" noChangeAspect="1" noChangeArrowheads="1" noTextEdit="1"/>
          </p:cNvSpPr>
          <p:nvPr>
            <p:ph type="sldImg"/>
          </p:nvPr>
        </p:nvSpPr>
        <p:spPr>
          <a:ln/>
        </p:spPr>
      </p:sp>
      <p:sp>
        <p:nvSpPr>
          <p:cNvPr id="1546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31068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065F5A-7F37-4188-9493-1A30E4A15B27}" type="slidenum">
              <a:rPr lang="en-US"/>
              <a:pPr/>
              <a:t>28</a:t>
            </a:fld>
            <a:endParaRPr lang="en-US"/>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56514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02ADB9-9D8B-48A8-89A2-12333D888C32}" type="slidenum">
              <a:rPr lang="en-US"/>
              <a:pPr/>
              <a:t>29</a:t>
            </a:fld>
            <a:endParaRPr lang="en-US"/>
          </a:p>
        </p:txBody>
      </p:sp>
      <p:sp>
        <p:nvSpPr>
          <p:cNvPr id="156674" name="Rectangle 2"/>
          <p:cNvSpPr>
            <a:spLocks noGrp="1" noRot="1" noChangeAspect="1" noChangeArrowheads="1" noTextEdit="1"/>
          </p:cNvSpPr>
          <p:nvPr>
            <p:ph type="sldImg"/>
          </p:nvPr>
        </p:nvSpPr>
        <p:spPr>
          <a:ln/>
        </p:spPr>
      </p:sp>
      <p:sp>
        <p:nvSpPr>
          <p:cNvPr id="1566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80752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804329-4704-449B-9826-4F6D2EAECAB9}" type="slidenum">
              <a:rPr lang="en-US"/>
              <a:pPr/>
              <a:t>3</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84050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DB02D-4326-424C-89A0-BAC87B241C40}" type="slidenum">
              <a:rPr lang="en-US"/>
              <a:pPr/>
              <a:t>30</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092337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A003F1-2C11-4B27-ABF6-1E83F6D12008}" type="slidenum">
              <a:rPr lang="en-US"/>
              <a:pPr/>
              <a:t>31</a:t>
            </a:fld>
            <a:endParaRPr lang="en-US"/>
          </a:p>
        </p:txBody>
      </p:sp>
      <p:sp>
        <p:nvSpPr>
          <p:cNvPr id="158722" name="Rectangle 2"/>
          <p:cNvSpPr>
            <a:spLocks noGrp="1" noRot="1" noChangeAspect="1" noChangeArrowheads="1" noTextEdit="1"/>
          </p:cNvSpPr>
          <p:nvPr>
            <p:ph type="sldImg"/>
          </p:nvPr>
        </p:nvSpPr>
        <p:spPr>
          <a:ln/>
        </p:spPr>
      </p:sp>
      <p:sp>
        <p:nvSpPr>
          <p:cNvPr id="1587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14607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4FC30-F9B0-4B51-92A9-E0F1EB2B6792}" type="slidenum">
              <a:rPr lang="en-US"/>
              <a:pPr/>
              <a:t>32</a:t>
            </a:fld>
            <a:endParaRPr lang="en-US"/>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3395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BEE814-7DFE-4CDE-94D7-98E5E6AD263C}" type="slidenum">
              <a:rPr lang="en-US"/>
              <a:pPr/>
              <a:t>33</a:t>
            </a:fld>
            <a:endParaRPr lang="en-US"/>
          </a:p>
        </p:txBody>
      </p:sp>
      <p:sp>
        <p:nvSpPr>
          <p:cNvPr id="160770" name="Rectangle 2"/>
          <p:cNvSpPr>
            <a:spLocks noGrp="1" noRot="1" noChangeAspect="1" noChangeArrowheads="1" noTextEdit="1"/>
          </p:cNvSpPr>
          <p:nvPr>
            <p:ph type="sldImg"/>
          </p:nvPr>
        </p:nvSpPr>
        <p:spPr>
          <a:ln/>
        </p:spPr>
      </p:sp>
      <p:sp>
        <p:nvSpPr>
          <p:cNvPr id="1607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2266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854BFE-66B4-48F0-AC5F-EF46F3048B4F}" type="slidenum">
              <a:rPr lang="en-US"/>
              <a:pPr/>
              <a:t>34</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7511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CA213-9A4C-4261-9DC5-6DD8FFA4237B}" type="slidenum">
              <a:rPr lang="en-US"/>
              <a:pPr/>
              <a:t>35</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643813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28A3F9-E046-410A-99B9-F637DD682101}" type="slidenum">
              <a:rPr lang="en-US"/>
              <a:pPr/>
              <a:t>36</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5551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2B360D-C53F-4BFB-9FBD-504F09A1F2BE}" type="slidenum">
              <a:rPr lang="en-US"/>
              <a:pPr/>
              <a:t>37</a:t>
            </a:fld>
            <a:endParaRPr lang="en-US"/>
          </a:p>
        </p:txBody>
      </p:sp>
      <p:sp>
        <p:nvSpPr>
          <p:cNvPr id="164866" name="Rectangle 2"/>
          <p:cNvSpPr>
            <a:spLocks noGrp="1" noRot="1" noChangeAspect="1" noChangeArrowheads="1" noTextEdit="1"/>
          </p:cNvSpPr>
          <p:nvPr>
            <p:ph type="sldImg"/>
          </p:nvPr>
        </p:nvSpPr>
        <p:spPr>
          <a:ln/>
        </p:spPr>
      </p:sp>
      <p:sp>
        <p:nvSpPr>
          <p:cNvPr id="1648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367997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0B7F6D-60FE-4BC7-8812-40E579A67DDE}" type="slidenum">
              <a:rPr lang="en-US"/>
              <a:pPr/>
              <a:t>38</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373489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6D43D-54B9-43B0-8031-02E71D1D8224}" type="slidenum">
              <a:rPr lang="en-US"/>
              <a:pPr/>
              <a:t>39</a:t>
            </a:fld>
            <a:endParaRPr lang="en-US"/>
          </a:p>
        </p:txBody>
      </p:sp>
      <p:sp>
        <p:nvSpPr>
          <p:cNvPr id="166914" name="Rectangle 2"/>
          <p:cNvSpPr>
            <a:spLocks noGrp="1" noRot="1" noChangeAspect="1" noChangeArrowheads="1" noTextEdit="1"/>
          </p:cNvSpPr>
          <p:nvPr>
            <p:ph type="sldImg"/>
          </p:nvPr>
        </p:nvSpPr>
        <p:spPr>
          <a:ln/>
        </p:spPr>
      </p:sp>
      <p:sp>
        <p:nvSpPr>
          <p:cNvPr id="1669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567785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D16444-4B1F-43BF-92C7-872079396F0D}" type="slidenum">
              <a:rPr lang="en-US"/>
              <a:pPr/>
              <a:t>4</a:t>
            </a:fld>
            <a:endParaRPr lang="en-US"/>
          </a:p>
        </p:txBody>
      </p:sp>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88489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11550B-FA14-41CB-92FA-71EF07869701}" type="slidenum">
              <a:rPr lang="en-US"/>
              <a:pPr/>
              <a:t>40</a:t>
            </a:fld>
            <a:endParaRPr lang="en-US"/>
          </a:p>
        </p:txBody>
      </p:sp>
      <p:sp>
        <p:nvSpPr>
          <p:cNvPr id="167938" name="Rectangle 2"/>
          <p:cNvSpPr>
            <a:spLocks noGrp="1" noRot="1" noChangeAspect="1" noChangeArrowheads="1" noTextEdit="1"/>
          </p:cNvSpPr>
          <p:nvPr>
            <p:ph type="sldImg"/>
          </p:nvPr>
        </p:nvSpPr>
        <p:spPr>
          <a:ln/>
        </p:spPr>
      </p:sp>
      <p:sp>
        <p:nvSpPr>
          <p:cNvPr id="16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0457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D17B17-7D79-4681-82A6-9CAB71FD13F5}" type="slidenum">
              <a:rPr lang="en-US"/>
              <a:pPr/>
              <a:t>5</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7442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E00F1B-8C69-4B7B-A4B1-3D92D8A0E1F2}" type="slidenum">
              <a:rPr lang="en-US"/>
              <a:pPr/>
              <a:t>6</a:t>
            </a:fld>
            <a:endParaRPr lang="en-US"/>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7948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F10E26-7482-4A71-BE9D-6B01A07488A5}" type="slidenum">
              <a:rPr lang="en-US"/>
              <a:pPr/>
              <a:t>7</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9514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7F7346-E09F-4084-A513-841C2EFFAABF}" type="slidenum">
              <a:rPr lang="en-US"/>
              <a:pPr/>
              <a:t>8</a:t>
            </a:fld>
            <a:endParaRPr lang="en-US"/>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929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A842B-858B-4868-8790-1C9011D10AFA}" type="slidenum">
              <a:rPr lang="en-US"/>
              <a:pPr/>
              <a:t>9</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9570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5474" name="Group 2"/>
          <p:cNvGrpSpPr>
            <a:grpSpLocks/>
          </p:cNvGrpSpPr>
          <p:nvPr/>
        </p:nvGrpSpPr>
        <p:grpSpPr bwMode="auto">
          <a:xfrm>
            <a:off x="0" y="0"/>
            <a:ext cx="9140825" cy="6850063"/>
            <a:chOff x="0" y="0"/>
            <a:chExt cx="5758" cy="4315"/>
          </a:xfrm>
        </p:grpSpPr>
        <p:grpSp>
          <p:nvGrpSpPr>
            <p:cNvPr id="105475" name="Group 3"/>
            <p:cNvGrpSpPr>
              <a:grpSpLocks/>
            </p:cNvGrpSpPr>
            <p:nvPr userDrawn="1"/>
          </p:nvGrpSpPr>
          <p:grpSpPr bwMode="auto">
            <a:xfrm>
              <a:off x="1728" y="2230"/>
              <a:ext cx="4027" cy="2085"/>
              <a:chOff x="1728" y="2230"/>
              <a:chExt cx="4027" cy="2085"/>
            </a:xfrm>
          </p:grpSpPr>
          <p:sp>
            <p:nvSpPr>
              <p:cNvPr id="105476" name="Freeform 4"/>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105477" name="Freeform 5"/>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105478" name="Freeform 6"/>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105479" name="Freeform 7"/>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105480" name="Freeform 8"/>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105481" name="Freeform 9"/>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105482" name="Freeform 10"/>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105483" name="Rectangle 11"/>
          <p:cNvSpPr>
            <a:spLocks noGrp="1" noChangeArrowheads="1"/>
          </p:cNvSpPr>
          <p:nvPr>
            <p:ph type="ctrTitle" sz="quarter"/>
          </p:nvPr>
        </p:nvSpPr>
        <p:spPr>
          <a:xfrm>
            <a:off x="685800" y="1736725"/>
            <a:ext cx="7772400" cy="1920875"/>
          </a:xfrm>
        </p:spPr>
        <p:txBody>
          <a:bodyPr/>
          <a:lstStyle>
            <a:lvl1pPr>
              <a:defRPr sz="6000"/>
            </a:lvl1pPr>
          </a:lstStyle>
          <a:p>
            <a:r>
              <a:rPr lang="en-US"/>
              <a:t>Click to edit Master title style</a:t>
            </a:r>
          </a:p>
        </p:txBody>
      </p:sp>
      <p:sp>
        <p:nvSpPr>
          <p:cNvPr id="105484"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05485" name="Rectangle 13"/>
          <p:cNvSpPr>
            <a:spLocks noGrp="1" noChangeArrowheads="1"/>
          </p:cNvSpPr>
          <p:nvPr>
            <p:ph type="dt" sz="quarter" idx="2"/>
          </p:nvPr>
        </p:nvSpPr>
        <p:spPr>
          <a:xfrm>
            <a:off x="457200" y="6248400"/>
            <a:ext cx="2133600" cy="476250"/>
          </a:xfrm>
        </p:spPr>
        <p:txBody>
          <a:bodyPr/>
          <a:lstStyle>
            <a:lvl1pPr>
              <a:defRPr/>
            </a:lvl1pPr>
          </a:lstStyle>
          <a:p>
            <a:endParaRPr lang="en-US"/>
          </a:p>
        </p:txBody>
      </p:sp>
      <p:sp>
        <p:nvSpPr>
          <p:cNvPr id="105486" name="Rectangle 14"/>
          <p:cNvSpPr>
            <a:spLocks noGrp="1" noChangeArrowheads="1"/>
          </p:cNvSpPr>
          <p:nvPr>
            <p:ph type="ftr" sz="quarter" idx="3"/>
          </p:nvPr>
        </p:nvSpPr>
        <p:spPr>
          <a:xfrm>
            <a:off x="3124200" y="6251575"/>
            <a:ext cx="2895600" cy="476250"/>
          </a:xfrm>
        </p:spPr>
        <p:txBody>
          <a:bodyPr/>
          <a:lstStyle>
            <a:lvl1pPr>
              <a:defRPr/>
            </a:lvl1pPr>
          </a:lstStyle>
          <a:p>
            <a:endParaRPr lang="en-US"/>
          </a:p>
        </p:txBody>
      </p:sp>
      <p:sp>
        <p:nvSpPr>
          <p:cNvPr id="105487" name="Rectangle 15"/>
          <p:cNvSpPr>
            <a:spLocks noGrp="1" noChangeArrowheads="1"/>
          </p:cNvSpPr>
          <p:nvPr>
            <p:ph type="sldNum" sz="quarter" idx="4"/>
          </p:nvPr>
        </p:nvSpPr>
        <p:spPr>
          <a:xfrm>
            <a:off x="6553200" y="6254750"/>
            <a:ext cx="2133600" cy="476250"/>
          </a:xfrm>
        </p:spPr>
        <p:txBody>
          <a:bodyPr/>
          <a:lstStyle>
            <a:lvl1pPr>
              <a:defRPr/>
            </a:lvl1pPr>
          </a:lstStyle>
          <a:p>
            <a:fld id="{FF0FC357-567F-46D5-9C30-9AAF87FBF7D3}" type="slidenum">
              <a:rPr lang="en-US"/>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3F5F083-A417-4A74-A70B-F412866C3EB4}"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75EBE206-713E-4508-BC9F-0D46D39CC2D7}"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F8AED9DC-2422-4C23-855B-27D2D446170B}"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B7C48017-D95C-455B-AF47-731D9F3730F3}" type="slidenum">
              <a:rPr lang="en-US"/>
              <a:pPr/>
              <a:t>‹#›</a:t>
            </a:fld>
            <a:endParaRPr lang="en-US"/>
          </a:p>
        </p:txBody>
      </p:sp>
      <p:sp>
        <p:nvSpPr>
          <p:cNvPr id="6" name="Footer Placeholder 5"/>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28BB3403-2E4D-4718-B771-67D6BE11707E}"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A57DED86-A720-4D1C-A970-D73AB6DE5C4A}" type="slidenum">
              <a:rPr lang="en-US"/>
              <a:pPr/>
              <a:t>‹#›</a:t>
            </a:fld>
            <a:endParaRPr lang="en-US"/>
          </a:p>
        </p:txBody>
      </p:sp>
      <p:sp>
        <p:nvSpPr>
          <p:cNvPr id="9" name="Footer Placeholder 8"/>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1ABC0812-DD5C-4EF0-84FA-37AB668E3F25}" type="slidenum">
              <a:rPr lang="en-US"/>
              <a:pPr/>
              <a:t>‹#›</a:t>
            </a:fld>
            <a:endParaRPr lang="en-US"/>
          </a:p>
        </p:txBody>
      </p:sp>
      <p:sp>
        <p:nvSpPr>
          <p:cNvPr id="5" name="Footer Placeholder 4"/>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FA8DE789-0A32-400B-86E5-EE3743ACB65D}" type="slidenum">
              <a:rPr lang="en-US"/>
              <a:pPr/>
              <a:t>‹#›</a:t>
            </a:fld>
            <a:endParaRPr lang="en-US"/>
          </a:p>
        </p:txBody>
      </p:sp>
      <p:sp>
        <p:nvSpPr>
          <p:cNvPr id="4" name="Footer Placeholder 3"/>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88FF66E-164F-4060-AE13-B66C79427D6F}"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650C7BD4-C763-4B85-9891-A47C6D3F7DA6}" type="slidenum">
              <a:rPr lang="en-US"/>
              <a:pPr/>
              <a:t>‹#›</a:t>
            </a:fld>
            <a:endParaRPr lang="en-US"/>
          </a:p>
        </p:txBody>
      </p:sp>
      <p:sp>
        <p:nvSpPr>
          <p:cNvPr id="7" name="Footer Placeholder 6"/>
          <p:cNvSpPr>
            <a:spLocks noGrp="1"/>
          </p:cNvSpPr>
          <p:nvPr>
            <p:ph type="ftr" sz="quarter" idx="12"/>
          </p:nvPr>
        </p:nvSpPr>
        <p:spPr/>
        <p:txBody>
          <a:bodyPr/>
          <a:lstStyle>
            <a:lvl1pPr>
              <a:defRPr/>
            </a:lvl1p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dt" sz="half" idx="2"/>
          </p:nvPr>
        </p:nvSpPr>
        <p:spPr bwMode="auto">
          <a:xfrm>
            <a:off x="457200" y="625157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endParaRPr lang="en-US"/>
          </a:p>
        </p:txBody>
      </p:sp>
      <p:sp>
        <p:nvSpPr>
          <p:cNvPr id="104451" name="Rectangle 3"/>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fld id="{1391B857-38F6-4AE6-9E06-98BBC346A5B4}" type="slidenum">
              <a:rPr lang="en-US"/>
              <a:pPr/>
              <a:t>‹#›</a:t>
            </a:fld>
            <a:endParaRPr lang="en-US"/>
          </a:p>
        </p:txBody>
      </p:sp>
      <p:grpSp>
        <p:nvGrpSpPr>
          <p:cNvPr id="104452" name="Group 4"/>
          <p:cNvGrpSpPr>
            <a:grpSpLocks/>
          </p:cNvGrpSpPr>
          <p:nvPr/>
        </p:nvGrpSpPr>
        <p:grpSpPr bwMode="auto">
          <a:xfrm>
            <a:off x="0" y="0"/>
            <a:ext cx="9140825" cy="6850063"/>
            <a:chOff x="0" y="0"/>
            <a:chExt cx="5758" cy="4315"/>
          </a:xfrm>
        </p:grpSpPr>
        <p:grpSp>
          <p:nvGrpSpPr>
            <p:cNvPr id="104453" name="Group 5"/>
            <p:cNvGrpSpPr>
              <a:grpSpLocks/>
            </p:cNvGrpSpPr>
            <p:nvPr userDrawn="1"/>
          </p:nvGrpSpPr>
          <p:grpSpPr bwMode="auto">
            <a:xfrm>
              <a:off x="1728" y="2230"/>
              <a:ext cx="4027" cy="2085"/>
              <a:chOff x="1728" y="2230"/>
              <a:chExt cx="4027" cy="2085"/>
            </a:xfrm>
          </p:grpSpPr>
          <p:sp>
            <p:nvSpPr>
              <p:cNvPr id="104454" name="Freeform 6"/>
              <p:cNvSpPr>
                <a:spLocks/>
              </p:cNvSpPr>
              <p:nvPr/>
            </p:nvSpPr>
            <p:spPr bwMode="hidden">
              <a:xfrm>
                <a:off x="1728" y="2644"/>
                <a:ext cx="2882" cy="1671"/>
              </a:xfrm>
              <a:custGeom>
                <a:avLst/>
                <a:gdLst/>
                <a:ahLst/>
                <a:cxnLst>
                  <a:cxn ang="0">
                    <a:pos x="2740" y="528"/>
                  </a:cxn>
                  <a:cxn ang="0">
                    <a:pos x="2632" y="484"/>
                  </a:cxn>
                  <a:cxn ang="0">
                    <a:pos x="2480" y="424"/>
                  </a:cxn>
                  <a:cxn ang="0">
                    <a:pos x="2203" y="343"/>
                  </a:cxn>
                  <a:cxn ang="0">
                    <a:pos x="1970" y="277"/>
                  </a:cxn>
                  <a:cxn ang="0">
                    <a:pos x="1807" y="212"/>
                  </a:cxn>
                  <a:cxn ang="0">
                    <a:pos x="1693" y="152"/>
                  </a:cxn>
                  <a:cxn ang="0">
                    <a:pos x="1628" y="103"/>
                  </a:cxn>
                  <a:cxn ang="0">
                    <a:pos x="1590" y="60"/>
                  </a:cxn>
                  <a:cxn ang="0">
                    <a:pos x="1579" y="27"/>
                  </a:cxn>
                  <a:cxn ang="0">
                    <a:pos x="1585" y="0"/>
                  </a:cxn>
                  <a:cxn ang="0">
                    <a:pos x="1557" y="49"/>
                  </a:cxn>
                  <a:cxn ang="0">
                    <a:pos x="1568" y="98"/>
                  </a:cxn>
                  <a:cxn ang="0">
                    <a:pos x="1617" y="141"/>
                  </a:cxn>
                  <a:cxn ang="0">
                    <a:pos x="1688" y="185"/>
                  </a:cxn>
                  <a:cxn ang="0">
                    <a:pos x="1791" y="228"/>
                  </a:cxn>
                  <a:cxn ang="0">
                    <a:pos x="2040" y="310"/>
                  </a:cxn>
                  <a:cxn ang="0">
                    <a:pos x="2285" y="381"/>
                  </a:cxn>
                  <a:cxn ang="0">
                    <a:pos x="2464" y="435"/>
                  </a:cxn>
                  <a:cxn ang="0">
                    <a:pos x="2605" y="484"/>
                  </a:cxn>
                  <a:cxn ang="0">
                    <a:pos x="2708" y="528"/>
                  </a:cxn>
                  <a:cxn ang="0">
                    <a:pos x="2768" y="560"/>
                  </a:cxn>
                  <a:cxn ang="0">
                    <a:pos x="2795" y="593"/>
                  </a:cxn>
                  <a:cxn ang="0">
                    <a:pos x="2795" y="642"/>
                  </a:cxn>
                  <a:cxn ang="0">
                    <a:pos x="2762" y="691"/>
                  </a:cxn>
                  <a:cxn ang="0">
                    <a:pos x="2692" y="735"/>
                  </a:cxn>
                  <a:cxn ang="0">
                    <a:pos x="2589" y="778"/>
                  </a:cxn>
                  <a:cxn ang="0">
                    <a:pos x="2458" y="822"/>
                  </a:cxn>
                  <a:cxn ang="0">
                    <a:pos x="2301" y="865"/>
                  </a:cxn>
                  <a:cxn ang="0">
                    <a:pos x="2030" y="930"/>
                  </a:cxn>
                  <a:cxn ang="0">
                    <a:pos x="1606" y="1034"/>
                  </a:cxn>
                  <a:cxn ang="0">
                    <a:pos x="1145" y="1164"/>
                  </a:cxn>
                  <a:cxn ang="0">
                    <a:pos x="673" y="1328"/>
                  </a:cxn>
                  <a:cxn ang="0">
                    <a:pos x="217" y="1545"/>
                  </a:cxn>
                  <a:cxn ang="0">
                    <a:pos x="353" y="1671"/>
                  </a:cxn>
                  <a:cxn ang="0">
                    <a:pos x="754" y="1469"/>
                  </a:cxn>
                  <a:cxn ang="0">
                    <a:pos x="1145" y="1311"/>
                  </a:cxn>
                  <a:cxn ang="0">
                    <a:pos x="1519" y="1186"/>
                  </a:cxn>
                  <a:cxn ang="0">
                    <a:pos x="1861" y="1083"/>
                  </a:cxn>
                  <a:cxn ang="0">
                    <a:pos x="2165" y="1007"/>
                  </a:cxn>
                  <a:cxn ang="0">
                    <a:pos x="2426" y="947"/>
                  </a:cxn>
                  <a:cxn ang="0">
                    <a:pos x="2626" y="892"/>
                  </a:cxn>
                  <a:cxn ang="0">
                    <a:pos x="2762" y="838"/>
                  </a:cxn>
                  <a:cxn ang="0">
                    <a:pos x="2827" y="794"/>
                  </a:cxn>
                  <a:cxn ang="0">
                    <a:pos x="2865" y="745"/>
                  </a:cxn>
                  <a:cxn ang="0">
                    <a:pos x="2882" y="702"/>
                  </a:cxn>
                  <a:cxn ang="0">
                    <a:pos x="2854" y="620"/>
                  </a:cxn>
                  <a:cxn ang="0">
                    <a:pos x="2800" y="560"/>
                  </a:cxn>
                  <a:cxn ang="0">
                    <a:pos x="2773" y="544"/>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w="9525">
                <a:noFill/>
                <a:round/>
                <a:headEnd/>
                <a:tailEnd/>
              </a:ln>
            </p:spPr>
            <p:txBody>
              <a:bodyPr/>
              <a:lstStyle/>
              <a:p>
                <a:endParaRPr lang="en-US"/>
              </a:p>
            </p:txBody>
          </p:sp>
          <p:sp>
            <p:nvSpPr>
              <p:cNvPr id="104455" name="Freeform 7"/>
              <p:cNvSpPr>
                <a:spLocks/>
              </p:cNvSpPr>
              <p:nvPr/>
            </p:nvSpPr>
            <p:spPr bwMode="hidden">
              <a:xfrm>
                <a:off x="4170" y="2671"/>
                <a:ext cx="1259" cy="811"/>
              </a:xfrm>
              <a:custGeom>
                <a:avLst/>
                <a:gdLst/>
                <a:ahLst/>
                <a:cxnLst>
                  <a:cxn ang="0">
                    <a:pos x="1259" y="615"/>
                  </a:cxn>
                  <a:cxn ang="0">
                    <a:pos x="1248" y="588"/>
                  </a:cxn>
                  <a:cxn ang="0">
                    <a:pos x="1237" y="566"/>
                  </a:cxn>
                  <a:cxn ang="0">
                    <a:pos x="1216" y="539"/>
                  </a:cxn>
                  <a:cxn ang="0">
                    <a:pos x="1188" y="517"/>
                  </a:cxn>
                  <a:cxn ang="0">
                    <a:pos x="1123" y="479"/>
                  </a:cxn>
                  <a:cxn ang="0">
                    <a:pos x="1042" y="441"/>
                  </a:cxn>
                  <a:cxn ang="0">
                    <a:pos x="944" y="408"/>
                  </a:cxn>
                  <a:cxn ang="0">
                    <a:pos x="841" y="381"/>
                  </a:cxn>
                  <a:cxn ang="0">
                    <a:pos x="727" y="348"/>
                  </a:cxn>
                  <a:cxn ang="0">
                    <a:pos x="613" y="321"/>
                  </a:cxn>
                  <a:cxn ang="0">
                    <a:pos x="499" y="294"/>
                  </a:cxn>
                  <a:cxn ang="0">
                    <a:pos x="391" y="261"/>
                  </a:cxn>
                  <a:cxn ang="0">
                    <a:pos x="288" y="229"/>
                  </a:cxn>
                  <a:cxn ang="0">
                    <a:pos x="195" y="196"/>
                  </a:cxn>
                  <a:cxn ang="0">
                    <a:pos x="119" y="152"/>
                  </a:cxn>
                  <a:cxn ang="0">
                    <a:pos x="54" y="109"/>
                  </a:cxn>
                  <a:cxn ang="0">
                    <a:pos x="33" y="87"/>
                  </a:cxn>
                  <a:cxn ang="0">
                    <a:pos x="16" y="60"/>
                  </a:cxn>
                  <a:cxn ang="0">
                    <a:pos x="5" y="33"/>
                  </a:cxn>
                  <a:cxn ang="0">
                    <a:pos x="0" y="0"/>
                  </a:cxn>
                  <a:cxn ang="0">
                    <a:pos x="0" y="6"/>
                  </a:cxn>
                  <a:cxn ang="0">
                    <a:pos x="0" y="11"/>
                  </a:cxn>
                  <a:cxn ang="0">
                    <a:pos x="0" y="38"/>
                  </a:cxn>
                  <a:cxn ang="0">
                    <a:pos x="5" y="60"/>
                  </a:cxn>
                  <a:cxn ang="0">
                    <a:pos x="16" y="87"/>
                  </a:cxn>
                  <a:cxn ang="0">
                    <a:pos x="33" y="114"/>
                  </a:cxn>
                  <a:cxn ang="0">
                    <a:pos x="54" y="142"/>
                  </a:cxn>
                  <a:cxn ang="0">
                    <a:pos x="87" y="174"/>
                  </a:cxn>
                  <a:cxn ang="0">
                    <a:pos x="125" y="207"/>
                  </a:cxn>
                  <a:cxn ang="0">
                    <a:pos x="179" y="240"/>
                  </a:cxn>
                  <a:cxn ang="0">
                    <a:pos x="244" y="278"/>
                  </a:cxn>
                  <a:cxn ang="0">
                    <a:pos x="326" y="310"/>
                  </a:cxn>
                  <a:cxn ang="0">
                    <a:pos x="418" y="348"/>
                  </a:cxn>
                  <a:cxn ang="0">
                    <a:pos x="526" y="381"/>
                  </a:cxn>
                  <a:cxn ang="0">
                    <a:pos x="657" y="414"/>
                  </a:cxn>
                  <a:cxn ang="0">
                    <a:pos x="749" y="435"/>
                  </a:cxn>
                  <a:cxn ang="0">
                    <a:pos x="830" y="463"/>
                  </a:cxn>
                  <a:cxn ang="0">
                    <a:pos x="901" y="490"/>
                  </a:cxn>
                  <a:cxn ang="0">
                    <a:pos x="966" y="512"/>
                  </a:cxn>
                  <a:cxn ang="0">
                    <a:pos x="1015" y="539"/>
                  </a:cxn>
                  <a:cxn ang="0">
                    <a:pos x="1053" y="566"/>
                  </a:cxn>
                  <a:cxn ang="0">
                    <a:pos x="1080" y="593"/>
                  </a:cxn>
                  <a:cxn ang="0">
                    <a:pos x="1102" y="620"/>
                  </a:cxn>
                  <a:cxn ang="0">
                    <a:pos x="1112" y="648"/>
                  </a:cxn>
                  <a:cxn ang="0">
                    <a:pos x="1118" y="675"/>
                  </a:cxn>
                  <a:cxn ang="0">
                    <a:pos x="1112" y="697"/>
                  </a:cxn>
                  <a:cxn ang="0">
                    <a:pos x="1096" y="724"/>
                  </a:cxn>
                  <a:cxn ang="0">
                    <a:pos x="1080" y="746"/>
                  </a:cxn>
                  <a:cxn ang="0">
                    <a:pos x="1053" y="767"/>
                  </a:cxn>
                  <a:cxn ang="0">
                    <a:pos x="1015" y="789"/>
                  </a:cxn>
                  <a:cxn ang="0">
                    <a:pos x="977" y="811"/>
                  </a:cxn>
                  <a:cxn ang="0">
                    <a:pos x="1047" y="789"/>
                  </a:cxn>
                  <a:cxn ang="0">
                    <a:pos x="1107" y="767"/>
                  </a:cxn>
                  <a:cxn ang="0">
                    <a:pos x="1156" y="746"/>
                  </a:cxn>
                  <a:cxn ang="0">
                    <a:pos x="1199" y="724"/>
                  </a:cxn>
                  <a:cxn ang="0">
                    <a:pos x="1226" y="702"/>
                  </a:cxn>
                  <a:cxn ang="0">
                    <a:pos x="1248" y="675"/>
                  </a:cxn>
                  <a:cxn ang="0">
                    <a:pos x="1259" y="648"/>
                  </a:cxn>
                  <a:cxn ang="0">
                    <a:pos x="1259" y="615"/>
                  </a:cxn>
                  <a:cxn ang="0">
                    <a:pos x="1259" y="615"/>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w="9525">
                <a:noFill/>
                <a:round/>
                <a:headEnd/>
                <a:tailEnd/>
              </a:ln>
            </p:spPr>
            <p:txBody>
              <a:bodyPr/>
              <a:lstStyle/>
              <a:p>
                <a:endParaRPr lang="en-US"/>
              </a:p>
            </p:txBody>
          </p:sp>
          <p:sp>
            <p:nvSpPr>
              <p:cNvPr id="104456" name="Freeform 8"/>
              <p:cNvSpPr>
                <a:spLocks/>
              </p:cNvSpPr>
              <p:nvPr/>
            </p:nvSpPr>
            <p:spPr bwMode="hidden">
              <a:xfrm>
                <a:off x="2900" y="3346"/>
                <a:ext cx="2849" cy="969"/>
              </a:xfrm>
              <a:custGeom>
                <a:avLst/>
                <a:gdLst/>
                <a:ahLst/>
                <a:cxnLst>
                  <a:cxn ang="0">
                    <a:pos x="92" y="958"/>
                  </a:cxn>
                  <a:cxn ang="0">
                    <a:pos x="0" y="969"/>
                  </a:cxn>
                  <a:cxn ang="0">
                    <a:pos x="391" y="969"/>
                  </a:cxn>
                  <a:cxn ang="0">
                    <a:pos x="434" y="947"/>
                  </a:cxn>
                  <a:cxn ang="0">
                    <a:pos x="483" y="914"/>
                  </a:cxn>
                  <a:cxn ang="0">
                    <a:pos x="554" y="876"/>
                  </a:cxn>
                  <a:cxn ang="0">
                    <a:pos x="635" y="838"/>
                  </a:cxn>
                  <a:cxn ang="0">
                    <a:pos x="727" y="794"/>
                  </a:cxn>
                  <a:cxn ang="0">
                    <a:pos x="836" y="745"/>
                  </a:cxn>
                  <a:cxn ang="0">
                    <a:pos x="961" y="696"/>
                  </a:cxn>
                  <a:cxn ang="0">
                    <a:pos x="1102" y="642"/>
                  </a:cxn>
                  <a:cxn ang="0">
                    <a:pos x="1259" y="582"/>
                  </a:cxn>
                  <a:cxn ang="0">
                    <a:pos x="1433" y="522"/>
                  </a:cxn>
                  <a:cxn ang="0">
                    <a:pos x="1623" y="462"/>
                  </a:cxn>
                  <a:cxn ang="0">
                    <a:pos x="1829" y="403"/>
                  </a:cxn>
                  <a:cxn ang="0">
                    <a:pos x="2057" y="343"/>
                  </a:cxn>
                  <a:cxn ang="0">
                    <a:pos x="2301" y="283"/>
                  </a:cxn>
                  <a:cxn ang="0">
                    <a:pos x="2567" y="223"/>
                  </a:cxn>
                  <a:cxn ang="0">
                    <a:pos x="2849" y="163"/>
                  </a:cxn>
                  <a:cxn ang="0">
                    <a:pos x="2849" y="0"/>
                  </a:cxn>
                  <a:cxn ang="0">
                    <a:pos x="2817" y="16"/>
                  </a:cxn>
                  <a:cxn ang="0">
                    <a:pos x="2773" y="33"/>
                  </a:cxn>
                  <a:cxn ang="0">
                    <a:pos x="2719" y="54"/>
                  </a:cxn>
                  <a:cxn ang="0">
                    <a:pos x="2648" y="76"/>
                  </a:cxn>
                  <a:cxn ang="0">
                    <a:pos x="2572" y="98"/>
                  </a:cxn>
                  <a:cxn ang="0">
                    <a:pos x="2491" y="120"/>
                  </a:cxn>
                  <a:cxn ang="0">
                    <a:pos x="2399" y="147"/>
                  </a:cxn>
                  <a:cxn ang="0">
                    <a:pos x="2301" y="169"/>
                  </a:cxn>
                  <a:cxn ang="0">
                    <a:pos x="2095" y="223"/>
                  </a:cxn>
                  <a:cxn ang="0">
                    <a:pos x="1889" y="277"/>
                  </a:cxn>
                  <a:cxn ang="0">
                    <a:pos x="1688" y="326"/>
                  </a:cxn>
                  <a:cxn ang="0">
                    <a:pos x="1590" y="354"/>
                  </a:cxn>
                  <a:cxn ang="0">
                    <a:pos x="1503" y="381"/>
                  </a:cxn>
                  <a:cxn ang="0">
                    <a:pos x="1107" y="506"/>
                  </a:cxn>
                  <a:cxn ang="0">
                    <a:pos x="912" y="577"/>
                  </a:cxn>
                  <a:cxn ang="0">
                    <a:pos x="727" y="647"/>
                  </a:cxn>
                  <a:cxn ang="0">
                    <a:pos x="548" y="718"/>
                  </a:cxn>
                  <a:cxn ang="0">
                    <a:pos x="380" y="794"/>
                  </a:cxn>
                  <a:cxn ang="0">
                    <a:pos x="228" y="876"/>
                  </a:cxn>
                  <a:cxn ang="0">
                    <a:pos x="92" y="958"/>
                  </a:cxn>
                  <a:cxn ang="0">
                    <a:pos x="92" y="958"/>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w="9525">
                <a:noFill/>
                <a:round/>
                <a:headEnd/>
                <a:tailEnd/>
              </a:ln>
            </p:spPr>
            <p:txBody>
              <a:bodyPr/>
              <a:lstStyle/>
              <a:p>
                <a:endParaRPr lang="en-US"/>
              </a:p>
            </p:txBody>
          </p:sp>
          <p:sp>
            <p:nvSpPr>
              <p:cNvPr id="104457" name="Freeform 9"/>
              <p:cNvSpPr>
                <a:spLocks/>
              </p:cNvSpPr>
              <p:nvPr/>
            </p:nvSpPr>
            <p:spPr bwMode="hidden">
              <a:xfrm>
                <a:off x="2748" y="2230"/>
                <a:ext cx="3007" cy="2085"/>
              </a:xfrm>
              <a:custGeom>
                <a:avLst/>
                <a:gdLst/>
                <a:ahLst/>
                <a:cxnLst>
                  <a:cxn ang="0">
                    <a:pos x="1433" y="474"/>
                  </a:cxn>
                  <a:cxn ang="0">
                    <a:pos x="1460" y="528"/>
                  </a:cxn>
                  <a:cxn ang="0">
                    <a:pos x="1541" y="593"/>
                  </a:cxn>
                  <a:cxn ang="0">
                    <a:pos x="1715" y="670"/>
                  </a:cxn>
                  <a:cxn ang="0">
                    <a:pos x="1927" y="735"/>
                  </a:cxn>
                  <a:cxn ang="0">
                    <a:pos x="2155" y="789"/>
                  </a:cxn>
                  <a:cxn ang="0">
                    <a:pos x="2372" y="849"/>
                  </a:cxn>
                  <a:cxn ang="0">
                    <a:pos x="2551" y="920"/>
                  </a:cxn>
                  <a:cxn ang="0">
                    <a:pos x="2638" y="980"/>
                  </a:cxn>
                  <a:cxn ang="0">
                    <a:pos x="2676" y="1029"/>
                  </a:cxn>
                  <a:cxn ang="0">
                    <a:pos x="2681" y="1083"/>
                  </a:cxn>
                  <a:cxn ang="0">
                    <a:pos x="2665" y="1127"/>
                  </a:cxn>
                  <a:cxn ang="0">
                    <a:pos x="2616" y="1170"/>
                  </a:cxn>
                  <a:cxn ang="0">
                    <a:pos x="2545" y="1208"/>
                  </a:cxn>
                  <a:cxn ang="0">
                    <a:pos x="2448" y="1241"/>
                  </a:cxn>
                  <a:cxn ang="0">
                    <a:pos x="2328" y="1274"/>
                  </a:cxn>
                  <a:cxn ang="0">
                    <a:pos x="2106" y="1328"/>
                  </a:cxn>
                  <a:cxn ang="0">
                    <a:pos x="1742" y="1421"/>
                  </a:cxn>
                  <a:cxn ang="0">
                    <a:pos x="1308" y="1540"/>
                  </a:cxn>
                  <a:cxn ang="0">
                    <a:pos x="820" y="1709"/>
                  </a:cxn>
                  <a:cxn ang="0">
                    <a:pos x="282" y="1943"/>
                  </a:cxn>
                  <a:cxn ang="0">
                    <a:pos x="152" y="2085"/>
                  </a:cxn>
                  <a:cxn ang="0">
                    <a:pos x="386" y="1992"/>
                  </a:cxn>
                  <a:cxn ang="0">
                    <a:pos x="700" y="1834"/>
                  </a:cxn>
                  <a:cxn ang="0">
                    <a:pos x="1064" y="1693"/>
                  </a:cxn>
                  <a:cxn ang="0">
                    <a:pos x="1661" y="1497"/>
                  </a:cxn>
                  <a:cxn ang="0">
                    <a:pos x="1845" y="1442"/>
                  </a:cxn>
                  <a:cxn ang="0">
                    <a:pos x="2252" y="1339"/>
                  </a:cxn>
                  <a:cxn ang="0">
                    <a:pos x="2551" y="1263"/>
                  </a:cxn>
                  <a:cxn ang="0">
                    <a:pos x="2730" y="1214"/>
                  </a:cxn>
                  <a:cxn ang="0">
                    <a:pos x="2876" y="1170"/>
                  </a:cxn>
                  <a:cxn ang="0">
                    <a:pos x="2974" y="1132"/>
                  </a:cxn>
                  <a:cxn ang="0">
                    <a:pos x="3007" y="871"/>
                  </a:cxn>
                  <a:cxn ang="0">
                    <a:pos x="2860" y="844"/>
                  </a:cxn>
                  <a:cxn ang="0">
                    <a:pos x="2670" y="806"/>
                  </a:cxn>
                  <a:cxn ang="0">
                    <a:pos x="2458" y="757"/>
                  </a:cxn>
                  <a:cxn ang="0">
                    <a:pos x="2138" y="670"/>
                  </a:cxn>
                  <a:cxn ang="0">
                    <a:pos x="1959" y="604"/>
                  </a:cxn>
                  <a:cxn ang="0">
                    <a:pos x="1824" y="534"/>
                  </a:cxn>
                  <a:cxn ang="0">
                    <a:pos x="1769" y="474"/>
                  </a:cxn>
                  <a:cxn ang="0">
                    <a:pos x="1753" y="436"/>
                  </a:cxn>
                  <a:cxn ang="0">
                    <a:pos x="1780" y="381"/>
                  </a:cxn>
                  <a:cxn ang="0">
                    <a:pos x="1862" y="316"/>
                  </a:cxn>
                  <a:cxn ang="0">
                    <a:pos x="1986" y="267"/>
                  </a:cxn>
                  <a:cxn ang="0">
                    <a:pos x="2149" y="229"/>
                  </a:cxn>
                  <a:cxn ang="0">
                    <a:pos x="2431" y="180"/>
                  </a:cxn>
                  <a:cxn ang="0">
                    <a:pos x="2827" y="125"/>
                  </a:cxn>
                  <a:cxn ang="0">
                    <a:pos x="3007" y="87"/>
                  </a:cxn>
                  <a:cxn ang="0">
                    <a:pos x="2909" y="22"/>
                  </a:cxn>
                  <a:cxn ang="0">
                    <a:pos x="2676" y="66"/>
                  </a:cxn>
                  <a:cxn ang="0">
                    <a:pos x="2285" y="120"/>
                  </a:cxn>
                  <a:cxn ang="0">
                    <a:pos x="2030" y="158"/>
                  </a:cxn>
                  <a:cxn ang="0">
                    <a:pos x="1791" y="202"/>
                  </a:cxn>
                  <a:cxn ang="0">
                    <a:pos x="1601" y="261"/>
                  </a:cxn>
                  <a:cxn ang="0">
                    <a:pos x="1471" y="338"/>
                  </a:cxn>
                  <a:cxn ang="0">
                    <a:pos x="1438" y="387"/>
                  </a:cxn>
                  <a:cxn ang="0">
                    <a:pos x="1427" y="441"/>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w="9525">
                <a:noFill/>
                <a:round/>
                <a:headEnd/>
                <a:tailEnd/>
              </a:ln>
            </p:spPr>
            <p:txBody>
              <a:bodyPr/>
              <a:lstStyle/>
              <a:p>
                <a:endParaRPr lang="en-US"/>
              </a:p>
            </p:txBody>
          </p:sp>
          <p:sp>
            <p:nvSpPr>
              <p:cNvPr id="104458" name="Freeform 10"/>
              <p:cNvSpPr>
                <a:spLocks/>
              </p:cNvSpPr>
              <p:nvPr/>
            </p:nvSpPr>
            <p:spPr bwMode="hidden">
              <a:xfrm>
                <a:off x="4501" y="2317"/>
                <a:ext cx="1248" cy="539"/>
              </a:xfrm>
              <a:custGeom>
                <a:avLst/>
                <a:gdLst/>
                <a:ahLst/>
                <a:cxnLst>
                  <a:cxn ang="0">
                    <a:pos x="0" y="332"/>
                  </a:cxn>
                  <a:cxn ang="0">
                    <a:pos x="0" y="360"/>
                  </a:cxn>
                  <a:cxn ang="0">
                    <a:pos x="5" y="387"/>
                  </a:cxn>
                  <a:cxn ang="0">
                    <a:pos x="27" y="414"/>
                  </a:cxn>
                  <a:cxn ang="0">
                    <a:pos x="54" y="436"/>
                  </a:cxn>
                  <a:cxn ang="0">
                    <a:pos x="92" y="463"/>
                  </a:cxn>
                  <a:cxn ang="0">
                    <a:pos x="141" y="490"/>
                  </a:cxn>
                  <a:cxn ang="0">
                    <a:pos x="195" y="512"/>
                  </a:cxn>
                  <a:cxn ang="0">
                    <a:pos x="255" y="539"/>
                  </a:cxn>
                  <a:cxn ang="0">
                    <a:pos x="212" y="517"/>
                  </a:cxn>
                  <a:cxn ang="0">
                    <a:pos x="179" y="490"/>
                  </a:cxn>
                  <a:cxn ang="0">
                    <a:pos x="157" y="468"/>
                  </a:cxn>
                  <a:cxn ang="0">
                    <a:pos x="141" y="447"/>
                  </a:cxn>
                  <a:cxn ang="0">
                    <a:pos x="136" y="425"/>
                  </a:cxn>
                  <a:cxn ang="0">
                    <a:pos x="136" y="403"/>
                  </a:cxn>
                  <a:cxn ang="0">
                    <a:pos x="141" y="381"/>
                  </a:cxn>
                  <a:cxn ang="0">
                    <a:pos x="157" y="365"/>
                  </a:cxn>
                  <a:cxn ang="0">
                    <a:pos x="179" y="343"/>
                  </a:cxn>
                  <a:cxn ang="0">
                    <a:pos x="201" y="327"/>
                  </a:cxn>
                  <a:cxn ang="0">
                    <a:pos x="266" y="294"/>
                  </a:cxn>
                  <a:cxn ang="0">
                    <a:pos x="353" y="262"/>
                  </a:cxn>
                  <a:cxn ang="0">
                    <a:pos x="445" y="234"/>
                  </a:cxn>
                  <a:cxn ang="0">
                    <a:pos x="554" y="213"/>
                  </a:cxn>
                  <a:cxn ang="0">
                    <a:pos x="662" y="191"/>
                  </a:cxn>
                  <a:cxn ang="0">
                    <a:pos x="890" y="153"/>
                  </a:cxn>
                  <a:cxn ang="0">
                    <a:pos x="993" y="136"/>
                  </a:cxn>
                  <a:cxn ang="0">
                    <a:pos x="1091" y="120"/>
                  </a:cxn>
                  <a:cxn ang="0">
                    <a:pos x="1178" y="115"/>
                  </a:cxn>
                  <a:cxn ang="0">
                    <a:pos x="1248" y="104"/>
                  </a:cxn>
                  <a:cxn ang="0">
                    <a:pos x="1248" y="0"/>
                  </a:cxn>
                  <a:cxn ang="0">
                    <a:pos x="1161" y="22"/>
                  </a:cxn>
                  <a:cxn ang="0">
                    <a:pos x="1069" y="38"/>
                  </a:cxn>
                  <a:cxn ang="0">
                    <a:pos x="874" y="71"/>
                  </a:cxn>
                  <a:cxn ang="0">
                    <a:pos x="673" y="93"/>
                  </a:cxn>
                  <a:cxn ang="0">
                    <a:pos x="483" y="126"/>
                  </a:cxn>
                  <a:cxn ang="0">
                    <a:pos x="391" y="142"/>
                  </a:cxn>
                  <a:cxn ang="0">
                    <a:pos x="309" y="158"/>
                  </a:cxn>
                  <a:cxn ang="0">
                    <a:pos x="228" y="180"/>
                  </a:cxn>
                  <a:cxn ang="0">
                    <a:pos x="163" y="202"/>
                  </a:cxn>
                  <a:cxn ang="0">
                    <a:pos x="103" y="229"/>
                  </a:cxn>
                  <a:cxn ang="0">
                    <a:pos x="54" y="256"/>
                  </a:cxn>
                  <a:cxn ang="0">
                    <a:pos x="22" y="294"/>
                  </a:cxn>
                  <a:cxn ang="0">
                    <a:pos x="0" y="332"/>
                  </a:cxn>
                  <a:cxn ang="0">
                    <a:pos x="0" y="332"/>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w="9525">
                <a:noFill/>
                <a:round/>
                <a:headEnd/>
                <a:tailEnd/>
              </a:ln>
            </p:spPr>
            <p:txBody>
              <a:bodyPr/>
              <a:lstStyle/>
              <a:p>
                <a:endParaRPr lang="en-US"/>
              </a:p>
            </p:txBody>
          </p:sp>
        </p:grpSp>
        <p:sp>
          <p:nvSpPr>
            <p:cNvPr id="104459" name="Freeform 11"/>
            <p:cNvSpPr>
              <a:spLocks/>
            </p:cNvSpPr>
            <p:nvPr/>
          </p:nvSpPr>
          <p:spPr bwMode="hidden">
            <a:xfrm>
              <a:off x="3322" y="1341"/>
              <a:ext cx="1825" cy="1537"/>
            </a:xfrm>
            <a:custGeom>
              <a:avLst/>
              <a:gdLst/>
              <a:ahLst/>
              <a:cxnLst>
                <a:cxn ang="0">
                  <a:pos x="982" y="1061"/>
                </a:cxn>
                <a:cxn ang="0">
                  <a:pos x="1357" y="1012"/>
                </a:cxn>
                <a:cxn ang="0">
                  <a:pos x="1666" y="957"/>
                </a:cxn>
                <a:cxn ang="0">
                  <a:pos x="1916" y="897"/>
                </a:cxn>
                <a:cxn ang="0">
                  <a:pos x="2100" y="832"/>
                </a:cxn>
                <a:cxn ang="0">
                  <a:pos x="2220" y="756"/>
                </a:cxn>
                <a:cxn ang="0">
                  <a:pos x="2285" y="669"/>
                </a:cxn>
                <a:cxn ang="0">
                  <a:pos x="2290" y="560"/>
                </a:cxn>
                <a:cxn ang="0">
                  <a:pos x="2241" y="457"/>
                </a:cxn>
                <a:cxn ang="0">
                  <a:pos x="2144" y="364"/>
                </a:cxn>
                <a:cxn ang="0">
                  <a:pos x="2008" y="277"/>
                </a:cxn>
                <a:cxn ang="0">
                  <a:pos x="1769" y="157"/>
                </a:cxn>
                <a:cxn ang="0">
                  <a:pos x="1612" y="92"/>
                </a:cxn>
                <a:cxn ang="0">
                  <a:pos x="1476" y="43"/>
                </a:cxn>
                <a:cxn ang="0">
                  <a:pos x="1384" y="10"/>
                </a:cxn>
                <a:cxn ang="0">
                  <a:pos x="1346" y="0"/>
                </a:cxn>
                <a:cxn ang="0">
                  <a:pos x="1655" y="119"/>
                </a:cxn>
                <a:cxn ang="0">
                  <a:pos x="1948" y="255"/>
                </a:cxn>
                <a:cxn ang="0">
                  <a:pos x="2068" y="326"/>
                </a:cxn>
                <a:cxn ang="0">
                  <a:pos x="2171" y="402"/>
                </a:cxn>
                <a:cxn ang="0">
                  <a:pos x="2236" y="478"/>
                </a:cxn>
                <a:cxn ang="0">
                  <a:pos x="2263" y="560"/>
                </a:cxn>
                <a:cxn ang="0">
                  <a:pos x="2241" y="636"/>
                </a:cxn>
                <a:cxn ang="0">
                  <a:pos x="2171" y="702"/>
                </a:cxn>
                <a:cxn ang="0">
                  <a:pos x="2062" y="756"/>
                </a:cxn>
                <a:cxn ang="0">
                  <a:pos x="1921" y="800"/>
                </a:cxn>
                <a:cxn ang="0">
                  <a:pos x="1748" y="843"/>
                </a:cxn>
                <a:cxn ang="0">
                  <a:pos x="1351" y="908"/>
                </a:cxn>
                <a:cxn ang="0">
                  <a:pos x="923" y="968"/>
                </a:cxn>
                <a:cxn ang="0">
                  <a:pos x="521" y="1028"/>
                </a:cxn>
                <a:cxn ang="0">
                  <a:pos x="353" y="1066"/>
                </a:cxn>
                <a:cxn ang="0">
                  <a:pos x="206" y="1104"/>
                </a:cxn>
                <a:cxn ang="0">
                  <a:pos x="92" y="1148"/>
                </a:cxn>
                <a:cxn ang="0">
                  <a:pos x="22" y="1202"/>
                </a:cxn>
                <a:cxn ang="0">
                  <a:pos x="0" y="1262"/>
                </a:cxn>
                <a:cxn ang="0">
                  <a:pos x="27" y="1327"/>
                </a:cxn>
                <a:cxn ang="0">
                  <a:pos x="98" y="1382"/>
                </a:cxn>
                <a:cxn ang="0">
                  <a:pos x="196" y="1425"/>
                </a:cxn>
                <a:cxn ang="0">
                  <a:pos x="326" y="1469"/>
                </a:cxn>
                <a:cxn ang="0">
                  <a:pos x="217" y="1414"/>
                </a:cxn>
                <a:cxn ang="0">
                  <a:pos x="147" y="1360"/>
                </a:cxn>
                <a:cxn ang="0">
                  <a:pos x="120" y="1306"/>
                </a:cxn>
                <a:cxn ang="0">
                  <a:pos x="141" y="1257"/>
                </a:cxn>
                <a:cxn ang="0">
                  <a:pos x="212" y="1208"/>
                </a:cxn>
                <a:cxn ang="0">
                  <a:pos x="342" y="1164"/>
                </a:cxn>
                <a:cxn ang="0">
                  <a:pos x="527" y="1121"/>
                </a:cxn>
                <a:cxn ang="0">
                  <a:pos x="771" y="1088"/>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endParaRPr lang="en-US"/>
            </a:p>
          </p:txBody>
        </p:sp>
        <p:sp>
          <p:nvSpPr>
            <p:cNvPr id="104460" name="Freeform 12"/>
            <p:cNvSpPr>
              <a:spLocks/>
            </p:cNvSpPr>
            <p:nvPr/>
          </p:nvSpPr>
          <p:spPr bwMode="hidden">
            <a:xfrm>
              <a:off x="0" y="0"/>
              <a:ext cx="5758" cy="1776"/>
            </a:xfrm>
            <a:custGeom>
              <a:avLst/>
              <a:gdLst/>
              <a:ahLst/>
              <a:cxnLst>
                <a:cxn ang="0">
                  <a:pos x="0" y="0"/>
                </a:cxn>
                <a:cxn ang="0">
                  <a:pos x="0" y="1906"/>
                </a:cxn>
                <a:cxn ang="0">
                  <a:pos x="5740" y="1906"/>
                </a:cxn>
                <a:cxn ang="0">
                  <a:pos x="5740" y="0"/>
                </a:cxn>
                <a:cxn ang="0">
                  <a:pos x="0" y="0"/>
                </a:cxn>
                <a:cxn ang="0">
                  <a:pos x="0" y="0"/>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w="9525">
              <a:noFill/>
              <a:round/>
              <a:headEnd/>
              <a:tailEnd/>
            </a:ln>
          </p:spPr>
          <p:txBody>
            <a:bodyPr/>
            <a:lstStyle/>
            <a:p>
              <a:endParaRPr lang="en-US"/>
            </a:p>
          </p:txBody>
        </p:sp>
      </p:grpSp>
      <p:sp>
        <p:nvSpPr>
          <p:cNvPr id="104461" name="Rectangle 13"/>
          <p:cNvSpPr>
            <a:spLocks noGrp="1" noRot="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4462" name="Rectangle 14"/>
          <p:cNvSpPr>
            <a:spLocks noGrp="1" noChangeArrowheads="1"/>
          </p:cNvSpPr>
          <p:nvPr>
            <p:ph type="ftr" sz="quarter" idx="3"/>
          </p:nvPr>
        </p:nvSpPr>
        <p:spPr bwMode="auto">
          <a:xfrm>
            <a:off x="3124200" y="6248400"/>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endParaRPr lang="en-US"/>
          </a:p>
        </p:txBody>
      </p:sp>
      <p:sp>
        <p:nvSpPr>
          <p:cNvPr id="104463" name="Rectangle 15"/>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iming>
    <p:tnLst>
      <p:par>
        <p:cTn id="1" dur="indefinite" restart="never" nodeType="tmRoot"/>
      </p:par>
    </p:tnLst>
  </p:timing>
  <p:hf hdr="0" ftr="0" dt="0"/>
  <p:txStyles>
    <p:titleStyle>
      <a:lvl1pPr algn="ctr" rtl="0" fontAlgn="base">
        <a:spcBef>
          <a:spcPct val="0"/>
        </a:spcBef>
        <a:spcAft>
          <a:spcPct val="0"/>
        </a:spcAft>
        <a:defRPr sz="4400" b="1">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defRPr>
      </a:lvl9pPr>
    </p:titleStyle>
    <p:bodyStyle>
      <a:lvl1pPr marL="342900" indent="-342900" algn="l" rtl="0" fontAlgn="base">
        <a:spcBef>
          <a:spcPct val="20000"/>
        </a:spcBef>
        <a:spcAft>
          <a:spcPct val="0"/>
        </a:spcAft>
        <a:buClr>
          <a:schemeClr val="hlink"/>
        </a:buClr>
        <a:buSzPct val="7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accent2"/>
        </a:buClr>
        <a:buSzPct val="70000"/>
        <a:buFont typeface="Wingdings" pitchFamily="2" charset="2"/>
        <a:buChar char="n"/>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tx2"/>
        </a:buClr>
        <a:buSzPct val="7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accent2"/>
        </a:buClr>
        <a:buSzPct val="70000"/>
        <a:buFont typeface="Wingdings" pitchFamily="2" charset="2"/>
        <a:buChar char="n"/>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oleObject" Target="../embeddings/oleObject1.bin"/><Relationship Id="rId5"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4" Type="http://schemas.openxmlformats.org/officeDocument/2006/relationships/oleObject" Target="../embeddings/oleObject2.bin"/><Relationship Id="rId5" Type="http://schemas.openxmlformats.org/officeDocument/2006/relationships/image" Target="../media/image7.png"/><Relationship Id="rId1" Type="http://schemas.openxmlformats.org/officeDocument/2006/relationships/vmlDrawing" Target="../drawings/vmlDrawing2.vml"/><Relationship Id="rId2"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oleObject" Target="../embeddings/oleObject3.bin"/><Relationship Id="rId5" Type="http://schemas.openxmlformats.org/officeDocument/2006/relationships/image" Target="../media/image10.png"/><Relationship Id="rId1" Type="http://schemas.openxmlformats.org/officeDocument/2006/relationships/vmlDrawing" Target="../drawings/vmlDrawing3.vml"/><Relationship Id="rId2"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ChangeArrowheads="1"/>
          </p:cNvSpPr>
          <p:nvPr>
            <p:ph type="ctrTitle"/>
          </p:nvPr>
        </p:nvSpPr>
        <p:spPr>
          <a:xfrm>
            <a:off x="533400" y="1219200"/>
            <a:ext cx="7772400" cy="1219200"/>
          </a:xfrm>
        </p:spPr>
        <p:txBody>
          <a:bodyPr/>
          <a:lstStyle/>
          <a:p>
            <a:r>
              <a:rPr lang="en-US"/>
              <a:t>Chapter 4</a:t>
            </a:r>
          </a:p>
        </p:txBody>
      </p:sp>
      <p:sp>
        <p:nvSpPr>
          <p:cNvPr id="65539" name="Rectangle 1027"/>
          <p:cNvSpPr>
            <a:spLocks noGrp="1" noChangeArrowheads="1"/>
          </p:cNvSpPr>
          <p:nvPr>
            <p:ph type="subTitle" idx="1"/>
          </p:nvPr>
        </p:nvSpPr>
        <p:spPr>
          <a:xfrm>
            <a:off x="1371600" y="2438400"/>
            <a:ext cx="6400800" cy="2286000"/>
          </a:xfrm>
        </p:spPr>
        <p:txBody>
          <a:bodyPr/>
          <a:lstStyle/>
          <a:p>
            <a:r>
              <a:rPr lang="en-US" sz="4000"/>
              <a:t>Normalization of Database Tables</a:t>
            </a:r>
          </a:p>
          <a:p>
            <a:endParaRPr lang="en-US" sz="4000"/>
          </a:p>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2"/>
          <p:cNvSpPr>
            <a:spLocks noGrp="1"/>
          </p:cNvSpPr>
          <p:nvPr>
            <p:ph type="sldNum" sz="quarter" idx="11"/>
          </p:nvPr>
        </p:nvSpPr>
        <p:spPr/>
        <p:txBody>
          <a:bodyPr/>
          <a:lstStyle/>
          <a:p>
            <a:fld id="{F9AD752F-B8DF-49FA-94C6-66B1276A0008}" type="slidenum">
              <a:rPr lang="en-US"/>
              <a:pPr/>
              <a:t>10</a:t>
            </a:fld>
            <a:endParaRPr lang="en-US"/>
          </a:p>
        </p:txBody>
      </p:sp>
      <p:sp>
        <p:nvSpPr>
          <p:cNvPr id="111620" name="Text Box 4"/>
          <p:cNvSpPr txBox="1">
            <a:spLocks noChangeArrowheads="1"/>
          </p:cNvSpPr>
          <p:nvPr/>
        </p:nvSpPr>
        <p:spPr bwMode="auto">
          <a:xfrm>
            <a:off x="1279525" y="3021013"/>
            <a:ext cx="2306638" cy="366712"/>
          </a:xfrm>
          <a:prstGeom prst="rect">
            <a:avLst/>
          </a:prstGeom>
          <a:noFill/>
          <a:ln w="12700">
            <a:noFill/>
            <a:miter lim="800000"/>
            <a:headEnd/>
            <a:tailEnd/>
          </a:ln>
          <a:effectLst/>
        </p:spPr>
        <p:txBody>
          <a:bodyPr wrap="none">
            <a:spAutoFit/>
          </a:bodyPr>
          <a:lstStyle/>
          <a:p>
            <a:r>
              <a:rPr lang="en-US"/>
              <a:t>Figure 4.2 is insert here.</a:t>
            </a:r>
          </a:p>
        </p:txBody>
      </p:sp>
      <p:sp>
        <p:nvSpPr>
          <p:cNvPr id="111622" name="Text Box 6"/>
          <p:cNvSpPr txBox="1">
            <a:spLocks noChangeArrowheads="1"/>
          </p:cNvSpPr>
          <p:nvPr/>
        </p:nvSpPr>
        <p:spPr bwMode="auto">
          <a:xfrm>
            <a:off x="1114425" y="5257800"/>
            <a:ext cx="6962775" cy="1187450"/>
          </a:xfrm>
          <a:prstGeom prst="rect">
            <a:avLst/>
          </a:prstGeom>
          <a:noFill/>
          <a:ln w="12700">
            <a:noFill/>
            <a:miter lim="800000"/>
            <a:headEnd/>
            <a:tailEnd/>
          </a:ln>
          <a:effectLst/>
        </p:spPr>
        <p:txBody>
          <a:bodyPr>
            <a:spAutoFit/>
          </a:bodyPr>
          <a:lstStyle/>
          <a:p>
            <a:r>
              <a:rPr lang="en-US" sz="2400" b="1"/>
              <a:t>Repeating group (any project can have a group of data entries) which should </a:t>
            </a:r>
            <a:r>
              <a:rPr lang="en-US" sz="2400" b="1">
                <a:solidFill>
                  <a:srgbClr val="FF0000"/>
                </a:solidFill>
              </a:rPr>
              <a:t>not</a:t>
            </a:r>
            <a:r>
              <a:rPr lang="en-US" sz="2400" b="1"/>
              <a:t> to be appeared in relational table</a:t>
            </a:r>
          </a:p>
        </p:txBody>
      </p:sp>
      <p:graphicFrame>
        <p:nvGraphicFramePr>
          <p:cNvPr id="111623" name="Object 7"/>
          <p:cNvGraphicFramePr>
            <a:graphicFrameLocks noChangeAspect="1"/>
          </p:cNvGraphicFramePr>
          <p:nvPr/>
        </p:nvGraphicFramePr>
        <p:xfrm>
          <a:off x="676275" y="2386013"/>
          <a:ext cx="7791450" cy="2085975"/>
        </p:xfrm>
        <a:graphic>
          <a:graphicData uri="http://schemas.openxmlformats.org/presentationml/2006/ole">
            <mc:AlternateContent xmlns:mc="http://schemas.openxmlformats.org/markup-compatibility/2006">
              <mc:Choice xmlns:v="urn:schemas-microsoft-com:vml" Requires="v">
                <p:oleObj spid="_x0000_s111625" name="Image" r:id="rId4" imgW="10387302" imgH="2780952" progId="Photoshop.Image.7">
                  <p:embed/>
                </p:oleObj>
              </mc:Choice>
              <mc:Fallback>
                <p:oleObj name="Image" r:id="rId4" imgW="10387302" imgH="2780952" progId="Photoshop.Image.7">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275" y="2386013"/>
                        <a:ext cx="7791450" cy="208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111624" name="Line 8"/>
          <p:cNvSpPr>
            <a:spLocks noChangeShapeType="1"/>
          </p:cNvSpPr>
          <p:nvPr/>
        </p:nvSpPr>
        <p:spPr bwMode="auto">
          <a:xfrm flipH="1" flipV="1">
            <a:off x="1600200" y="3276600"/>
            <a:ext cx="1066800" cy="1752600"/>
          </a:xfrm>
          <a:prstGeom prst="line">
            <a:avLst/>
          </a:prstGeom>
          <a:noFill/>
          <a:ln w="28575">
            <a:solidFill>
              <a:srgbClr val="FF9900"/>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02A87FBE-842D-4371-A8FA-909C262B1116}" type="slidenum">
              <a:rPr lang="en-US"/>
              <a:pPr/>
              <a:t>11</a:t>
            </a:fld>
            <a:endParaRPr lang="en-US"/>
          </a:p>
        </p:txBody>
      </p:sp>
      <p:sp>
        <p:nvSpPr>
          <p:cNvPr id="71682" name="Rectangle 2"/>
          <p:cNvSpPr>
            <a:spLocks noGrp="1" noRot="1" noChangeArrowheads="1"/>
          </p:cNvSpPr>
          <p:nvPr>
            <p:ph type="title"/>
          </p:nvPr>
        </p:nvSpPr>
        <p:spPr>
          <a:xfrm>
            <a:off x="381000" y="0"/>
            <a:ext cx="8229600" cy="1143000"/>
          </a:xfrm>
        </p:spPr>
        <p:txBody>
          <a:bodyPr/>
          <a:lstStyle/>
          <a:p>
            <a:r>
              <a:rPr lang="en-US" sz="3600"/>
              <a:t>Data Organization: 1NF</a:t>
            </a:r>
          </a:p>
        </p:txBody>
      </p:sp>
      <p:sp>
        <p:nvSpPr>
          <p:cNvPr id="71683" name="Text Box 3"/>
          <p:cNvSpPr txBox="1">
            <a:spLocks noChangeArrowheads="1"/>
          </p:cNvSpPr>
          <p:nvPr/>
        </p:nvSpPr>
        <p:spPr bwMode="auto">
          <a:xfrm>
            <a:off x="7391400" y="4419600"/>
            <a:ext cx="1327150" cy="396875"/>
          </a:xfrm>
          <a:prstGeom prst="rect">
            <a:avLst/>
          </a:prstGeom>
          <a:noFill/>
          <a:ln w="12700">
            <a:noFill/>
            <a:miter lim="800000"/>
            <a:headEnd/>
            <a:tailEnd/>
          </a:ln>
          <a:effectLst/>
        </p:spPr>
        <p:txBody>
          <a:bodyPr wrap="none">
            <a:spAutoFit/>
          </a:bodyPr>
          <a:lstStyle/>
          <a:p>
            <a:r>
              <a:rPr lang="en-US" sz="2000">
                <a:latin typeface="Arial" charset="0"/>
              </a:rPr>
              <a:t>Figure 4.3</a:t>
            </a:r>
            <a:endParaRPr lang="en-US" sz="900">
              <a:latin typeface="Arial" charset="0"/>
            </a:endParaRPr>
          </a:p>
        </p:txBody>
      </p:sp>
      <p:pic>
        <p:nvPicPr>
          <p:cNvPr id="71685" name="Picture 5" descr="FIG04-03"/>
          <p:cNvPicPr>
            <a:picLocks noGrp="1" noChangeAspect="1" noChangeArrowheads="1"/>
          </p:cNvPicPr>
          <p:nvPr>
            <p:ph idx="1"/>
          </p:nvPr>
        </p:nvPicPr>
        <p:blipFill>
          <a:blip r:embed="rId3"/>
          <a:srcRect/>
          <a:stretch>
            <a:fillRect/>
          </a:stretch>
        </p:blipFill>
        <p:spPr>
          <a:xfrm>
            <a:off x="304800" y="990600"/>
            <a:ext cx="8305800" cy="5715000"/>
          </a:xfrm>
          <a:noFill/>
          <a:ln/>
        </p:spPr>
      </p:pic>
      <p:sp>
        <p:nvSpPr>
          <p:cNvPr id="71687" name="Rectangle 7"/>
          <p:cNvSpPr>
            <a:spLocks noChangeArrowheads="1"/>
          </p:cNvSpPr>
          <p:nvPr/>
        </p:nvSpPr>
        <p:spPr bwMode="auto">
          <a:xfrm>
            <a:off x="762000" y="1600200"/>
            <a:ext cx="7772400" cy="228600"/>
          </a:xfrm>
          <a:prstGeom prst="rect">
            <a:avLst/>
          </a:prstGeom>
          <a:noFill/>
          <a:ln w="28575">
            <a:solidFill>
              <a:srgbClr val="D60093"/>
            </a:solidFill>
            <a:miter lim="800000"/>
            <a:headEnd/>
            <a:tailEnd/>
          </a:ln>
          <a:effectLst/>
        </p:spPr>
        <p:txBody>
          <a:bodyPr wrap="none" anchor="ctr"/>
          <a:lstStyle/>
          <a:p>
            <a:endParaRPr lang="en-US"/>
          </a:p>
        </p:txBody>
      </p:sp>
      <p:sp>
        <p:nvSpPr>
          <p:cNvPr id="71688" name="Line 8"/>
          <p:cNvSpPr>
            <a:spLocks noChangeShapeType="1"/>
          </p:cNvSpPr>
          <p:nvPr/>
        </p:nvSpPr>
        <p:spPr bwMode="auto">
          <a:xfrm flipV="1">
            <a:off x="1295400" y="1066800"/>
            <a:ext cx="0" cy="304800"/>
          </a:xfrm>
          <a:prstGeom prst="line">
            <a:avLst/>
          </a:prstGeom>
          <a:noFill/>
          <a:ln w="12700">
            <a:solidFill>
              <a:srgbClr val="D60093"/>
            </a:solidFill>
            <a:round/>
            <a:headEnd type="triangle" w="med" len="med"/>
            <a:tailEnd/>
          </a:ln>
          <a:effectLst/>
        </p:spPr>
        <p:txBody>
          <a:bodyPr/>
          <a:lstStyle/>
          <a:p>
            <a:endParaRPr lang="en-US"/>
          </a:p>
        </p:txBody>
      </p:sp>
      <p:sp>
        <p:nvSpPr>
          <p:cNvPr id="71689" name="Line 9"/>
          <p:cNvSpPr>
            <a:spLocks noChangeShapeType="1"/>
          </p:cNvSpPr>
          <p:nvPr/>
        </p:nvSpPr>
        <p:spPr bwMode="auto">
          <a:xfrm flipV="1">
            <a:off x="3200400" y="1066800"/>
            <a:ext cx="0" cy="304800"/>
          </a:xfrm>
          <a:prstGeom prst="line">
            <a:avLst/>
          </a:prstGeom>
          <a:noFill/>
          <a:ln w="12700">
            <a:solidFill>
              <a:srgbClr val="D60093"/>
            </a:solidFill>
            <a:round/>
            <a:headEnd type="triangle" w="med" len="med"/>
            <a:tailEnd/>
          </a:ln>
          <a:effectLst/>
        </p:spPr>
        <p:txBody>
          <a:bodyPr/>
          <a:lstStyle/>
          <a:p>
            <a:endParaRPr lang="en-US"/>
          </a:p>
        </p:txBody>
      </p:sp>
      <p:sp>
        <p:nvSpPr>
          <p:cNvPr id="71690" name="Text Box 10"/>
          <p:cNvSpPr txBox="1">
            <a:spLocks noChangeArrowheads="1"/>
          </p:cNvSpPr>
          <p:nvPr/>
        </p:nvSpPr>
        <p:spPr bwMode="auto">
          <a:xfrm>
            <a:off x="1676400" y="990600"/>
            <a:ext cx="482600" cy="366713"/>
          </a:xfrm>
          <a:prstGeom prst="rect">
            <a:avLst/>
          </a:prstGeom>
          <a:noFill/>
          <a:ln w="12700">
            <a:noFill/>
            <a:miter lim="800000"/>
            <a:headEnd/>
            <a:tailEnd/>
          </a:ln>
          <a:effectLst/>
        </p:spPr>
        <p:txBody>
          <a:bodyPr wrap="none">
            <a:spAutoFit/>
          </a:bodyPr>
          <a:lstStyle/>
          <a:p>
            <a:r>
              <a:rPr lang="en-US">
                <a:solidFill>
                  <a:srgbClr val="FF0000"/>
                </a:solidFill>
              </a:rPr>
              <a:t>PK</a:t>
            </a:r>
          </a:p>
        </p:txBody>
      </p:sp>
      <p:sp>
        <p:nvSpPr>
          <p:cNvPr id="71691" name="Text Box 11"/>
          <p:cNvSpPr txBox="1">
            <a:spLocks noChangeArrowheads="1"/>
          </p:cNvSpPr>
          <p:nvPr/>
        </p:nvSpPr>
        <p:spPr bwMode="auto">
          <a:xfrm>
            <a:off x="3429000" y="990600"/>
            <a:ext cx="482600" cy="366713"/>
          </a:xfrm>
          <a:prstGeom prst="rect">
            <a:avLst/>
          </a:prstGeom>
          <a:noFill/>
          <a:ln w="12700">
            <a:noFill/>
            <a:miter lim="800000"/>
            <a:headEnd/>
            <a:tailEnd/>
          </a:ln>
          <a:effectLst/>
        </p:spPr>
        <p:txBody>
          <a:bodyPr wrap="none">
            <a:spAutoFit/>
          </a:bodyPr>
          <a:lstStyle/>
          <a:p>
            <a:r>
              <a:rPr lang="en-US">
                <a:solidFill>
                  <a:srgbClr val="FF0000"/>
                </a:solidFill>
              </a:rPr>
              <a:t>PK</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FC65CC3-113A-4EED-969A-12D2213128E9}" type="slidenum">
              <a:rPr lang="en-US"/>
              <a:pPr/>
              <a:t>12</a:t>
            </a:fld>
            <a:endParaRPr lang="en-US"/>
          </a:p>
        </p:txBody>
      </p:sp>
      <p:sp>
        <p:nvSpPr>
          <p:cNvPr id="69634" name="Rectangle 2"/>
          <p:cNvSpPr>
            <a:spLocks noGrp="1" noRot="1" noChangeArrowheads="1"/>
          </p:cNvSpPr>
          <p:nvPr>
            <p:ph type="title"/>
          </p:nvPr>
        </p:nvSpPr>
        <p:spPr>
          <a:xfrm>
            <a:off x="685800" y="533400"/>
            <a:ext cx="7772400" cy="1143000"/>
          </a:xfrm>
        </p:spPr>
        <p:txBody>
          <a:bodyPr/>
          <a:lstStyle/>
          <a:p>
            <a:r>
              <a:rPr lang="en-US"/>
              <a:t>Conversion to 1NF</a:t>
            </a:r>
          </a:p>
        </p:txBody>
      </p:sp>
      <p:sp>
        <p:nvSpPr>
          <p:cNvPr id="69635" name="Rectangle 3"/>
          <p:cNvSpPr>
            <a:spLocks noGrp="1" noChangeArrowheads="1"/>
          </p:cNvSpPr>
          <p:nvPr>
            <p:ph type="body" idx="1"/>
          </p:nvPr>
        </p:nvSpPr>
        <p:spPr>
          <a:xfrm>
            <a:off x="914400" y="2236788"/>
            <a:ext cx="7686675" cy="2944812"/>
          </a:xfrm>
        </p:spPr>
        <p:txBody>
          <a:bodyPr/>
          <a:lstStyle/>
          <a:p>
            <a:r>
              <a:rPr lang="en-US">
                <a:solidFill>
                  <a:srgbClr val="FF0000"/>
                </a:solidFill>
              </a:rPr>
              <a:t>Repeating groups must be eliminated</a:t>
            </a:r>
            <a:endParaRPr lang="en-US" sz="2800">
              <a:solidFill>
                <a:srgbClr val="FF0000"/>
              </a:solidFill>
            </a:endParaRPr>
          </a:p>
          <a:p>
            <a:pPr lvl="1"/>
            <a:r>
              <a:rPr lang="en-US"/>
              <a:t>Proper primary key developed</a:t>
            </a:r>
            <a:r>
              <a:rPr lang="en-US" sz="2500"/>
              <a:t> </a:t>
            </a:r>
          </a:p>
          <a:p>
            <a:pPr lvl="2"/>
            <a:r>
              <a:rPr lang="en-US"/>
              <a:t>Uniquely identifies attribute values (rows)</a:t>
            </a:r>
          </a:p>
          <a:p>
            <a:pPr lvl="2"/>
            <a:r>
              <a:rPr lang="en-US"/>
              <a:t>Combination of PROJ_NUM and EMP_NUM</a:t>
            </a:r>
            <a:endParaRPr lang="en-US" sz="20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B7FC51F-02EE-47D0-8FCF-66703618C2F0}" type="slidenum">
              <a:rPr lang="en-US"/>
              <a:pPr/>
              <a:t>13</a:t>
            </a:fld>
            <a:endParaRPr lang="en-US"/>
          </a:p>
        </p:txBody>
      </p:sp>
      <p:sp>
        <p:nvSpPr>
          <p:cNvPr id="110594" name="Rectangle 2"/>
          <p:cNvSpPr>
            <a:spLocks noGrp="1" noRot="1" noChangeArrowheads="1"/>
          </p:cNvSpPr>
          <p:nvPr>
            <p:ph type="title"/>
          </p:nvPr>
        </p:nvSpPr>
        <p:spPr>
          <a:xfrm>
            <a:off x="609600" y="152400"/>
            <a:ext cx="7772400" cy="838200"/>
          </a:xfrm>
        </p:spPr>
        <p:txBody>
          <a:bodyPr/>
          <a:lstStyle/>
          <a:p>
            <a:r>
              <a:rPr lang="en-US"/>
              <a:t>Conversion to 1NF</a:t>
            </a:r>
          </a:p>
        </p:txBody>
      </p:sp>
      <p:sp>
        <p:nvSpPr>
          <p:cNvPr id="110595" name="Rectangle 3"/>
          <p:cNvSpPr>
            <a:spLocks noGrp="1" noChangeArrowheads="1"/>
          </p:cNvSpPr>
          <p:nvPr>
            <p:ph type="body" idx="1"/>
          </p:nvPr>
        </p:nvSpPr>
        <p:spPr>
          <a:xfrm>
            <a:off x="609600" y="1143000"/>
            <a:ext cx="8077200" cy="5181600"/>
          </a:xfrm>
        </p:spPr>
        <p:txBody>
          <a:bodyPr/>
          <a:lstStyle/>
          <a:p>
            <a:pPr>
              <a:lnSpc>
                <a:spcPct val="90000"/>
              </a:lnSpc>
            </a:pPr>
            <a:r>
              <a:rPr lang="en-US" sz="2800"/>
              <a:t>Repeating groups must be eliminated</a:t>
            </a:r>
            <a:endParaRPr lang="en-US" sz="2400"/>
          </a:p>
          <a:p>
            <a:pPr lvl="1">
              <a:lnSpc>
                <a:spcPct val="90000"/>
              </a:lnSpc>
            </a:pPr>
            <a:r>
              <a:rPr lang="en-US" sz="2400"/>
              <a:t>Dependencies can be identified</a:t>
            </a:r>
          </a:p>
          <a:p>
            <a:pPr lvl="1">
              <a:lnSpc>
                <a:spcPct val="90000"/>
              </a:lnSpc>
              <a:buFont typeface="Wingdings" pitchFamily="2" charset="2"/>
              <a:buNone/>
            </a:pPr>
            <a:endParaRPr lang="en-US" sz="2400"/>
          </a:p>
          <a:p>
            <a:pPr lvl="1">
              <a:lnSpc>
                <a:spcPct val="90000"/>
              </a:lnSpc>
            </a:pPr>
            <a:r>
              <a:rPr lang="en-US" sz="2400"/>
              <a:t>A particular relationship between two attributes. For a given relation, attribute B is functionally dependent on attribute A if, for every valid value of A, that value of A uniquely determines the value of B. </a:t>
            </a:r>
            <a:br>
              <a:rPr lang="en-US" sz="2400"/>
            </a:br>
            <a:endParaRPr lang="en-US" sz="2400"/>
          </a:p>
          <a:p>
            <a:pPr lvl="1">
              <a:lnSpc>
                <a:spcPct val="90000"/>
              </a:lnSpc>
            </a:pPr>
            <a:r>
              <a:rPr lang="en-US" sz="2400"/>
              <a:t>A functional dependency exists when the value of one thing is fully determined by another. For example, given the relation EMP(empNo, empName, sal), attribute empName is functionally dependant on attribute empNo. If we know empNo, we also know the empName. </a:t>
            </a:r>
          </a:p>
          <a:p>
            <a:pPr lvl="1">
              <a:lnSpc>
                <a:spcPct val="90000"/>
              </a:lnSpc>
              <a:buFont typeface="Wingdings" pitchFamily="2" charset="2"/>
              <a:buNone/>
            </a:pPr>
            <a:endParaRPr lang="en-US" sz="240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23E82E56-958B-48A8-A61B-2C0B742FA95D}" type="slidenum">
              <a:rPr lang="en-US"/>
              <a:pPr/>
              <a:t>14</a:t>
            </a:fld>
            <a:endParaRPr lang="en-US"/>
          </a:p>
        </p:txBody>
      </p:sp>
      <p:sp>
        <p:nvSpPr>
          <p:cNvPr id="126978" name="Rectangle 2"/>
          <p:cNvSpPr>
            <a:spLocks noGrp="1" noRot="1" noChangeArrowheads="1"/>
          </p:cNvSpPr>
          <p:nvPr>
            <p:ph type="title"/>
          </p:nvPr>
        </p:nvSpPr>
        <p:spPr>
          <a:xfrm>
            <a:off x="228600" y="685800"/>
            <a:ext cx="8382000" cy="5592763"/>
          </a:xfrm>
        </p:spPr>
        <p:txBody>
          <a:bodyPr/>
          <a:lstStyle/>
          <a:p>
            <a:pPr algn="l"/>
            <a:r>
              <a:rPr lang="en-US" sz="3600" b="0"/>
              <a:t>Desirable dependencies based on primary key</a:t>
            </a:r>
            <a:r>
              <a:rPr lang="en-US" sz="3200" b="0"/>
              <a:t/>
            </a:r>
            <a:br>
              <a:rPr lang="en-US" sz="3200" b="0"/>
            </a:br>
            <a:r>
              <a:rPr lang="en-US" sz="3600" b="0"/>
              <a:t>Less desirable dependencies</a:t>
            </a:r>
            <a:br>
              <a:rPr lang="en-US" sz="3600" b="0"/>
            </a:br>
            <a:r>
              <a:rPr lang="en-US" sz="3600" b="0"/>
              <a:t/>
            </a:r>
            <a:br>
              <a:rPr lang="en-US" sz="3600" b="0"/>
            </a:br>
            <a:r>
              <a:rPr lang="en-US" sz="3600" b="0"/>
              <a:t>      </a:t>
            </a:r>
            <a:r>
              <a:rPr lang="en-US" sz="3600" u="sng"/>
              <a:t>Partial </a:t>
            </a:r>
            <a:r>
              <a:rPr lang="en-US" sz="3600" b="0"/>
              <a:t/>
            </a:r>
            <a:br>
              <a:rPr lang="en-US" sz="3600" b="0"/>
            </a:br>
            <a:r>
              <a:rPr lang="en-US" sz="3600" b="0"/>
              <a:t>      based on part of composite primary key</a:t>
            </a:r>
            <a:br>
              <a:rPr lang="en-US" sz="3600" b="0"/>
            </a:br>
            <a:r>
              <a:rPr lang="en-US" sz="3600" b="0"/>
              <a:t/>
            </a:r>
            <a:br>
              <a:rPr lang="en-US" sz="3600" b="0"/>
            </a:br>
            <a:r>
              <a:rPr lang="en-US" sz="3600" b="0"/>
              <a:t>     </a:t>
            </a:r>
            <a:r>
              <a:rPr lang="en-US" sz="3600" u="sng"/>
              <a:t>Transitive </a:t>
            </a:r>
            <a:r>
              <a:rPr lang="en-US" sz="3600" b="0" u="sng"/>
              <a:t/>
            </a:r>
            <a:br>
              <a:rPr lang="en-US" sz="3600" b="0" u="sng"/>
            </a:br>
            <a:r>
              <a:rPr lang="en-US" sz="3600" b="0"/>
              <a:t>     one nonprime attribute depends on</a:t>
            </a:r>
            <a:br>
              <a:rPr lang="en-US" sz="3600" b="0"/>
            </a:br>
            <a:r>
              <a:rPr lang="en-US" sz="3600" b="0"/>
              <a:t>     another nonprime attribute</a:t>
            </a:r>
            <a:br>
              <a:rPr lang="en-US" sz="3600" b="0"/>
            </a:br>
            <a:endParaRPr lang="en-US" sz="3600" b="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3"/>
          <p:cNvSpPr>
            <a:spLocks noGrp="1"/>
          </p:cNvSpPr>
          <p:nvPr>
            <p:ph type="sldNum" sz="quarter" idx="11"/>
          </p:nvPr>
        </p:nvSpPr>
        <p:spPr/>
        <p:txBody>
          <a:bodyPr/>
          <a:lstStyle/>
          <a:p>
            <a:fld id="{62B0B831-BF32-4CE8-99A0-6223113F8132}" type="slidenum">
              <a:rPr lang="en-US"/>
              <a:pPr/>
              <a:t>15</a:t>
            </a:fld>
            <a:endParaRPr lang="en-US"/>
          </a:p>
        </p:txBody>
      </p:sp>
      <p:sp>
        <p:nvSpPr>
          <p:cNvPr id="70658" name="Rectangle 2"/>
          <p:cNvSpPr>
            <a:spLocks noGrp="1" noRot="1" noChangeArrowheads="1"/>
          </p:cNvSpPr>
          <p:nvPr>
            <p:ph type="title"/>
          </p:nvPr>
        </p:nvSpPr>
        <p:spPr>
          <a:xfrm>
            <a:off x="685800" y="609600"/>
            <a:ext cx="7772400" cy="1143000"/>
          </a:xfrm>
        </p:spPr>
        <p:txBody>
          <a:bodyPr/>
          <a:lstStyle/>
          <a:p>
            <a:r>
              <a:rPr lang="en-US"/>
              <a:t>Dependency Diagram (1NF)</a:t>
            </a:r>
          </a:p>
        </p:txBody>
      </p:sp>
      <p:pic>
        <p:nvPicPr>
          <p:cNvPr id="70660" name="Picture 4"/>
          <p:cNvPicPr>
            <a:picLocks noChangeAspect="1" noChangeArrowheads="1"/>
          </p:cNvPicPr>
          <p:nvPr/>
        </p:nvPicPr>
        <p:blipFill>
          <a:blip r:embed="rId3"/>
          <a:srcRect/>
          <a:stretch>
            <a:fillRect/>
          </a:stretch>
        </p:blipFill>
        <p:spPr bwMode="auto">
          <a:xfrm>
            <a:off x="533400" y="2438400"/>
            <a:ext cx="8153400" cy="2678113"/>
          </a:xfrm>
          <a:prstGeom prst="rect">
            <a:avLst/>
          </a:prstGeom>
          <a:noFill/>
          <a:ln w="12700">
            <a:noFill/>
            <a:miter lim="800000"/>
            <a:headEnd/>
            <a:tailEnd/>
          </a:ln>
          <a:effectLst/>
        </p:spPr>
      </p:pic>
      <p:sp>
        <p:nvSpPr>
          <p:cNvPr id="70659" name="Text Box 3"/>
          <p:cNvSpPr txBox="1">
            <a:spLocks noChangeArrowheads="1"/>
          </p:cNvSpPr>
          <p:nvPr/>
        </p:nvSpPr>
        <p:spPr bwMode="auto">
          <a:xfrm>
            <a:off x="7315200" y="5410200"/>
            <a:ext cx="1327150" cy="396875"/>
          </a:xfrm>
          <a:prstGeom prst="rect">
            <a:avLst/>
          </a:prstGeom>
          <a:noFill/>
          <a:ln w="12700">
            <a:noFill/>
            <a:miter lim="800000"/>
            <a:headEnd/>
            <a:tailEnd/>
          </a:ln>
          <a:effectLst/>
        </p:spPr>
        <p:txBody>
          <a:bodyPr wrap="none">
            <a:spAutoFit/>
          </a:bodyPr>
          <a:lstStyle/>
          <a:p>
            <a:r>
              <a:rPr lang="en-US" sz="2000">
                <a:latin typeface="Arial" charset="0"/>
              </a:rPr>
              <a:t>Figure 4.4</a:t>
            </a:r>
            <a:endParaRPr lang="en-US" sz="900">
              <a:latin typeface="Arial" charset="0"/>
            </a:endParaRPr>
          </a:p>
        </p:txBody>
      </p:sp>
      <p:sp>
        <p:nvSpPr>
          <p:cNvPr id="70661" name="Text Box 5"/>
          <p:cNvSpPr txBox="1">
            <a:spLocks noChangeArrowheads="1"/>
          </p:cNvSpPr>
          <p:nvPr/>
        </p:nvSpPr>
        <p:spPr bwMode="auto">
          <a:xfrm>
            <a:off x="2819400" y="1828800"/>
            <a:ext cx="3116263" cy="366713"/>
          </a:xfrm>
          <a:prstGeom prst="rect">
            <a:avLst/>
          </a:prstGeom>
          <a:noFill/>
          <a:ln w="12700">
            <a:noFill/>
            <a:miter lim="800000"/>
            <a:headEnd/>
            <a:tailEnd/>
          </a:ln>
          <a:effectLst/>
        </p:spPr>
        <p:txBody>
          <a:bodyPr wrap="none">
            <a:spAutoFit/>
          </a:bodyPr>
          <a:lstStyle/>
          <a:p>
            <a:r>
              <a:rPr lang="en-US" b="1"/>
              <a:t>Above: Desired Dependencies</a:t>
            </a:r>
          </a:p>
        </p:txBody>
      </p:sp>
      <p:sp>
        <p:nvSpPr>
          <p:cNvPr id="70662" name="Text Box 6"/>
          <p:cNvSpPr txBox="1">
            <a:spLocks noChangeArrowheads="1"/>
          </p:cNvSpPr>
          <p:nvPr/>
        </p:nvSpPr>
        <p:spPr bwMode="auto">
          <a:xfrm>
            <a:off x="3200400" y="5867400"/>
            <a:ext cx="3609975" cy="366713"/>
          </a:xfrm>
          <a:prstGeom prst="rect">
            <a:avLst/>
          </a:prstGeom>
          <a:noFill/>
          <a:ln w="12700">
            <a:noFill/>
            <a:miter lim="800000"/>
            <a:headEnd/>
            <a:tailEnd/>
          </a:ln>
          <a:effectLst/>
        </p:spPr>
        <p:txBody>
          <a:bodyPr wrap="none">
            <a:spAutoFit/>
          </a:bodyPr>
          <a:lstStyle/>
          <a:p>
            <a:r>
              <a:rPr lang="en-US" b="1"/>
              <a:t>Below: Less Desired Dependencies</a:t>
            </a:r>
          </a:p>
        </p:txBody>
      </p:sp>
      <p:sp>
        <p:nvSpPr>
          <p:cNvPr id="70663" name="Line 7"/>
          <p:cNvSpPr>
            <a:spLocks noChangeShapeType="1"/>
          </p:cNvSpPr>
          <p:nvPr/>
        </p:nvSpPr>
        <p:spPr bwMode="auto">
          <a:xfrm>
            <a:off x="3733800" y="5334000"/>
            <a:ext cx="0" cy="304800"/>
          </a:xfrm>
          <a:prstGeom prst="line">
            <a:avLst/>
          </a:prstGeom>
          <a:noFill/>
          <a:ln w="12700">
            <a:solidFill>
              <a:schemeClr val="tx1"/>
            </a:solidFill>
            <a:round/>
            <a:headEnd type="triangle" w="med" len="med"/>
            <a:tailEnd/>
          </a:ln>
          <a:effectLst/>
        </p:spPr>
        <p:txBody>
          <a:bodyPr/>
          <a:lstStyle/>
          <a:p>
            <a:endParaRPr lang="en-US"/>
          </a:p>
        </p:txBody>
      </p:sp>
      <p:sp>
        <p:nvSpPr>
          <p:cNvPr id="70664" name="Line 8"/>
          <p:cNvSpPr>
            <a:spLocks noChangeShapeType="1"/>
          </p:cNvSpPr>
          <p:nvPr/>
        </p:nvSpPr>
        <p:spPr bwMode="auto">
          <a:xfrm>
            <a:off x="3962400" y="2209800"/>
            <a:ext cx="0" cy="152400"/>
          </a:xfrm>
          <a:prstGeom prst="line">
            <a:avLst/>
          </a:prstGeom>
          <a:noFill/>
          <a:ln w="12700">
            <a:solidFill>
              <a:schemeClr val="tx1"/>
            </a:solidFill>
            <a:round/>
            <a:headEnd/>
            <a:tailEnd type="triangle" w="med" len="med"/>
          </a:ln>
          <a:effectLst/>
        </p:spPr>
        <p:txBody>
          <a:bodyPr/>
          <a:lstStyle/>
          <a:p>
            <a:endParaRPr lang="en-US"/>
          </a:p>
        </p:txBody>
      </p:sp>
      <p:sp>
        <p:nvSpPr>
          <p:cNvPr id="70665" name="Text Box 9"/>
          <p:cNvSpPr txBox="1">
            <a:spLocks noChangeArrowheads="1"/>
          </p:cNvSpPr>
          <p:nvPr/>
        </p:nvSpPr>
        <p:spPr bwMode="auto">
          <a:xfrm>
            <a:off x="669925" y="5535613"/>
            <a:ext cx="2249488" cy="366712"/>
          </a:xfrm>
          <a:prstGeom prst="rect">
            <a:avLst/>
          </a:prstGeom>
          <a:noFill/>
          <a:ln w="12700">
            <a:noFill/>
            <a:miter lim="800000"/>
            <a:headEnd/>
            <a:tailEnd/>
          </a:ln>
          <a:effectLst/>
        </p:spPr>
        <p:txBody>
          <a:bodyPr wrap="none">
            <a:spAutoFit/>
          </a:bodyPr>
          <a:lstStyle/>
          <a:p>
            <a:r>
              <a:rPr lang="en-US"/>
              <a:t>Composite primary key</a:t>
            </a:r>
          </a:p>
        </p:txBody>
      </p:sp>
      <p:sp>
        <p:nvSpPr>
          <p:cNvPr id="70666" name="Line 10"/>
          <p:cNvSpPr>
            <a:spLocks noChangeShapeType="1"/>
          </p:cNvSpPr>
          <p:nvPr/>
        </p:nvSpPr>
        <p:spPr bwMode="auto">
          <a:xfrm>
            <a:off x="990600" y="4191000"/>
            <a:ext cx="0" cy="1219200"/>
          </a:xfrm>
          <a:prstGeom prst="line">
            <a:avLst/>
          </a:prstGeom>
          <a:noFill/>
          <a:ln w="12700">
            <a:solidFill>
              <a:srgbClr val="FF6600"/>
            </a:solidFill>
            <a:round/>
            <a:headEnd/>
            <a:tailEnd type="triangle" w="med" len="med"/>
          </a:ln>
          <a:effectLst/>
        </p:spPr>
        <p:txBody>
          <a:bodyPr/>
          <a:lstStyle/>
          <a:p>
            <a:endParaRPr lang="en-US"/>
          </a:p>
        </p:txBody>
      </p:sp>
      <p:sp>
        <p:nvSpPr>
          <p:cNvPr id="70667" name="Line 11"/>
          <p:cNvSpPr>
            <a:spLocks noChangeShapeType="1"/>
          </p:cNvSpPr>
          <p:nvPr/>
        </p:nvSpPr>
        <p:spPr bwMode="auto">
          <a:xfrm flipH="1">
            <a:off x="2286000" y="4114800"/>
            <a:ext cx="990600" cy="1295400"/>
          </a:xfrm>
          <a:prstGeom prst="line">
            <a:avLst/>
          </a:prstGeom>
          <a:noFill/>
          <a:ln w="12700">
            <a:solidFill>
              <a:srgbClr val="FF6600"/>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4"/>
          <p:cNvSpPr>
            <a:spLocks noGrp="1"/>
          </p:cNvSpPr>
          <p:nvPr>
            <p:ph type="sldNum" sz="quarter" idx="11"/>
          </p:nvPr>
        </p:nvSpPr>
        <p:spPr/>
        <p:txBody>
          <a:bodyPr/>
          <a:lstStyle/>
          <a:p>
            <a:fld id="{AABA47CA-E789-41C8-BD95-4F195CD99184}" type="slidenum">
              <a:rPr lang="en-US"/>
              <a:pPr/>
              <a:t>16</a:t>
            </a:fld>
            <a:endParaRPr lang="en-US"/>
          </a:p>
        </p:txBody>
      </p:sp>
      <p:sp>
        <p:nvSpPr>
          <p:cNvPr id="72710" name="Text Box 6"/>
          <p:cNvSpPr txBox="1">
            <a:spLocks noChangeArrowheads="1"/>
          </p:cNvSpPr>
          <p:nvPr/>
        </p:nvSpPr>
        <p:spPr bwMode="auto">
          <a:xfrm>
            <a:off x="685800" y="1066800"/>
            <a:ext cx="7848600" cy="654050"/>
          </a:xfrm>
          <a:prstGeom prst="rect">
            <a:avLst/>
          </a:prstGeom>
          <a:noFill/>
          <a:ln w="12700">
            <a:solidFill>
              <a:schemeClr val="tx1"/>
            </a:solidFill>
            <a:miter lim="800000"/>
            <a:headEnd/>
            <a:tailEnd/>
          </a:ln>
          <a:effectLst/>
        </p:spPr>
        <p:txBody>
          <a:bodyPr>
            <a:spAutoFit/>
          </a:bodyPr>
          <a:lstStyle/>
          <a:p>
            <a:r>
              <a:rPr lang="en-US">
                <a:latin typeface="Times New Roman" charset="0"/>
              </a:rPr>
              <a:t>PROJ_NUM,EMP_NUM </a:t>
            </a:r>
            <a:r>
              <a:rPr lang="en-US"/>
              <a:t> </a:t>
            </a:r>
            <a:r>
              <a:rPr lang="en-US">
                <a:sym typeface="Wingdings" pitchFamily="2" charset="2"/>
              </a:rPr>
              <a:t></a:t>
            </a:r>
            <a:r>
              <a:rPr lang="en-US">
                <a:latin typeface="Times New Roman" charset="0"/>
              </a:rPr>
              <a:t> PROJ_NAME, EMP_NAME, 						JOB_CLASS,CHG_HOUR, HOURS</a:t>
            </a:r>
          </a:p>
        </p:txBody>
      </p:sp>
      <p:sp>
        <p:nvSpPr>
          <p:cNvPr id="72711" name="Text Box 7"/>
          <p:cNvSpPr txBox="1">
            <a:spLocks noChangeArrowheads="1"/>
          </p:cNvSpPr>
          <p:nvPr/>
        </p:nvSpPr>
        <p:spPr bwMode="auto">
          <a:xfrm>
            <a:off x="838200" y="3100388"/>
            <a:ext cx="3522663" cy="409575"/>
          </a:xfrm>
          <a:prstGeom prst="rect">
            <a:avLst/>
          </a:prstGeom>
          <a:noFill/>
          <a:ln w="12700">
            <a:solidFill>
              <a:schemeClr val="tx1"/>
            </a:solidFill>
            <a:miter lim="800000"/>
            <a:headEnd/>
            <a:tailEnd/>
          </a:ln>
          <a:effectLst/>
        </p:spPr>
        <p:txBody>
          <a:bodyPr wrap="none">
            <a:spAutoFit/>
          </a:bodyPr>
          <a:lstStyle/>
          <a:p>
            <a:r>
              <a:rPr lang="en-US" sz="2000" b="1"/>
              <a:t>PROJ_NUM </a:t>
            </a:r>
            <a:r>
              <a:rPr lang="en-US" sz="2000" b="1">
                <a:sym typeface="Wingdings" pitchFamily="2" charset="2"/>
              </a:rPr>
              <a:t> PROJ_NAME</a:t>
            </a:r>
            <a:endParaRPr lang="en-US" sz="2000" b="1"/>
          </a:p>
        </p:txBody>
      </p:sp>
      <p:sp>
        <p:nvSpPr>
          <p:cNvPr id="72712" name="Text Box 8"/>
          <p:cNvSpPr txBox="1">
            <a:spLocks noChangeArrowheads="1"/>
          </p:cNvSpPr>
          <p:nvPr/>
        </p:nvSpPr>
        <p:spPr bwMode="auto">
          <a:xfrm>
            <a:off x="3870325" y="2182813"/>
            <a:ext cx="3000375" cy="366712"/>
          </a:xfrm>
          <a:prstGeom prst="rect">
            <a:avLst/>
          </a:prstGeom>
          <a:noFill/>
          <a:ln w="12700">
            <a:noFill/>
            <a:miter lim="800000"/>
            <a:headEnd/>
            <a:tailEnd/>
          </a:ln>
          <a:effectLst/>
        </p:spPr>
        <p:txBody>
          <a:bodyPr wrap="none">
            <a:spAutoFit/>
          </a:bodyPr>
          <a:lstStyle/>
          <a:p>
            <a:r>
              <a:rPr lang="en-US"/>
              <a:t>DESIRED DEPENDENCIES</a:t>
            </a:r>
          </a:p>
        </p:txBody>
      </p:sp>
      <p:sp>
        <p:nvSpPr>
          <p:cNvPr id="72714" name="Line 10"/>
          <p:cNvSpPr>
            <a:spLocks noChangeShapeType="1"/>
          </p:cNvSpPr>
          <p:nvPr/>
        </p:nvSpPr>
        <p:spPr bwMode="auto">
          <a:xfrm flipH="1">
            <a:off x="3276600" y="2362200"/>
            <a:ext cx="457200" cy="0"/>
          </a:xfrm>
          <a:prstGeom prst="line">
            <a:avLst/>
          </a:prstGeom>
          <a:noFill/>
          <a:ln w="12700">
            <a:solidFill>
              <a:schemeClr val="tx1"/>
            </a:solidFill>
            <a:round/>
            <a:headEnd/>
            <a:tailEnd type="triangle" w="med" len="med"/>
          </a:ln>
          <a:effectLst/>
        </p:spPr>
        <p:txBody>
          <a:bodyPr/>
          <a:lstStyle/>
          <a:p>
            <a:endParaRPr lang="en-US"/>
          </a:p>
        </p:txBody>
      </p:sp>
      <p:sp>
        <p:nvSpPr>
          <p:cNvPr id="72715" name="Line 11"/>
          <p:cNvSpPr>
            <a:spLocks noChangeShapeType="1"/>
          </p:cNvSpPr>
          <p:nvPr/>
        </p:nvSpPr>
        <p:spPr bwMode="auto">
          <a:xfrm flipV="1">
            <a:off x="3276600" y="1981200"/>
            <a:ext cx="0" cy="381000"/>
          </a:xfrm>
          <a:prstGeom prst="line">
            <a:avLst/>
          </a:prstGeom>
          <a:noFill/>
          <a:ln w="12700">
            <a:solidFill>
              <a:schemeClr val="tx1"/>
            </a:solidFill>
            <a:round/>
            <a:headEnd/>
            <a:tailEnd type="triangle" w="med" len="med"/>
          </a:ln>
          <a:effectLst/>
        </p:spPr>
        <p:txBody>
          <a:bodyPr/>
          <a:lstStyle/>
          <a:p>
            <a:endParaRPr lang="en-US"/>
          </a:p>
        </p:txBody>
      </p:sp>
      <p:sp>
        <p:nvSpPr>
          <p:cNvPr id="72716" name="Text Box 12"/>
          <p:cNvSpPr txBox="1">
            <a:spLocks noChangeArrowheads="1"/>
          </p:cNvSpPr>
          <p:nvPr/>
        </p:nvSpPr>
        <p:spPr bwMode="auto">
          <a:xfrm>
            <a:off x="822325" y="3908425"/>
            <a:ext cx="6637338" cy="409575"/>
          </a:xfrm>
          <a:prstGeom prst="rect">
            <a:avLst/>
          </a:prstGeom>
          <a:noFill/>
          <a:ln w="12700">
            <a:solidFill>
              <a:schemeClr val="tx1"/>
            </a:solidFill>
            <a:miter lim="800000"/>
            <a:headEnd/>
            <a:tailEnd/>
          </a:ln>
          <a:effectLst/>
        </p:spPr>
        <p:txBody>
          <a:bodyPr wrap="none">
            <a:spAutoFit/>
          </a:bodyPr>
          <a:lstStyle/>
          <a:p>
            <a:r>
              <a:rPr lang="en-US" sz="2000" b="1"/>
              <a:t>EMP_NUM  </a:t>
            </a:r>
            <a:r>
              <a:rPr lang="en-US" sz="2000" b="1">
                <a:sym typeface="Wingdings" pitchFamily="2" charset="2"/>
              </a:rPr>
              <a:t> </a:t>
            </a:r>
            <a:r>
              <a:rPr lang="en-US" sz="2000" b="1"/>
              <a:t> EMP_NAME, JOB_CLASS, CHG_HOUR</a:t>
            </a:r>
          </a:p>
        </p:txBody>
      </p:sp>
      <p:sp>
        <p:nvSpPr>
          <p:cNvPr id="72717" name="Text Box 13"/>
          <p:cNvSpPr txBox="1">
            <a:spLocks noChangeArrowheads="1"/>
          </p:cNvSpPr>
          <p:nvPr/>
        </p:nvSpPr>
        <p:spPr bwMode="auto">
          <a:xfrm>
            <a:off x="5867400" y="3200400"/>
            <a:ext cx="2947988" cy="366713"/>
          </a:xfrm>
          <a:prstGeom prst="rect">
            <a:avLst/>
          </a:prstGeom>
          <a:noFill/>
          <a:ln w="12700">
            <a:noFill/>
            <a:miter lim="800000"/>
            <a:headEnd/>
            <a:tailEnd/>
          </a:ln>
          <a:effectLst/>
        </p:spPr>
        <p:txBody>
          <a:bodyPr wrap="none">
            <a:spAutoFit/>
          </a:bodyPr>
          <a:lstStyle/>
          <a:p>
            <a:r>
              <a:rPr lang="en-US">
                <a:solidFill>
                  <a:schemeClr val="hlink"/>
                </a:solidFill>
              </a:rPr>
              <a:t>PARTIAL</a:t>
            </a:r>
            <a:r>
              <a:rPr lang="en-US"/>
              <a:t> DEPENDENCIES</a:t>
            </a:r>
          </a:p>
        </p:txBody>
      </p:sp>
      <p:sp>
        <p:nvSpPr>
          <p:cNvPr id="72718" name="Line 14"/>
          <p:cNvSpPr>
            <a:spLocks noChangeShapeType="1"/>
          </p:cNvSpPr>
          <p:nvPr/>
        </p:nvSpPr>
        <p:spPr bwMode="auto">
          <a:xfrm flipH="1">
            <a:off x="4572000" y="3352800"/>
            <a:ext cx="990600" cy="0"/>
          </a:xfrm>
          <a:prstGeom prst="line">
            <a:avLst/>
          </a:prstGeom>
          <a:noFill/>
          <a:ln w="12700">
            <a:solidFill>
              <a:schemeClr val="tx1"/>
            </a:solidFill>
            <a:round/>
            <a:headEnd/>
            <a:tailEnd type="triangle" w="med" len="med"/>
          </a:ln>
          <a:effectLst/>
        </p:spPr>
        <p:txBody>
          <a:bodyPr/>
          <a:lstStyle/>
          <a:p>
            <a:endParaRPr lang="en-US"/>
          </a:p>
        </p:txBody>
      </p:sp>
      <p:sp>
        <p:nvSpPr>
          <p:cNvPr id="72719" name="Line 15"/>
          <p:cNvSpPr>
            <a:spLocks noChangeShapeType="1"/>
          </p:cNvSpPr>
          <p:nvPr/>
        </p:nvSpPr>
        <p:spPr bwMode="auto">
          <a:xfrm flipH="1">
            <a:off x="4876800" y="3581400"/>
            <a:ext cx="914400" cy="152400"/>
          </a:xfrm>
          <a:prstGeom prst="line">
            <a:avLst/>
          </a:prstGeom>
          <a:noFill/>
          <a:ln w="12700">
            <a:solidFill>
              <a:schemeClr val="tx1"/>
            </a:solidFill>
            <a:round/>
            <a:headEnd/>
            <a:tailEnd type="triangle" w="med" len="med"/>
          </a:ln>
          <a:effectLst/>
        </p:spPr>
        <p:txBody>
          <a:bodyPr/>
          <a:lstStyle/>
          <a:p>
            <a:endParaRPr lang="en-US"/>
          </a:p>
        </p:txBody>
      </p:sp>
      <p:sp>
        <p:nvSpPr>
          <p:cNvPr id="72720" name="Text Box 16"/>
          <p:cNvSpPr txBox="1">
            <a:spLocks noChangeArrowheads="1"/>
          </p:cNvSpPr>
          <p:nvPr/>
        </p:nvSpPr>
        <p:spPr bwMode="auto">
          <a:xfrm>
            <a:off x="838200" y="4852988"/>
            <a:ext cx="3429000" cy="409575"/>
          </a:xfrm>
          <a:prstGeom prst="rect">
            <a:avLst/>
          </a:prstGeom>
          <a:noFill/>
          <a:ln w="12700">
            <a:solidFill>
              <a:schemeClr val="tx1"/>
            </a:solidFill>
            <a:miter lim="800000"/>
            <a:headEnd/>
            <a:tailEnd/>
          </a:ln>
          <a:effectLst/>
        </p:spPr>
        <p:txBody>
          <a:bodyPr wrap="none">
            <a:spAutoFit/>
          </a:bodyPr>
          <a:lstStyle/>
          <a:p>
            <a:r>
              <a:rPr lang="en-US" sz="2000" b="1"/>
              <a:t>JOB_CLASS -&gt; CHG_HOUR</a:t>
            </a:r>
          </a:p>
        </p:txBody>
      </p:sp>
      <p:sp>
        <p:nvSpPr>
          <p:cNvPr id="72721" name="Text Box 17"/>
          <p:cNvSpPr txBox="1">
            <a:spLocks noChangeArrowheads="1"/>
          </p:cNvSpPr>
          <p:nvPr/>
        </p:nvSpPr>
        <p:spPr bwMode="auto">
          <a:xfrm>
            <a:off x="5029200" y="4953000"/>
            <a:ext cx="3441700" cy="366713"/>
          </a:xfrm>
          <a:prstGeom prst="rect">
            <a:avLst/>
          </a:prstGeom>
          <a:noFill/>
          <a:ln w="12700">
            <a:noFill/>
            <a:miter lim="800000"/>
            <a:headEnd/>
            <a:tailEnd/>
          </a:ln>
          <a:effectLst/>
        </p:spPr>
        <p:txBody>
          <a:bodyPr wrap="none">
            <a:spAutoFit/>
          </a:bodyPr>
          <a:lstStyle/>
          <a:p>
            <a:r>
              <a:rPr lang="en-US" b="1">
                <a:solidFill>
                  <a:schemeClr val="hlink"/>
                </a:solidFill>
              </a:rPr>
              <a:t>TRANSITIVE</a:t>
            </a:r>
            <a:r>
              <a:rPr lang="en-US"/>
              <a:t> DEPENDENCIES</a:t>
            </a:r>
          </a:p>
        </p:txBody>
      </p:sp>
      <p:sp>
        <p:nvSpPr>
          <p:cNvPr id="72722" name="Line 18"/>
          <p:cNvSpPr>
            <a:spLocks noChangeShapeType="1"/>
          </p:cNvSpPr>
          <p:nvPr/>
        </p:nvSpPr>
        <p:spPr bwMode="auto">
          <a:xfrm flipH="1">
            <a:off x="4114800" y="5105400"/>
            <a:ext cx="609600" cy="0"/>
          </a:xfrm>
          <a:prstGeom prst="line">
            <a:avLst/>
          </a:prstGeom>
          <a:noFill/>
          <a:ln w="12700">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B341A04-7F44-4EA6-8E6E-189324774F7F}" type="slidenum">
              <a:rPr lang="en-US"/>
              <a:pPr/>
              <a:t>17</a:t>
            </a:fld>
            <a:endParaRPr lang="en-US"/>
          </a:p>
        </p:txBody>
      </p:sp>
      <p:sp>
        <p:nvSpPr>
          <p:cNvPr id="112642" name="Rectangle 1026"/>
          <p:cNvSpPr>
            <a:spLocks noGrp="1" noRot="1" noChangeArrowheads="1"/>
          </p:cNvSpPr>
          <p:nvPr>
            <p:ph type="title"/>
          </p:nvPr>
        </p:nvSpPr>
        <p:spPr>
          <a:xfrm>
            <a:off x="685800" y="1066800"/>
            <a:ext cx="7772400" cy="1143000"/>
          </a:xfrm>
        </p:spPr>
        <p:txBody>
          <a:bodyPr/>
          <a:lstStyle/>
          <a:p>
            <a:r>
              <a:rPr lang="en-US"/>
              <a:t>1NF Summarized</a:t>
            </a:r>
          </a:p>
        </p:txBody>
      </p:sp>
      <p:sp>
        <p:nvSpPr>
          <p:cNvPr id="112643" name="Rectangle 1027"/>
          <p:cNvSpPr>
            <a:spLocks noGrp="1" noChangeArrowheads="1"/>
          </p:cNvSpPr>
          <p:nvPr>
            <p:ph type="body" idx="1"/>
          </p:nvPr>
        </p:nvSpPr>
        <p:spPr>
          <a:xfrm>
            <a:off x="2286000" y="2590800"/>
            <a:ext cx="7772400" cy="4114800"/>
          </a:xfrm>
        </p:spPr>
        <p:txBody>
          <a:bodyPr/>
          <a:lstStyle/>
          <a:p>
            <a:r>
              <a:rPr lang="en-US"/>
              <a:t>All key attributes defined</a:t>
            </a:r>
          </a:p>
          <a:p>
            <a:r>
              <a:rPr lang="en-US"/>
              <a:t>No repeating groups in table</a:t>
            </a:r>
          </a:p>
          <a:p>
            <a:r>
              <a:rPr lang="en-US"/>
              <a:t>All attributes dependent on </a:t>
            </a:r>
          </a:p>
          <a:p>
            <a:pPr>
              <a:buClr>
                <a:schemeClr val="tx1"/>
              </a:buClr>
              <a:buFont typeface="Wingdings" pitchFamily="2" charset="2"/>
              <a:buNone/>
            </a:pPr>
            <a:r>
              <a:rPr lang="en-US"/>
              <a:t>    primary key</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C84B08D2-AA89-4BE9-8855-72C752A4B224}" type="slidenum">
              <a:rPr lang="en-US"/>
              <a:pPr/>
              <a:t>18</a:t>
            </a:fld>
            <a:endParaRPr lang="en-US"/>
          </a:p>
        </p:txBody>
      </p:sp>
      <p:sp>
        <p:nvSpPr>
          <p:cNvPr id="73730" name="Rectangle 2"/>
          <p:cNvSpPr>
            <a:spLocks noGrp="1" noRot="1" noChangeArrowheads="1"/>
          </p:cNvSpPr>
          <p:nvPr>
            <p:ph type="title"/>
          </p:nvPr>
        </p:nvSpPr>
        <p:spPr>
          <a:xfrm>
            <a:off x="762000" y="685800"/>
            <a:ext cx="7772400" cy="1143000"/>
          </a:xfrm>
        </p:spPr>
        <p:txBody>
          <a:bodyPr/>
          <a:lstStyle/>
          <a:p>
            <a:r>
              <a:rPr lang="en-US"/>
              <a:t>Conversion to 2NF</a:t>
            </a:r>
          </a:p>
        </p:txBody>
      </p:sp>
      <p:sp>
        <p:nvSpPr>
          <p:cNvPr id="73731" name="Rectangle 3"/>
          <p:cNvSpPr>
            <a:spLocks noGrp="1" noChangeArrowheads="1"/>
          </p:cNvSpPr>
          <p:nvPr>
            <p:ph type="body" idx="1"/>
          </p:nvPr>
        </p:nvSpPr>
        <p:spPr>
          <a:xfrm>
            <a:off x="990600" y="1981200"/>
            <a:ext cx="7772400" cy="4038600"/>
          </a:xfrm>
        </p:spPr>
        <p:txBody>
          <a:bodyPr/>
          <a:lstStyle/>
          <a:p>
            <a:r>
              <a:rPr lang="en-US"/>
              <a:t>Start with 1NF format:</a:t>
            </a:r>
          </a:p>
          <a:p>
            <a:r>
              <a:rPr lang="en-US"/>
              <a:t>Write each key component on separate line</a:t>
            </a:r>
          </a:p>
          <a:p>
            <a:r>
              <a:rPr lang="en-US"/>
              <a:t>Write original key on last line</a:t>
            </a:r>
          </a:p>
          <a:p>
            <a:r>
              <a:rPr lang="en-US"/>
              <a:t>Each component is new table</a:t>
            </a:r>
          </a:p>
          <a:p>
            <a:r>
              <a:rPr lang="en-US"/>
              <a:t>Write dependent attributes after each key</a:t>
            </a:r>
            <a:endParaRPr lang="en-US" sz="2800"/>
          </a:p>
        </p:txBody>
      </p:sp>
      <p:sp>
        <p:nvSpPr>
          <p:cNvPr id="73732" name="Text Box 4"/>
          <p:cNvSpPr txBox="1">
            <a:spLocks noChangeArrowheads="1"/>
          </p:cNvSpPr>
          <p:nvPr/>
        </p:nvSpPr>
        <p:spPr bwMode="auto">
          <a:xfrm>
            <a:off x="762000" y="5257800"/>
            <a:ext cx="7567613" cy="1019175"/>
          </a:xfrm>
          <a:prstGeom prst="rect">
            <a:avLst/>
          </a:prstGeom>
          <a:noFill/>
          <a:ln w="12700">
            <a:solidFill>
              <a:schemeClr val="tx1"/>
            </a:solidFill>
            <a:miter lim="800000"/>
            <a:headEnd/>
            <a:tailEnd/>
          </a:ln>
          <a:effectLst/>
        </p:spPr>
        <p:txBody>
          <a:bodyPr wrap="none">
            <a:spAutoFit/>
          </a:bodyPr>
          <a:lstStyle/>
          <a:p>
            <a:r>
              <a:rPr lang="en-US" sz="2000">
                <a:latin typeface="Times New Roman" charset="0"/>
              </a:rPr>
              <a:t>PROJECT (</a:t>
            </a:r>
            <a:r>
              <a:rPr lang="en-US" sz="2000" u="sng">
                <a:solidFill>
                  <a:schemeClr val="hlink"/>
                </a:solidFill>
                <a:latin typeface="Times New Roman" charset="0"/>
              </a:rPr>
              <a:t>PROJ_NUM</a:t>
            </a:r>
            <a:r>
              <a:rPr lang="en-US" sz="2000" u="sng">
                <a:latin typeface="Times New Roman" charset="0"/>
              </a:rPr>
              <a:t>,</a:t>
            </a:r>
            <a:r>
              <a:rPr lang="en-US" sz="2000">
                <a:latin typeface="Times New Roman" charset="0"/>
              </a:rPr>
              <a:t> PROJ_NAME)</a:t>
            </a:r>
          </a:p>
          <a:p>
            <a:r>
              <a:rPr lang="en-US" sz="2000">
                <a:latin typeface="Times New Roman" charset="0"/>
              </a:rPr>
              <a:t>EMPLOYEE (</a:t>
            </a:r>
            <a:r>
              <a:rPr lang="en-US" sz="2000" u="sng">
                <a:solidFill>
                  <a:schemeClr val="hlink"/>
                </a:solidFill>
                <a:latin typeface="Times New Roman" charset="0"/>
              </a:rPr>
              <a:t>EMP_NUM</a:t>
            </a:r>
            <a:r>
              <a:rPr lang="en-US" sz="2000">
                <a:latin typeface="Times New Roman" charset="0"/>
              </a:rPr>
              <a:t>, EMP_NAME, </a:t>
            </a:r>
            <a:r>
              <a:rPr lang="en-US" sz="2000">
                <a:solidFill>
                  <a:srgbClr val="FF0000"/>
                </a:solidFill>
                <a:latin typeface="Times New Roman" charset="0"/>
              </a:rPr>
              <a:t>JOB_CLASS, CHG_HOUR</a:t>
            </a:r>
            <a:r>
              <a:rPr lang="en-US" sz="2000">
                <a:latin typeface="Times New Roman" charset="0"/>
              </a:rPr>
              <a:t>)</a:t>
            </a:r>
          </a:p>
          <a:p>
            <a:r>
              <a:rPr lang="en-US" sz="2000">
                <a:solidFill>
                  <a:schemeClr val="hlink"/>
                </a:solidFill>
                <a:latin typeface="Times New Roman" charset="0"/>
              </a:rPr>
              <a:t>ASSIGN (</a:t>
            </a:r>
            <a:r>
              <a:rPr lang="en-US" sz="2000" u="sng">
                <a:solidFill>
                  <a:schemeClr val="hlink"/>
                </a:solidFill>
                <a:latin typeface="Times New Roman" charset="0"/>
              </a:rPr>
              <a:t>PROJ_NUM, EMP_NUM</a:t>
            </a:r>
            <a:r>
              <a:rPr lang="en-US" sz="2000">
                <a:solidFill>
                  <a:schemeClr val="hlink"/>
                </a:solidFill>
                <a:latin typeface="Times New Roman" charset="0"/>
              </a:rPr>
              <a:t>, HOURS)</a:t>
            </a:r>
            <a:endParaRPr lang="en-US" sz="2400">
              <a:solidFill>
                <a:schemeClr val="hlink"/>
              </a:solidFill>
              <a:latin typeface="Times New Roman"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fld id="{BF28E1B8-6556-4E4E-BE03-63CF18AEE6A5}" type="slidenum">
              <a:rPr lang="en-US"/>
              <a:pPr/>
              <a:t>19</a:t>
            </a:fld>
            <a:endParaRPr lang="en-US"/>
          </a:p>
        </p:txBody>
      </p:sp>
      <p:sp>
        <p:nvSpPr>
          <p:cNvPr id="74754" name="Rectangle 2"/>
          <p:cNvSpPr>
            <a:spLocks noGrp="1" noRot="1" noChangeArrowheads="1"/>
          </p:cNvSpPr>
          <p:nvPr>
            <p:ph type="title"/>
          </p:nvPr>
        </p:nvSpPr>
        <p:spPr>
          <a:xfrm>
            <a:off x="685800" y="533400"/>
            <a:ext cx="7772400" cy="1143000"/>
          </a:xfrm>
        </p:spPr>
        <p:txBody>
          <a:bodyPr/>
          <a:lstStyle/>
          <a:p>
            <a:r>
              <a:rPr lang="en-US"/>
              <a:t>2NF Conversion Results</a:t>
            </a:r>
          </a:p>
        </p:txBody>
      </p:sp>
      <p:pic>
        <p:nvPicPr>
          <p:cNvPr id="74756" name="Picture 4"/>
          <p:cNvPicPr>
            <a:picLocks noChangeAspect="1" noChangeArrowheads="1"/>
          </p:cNvPicPr>
          <p:nvPr/>
        </p:nvPicPr>
        <p:blipFill>
          <a:blip r:embed="rId3"/>
          <a:srcRect/>
          <a:stretch>
            <a:fillRect/>
          </a:stretch>
        </p:blipFill>
        <p:spPr bwMode="auto">
          <a:xfrm>
            <a:off x="914400" y="1524000"/>
            <a:ext cx="7391400" cy="4700588"/>
          </a:xfrm>
          <a:prstGeom prst="rect">
            <a:avLst/>
          </a:prstGeom>
          <a:noFill/>
          <a:ln w="12700">
            <a:noFill/>
            <a:miter lim="800000"/>
            <a:headEnd/>
            <a:tailEnd/>
          </a:ln>
          <a:effectLst/>
        </p:spPr>
      </p:pic>
      <p:sp>
        <p:nvSpPr>
          <p:cNvPr id="74755" name="Text Box 3"/>
          <p:cNvSpPr txBox="1">
            <a:spLocks noChangeArrowheads="1"/>
          </p:cNvSpPr>
          <p:nvPr/>
        </p:nvSpPr>
        <p:spPr bwMode="auto">
          <a:xfrm>
            <a:off x="6400800" y="1600200"/>
            <a:ext cx="1371600" cy="396875"/>
          </a:xfrm>
          <a:prstGeom prst="rect">
            <a:avLst/>
          </a:prstGeom>
          <a:noFill/>
          <a:ln w="12700">
            <a:noFill/>
            <a:miter lim="800000"/>
            <a:headEnd/>
            <a:tailEnd/>
          </a:ln>
          <a:effectLst/>
        </p:spPr>
        <p:txBody>
          <a:bodyPr>
            <a:spAutoFit/>
          </a:bodyPr>
          <a:lstStyle/>
          <a:p>
            <a:r>
              <a:rPr lang="en-US" sz="2000">
                <a:latin typeface="Arial" charset="0"/>
              </a:rPr>
              <a:t>Figure 4.5</a:t>
            </a:r>
            <a:endParaRPr lang="en-US" sz="90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65F42D38-2B15-49E9-BC97-6253B691C403}" type="slidenum">
              <a:rPr lang="en-US"/>
              <a:pPr/>
              <a:t>2</a:t>
            </a:fld>
            <a:endParaRPr lang="en-US"/>
          </a:p>
        </p:txBody>
      </p:sp>
      <p:sp>
        <p:nvSpPr>
          <p:cNvPr id="64514" name="Rectangle 1026"/>
          <p:cNvSpPr>
            <a:spLocks noGrp="1" noRot="1" noChangeArrowheads="1"/>
          </p:cNvSpPr>
          <p:nvPr>
            <p:ph type="title"/>
          </p:nvPr>
        </p:nvSpPr>
        <p:spPr>
          <a:xfrm>
            <a:off x="685800" y="0"/>
            <a:ext cx="7772400" cy="1143000"/>
          </a:xfrm>
        </p:spPr>
        <p:txBody>
          <a:bodyPr/>
          <a:lstStyle/>
          <a:p>
            <a:r>
              <a:rPr lang="en-US"/>
              <a:t>In this chapter, you will learn:</a:t>
            </a:r>
          </a:p>
        </p:txBody>
      </p:sp>
      <p:sp>
        <p:nvSpPr>
          <p:cNvPr id="64515" name="Rectangle 1027"/>
          <p:cNvSpPr>
            <a:spLocks noGrp="1" noChangeArrowheads="1"/>
          </p:cNvSpPr>
          <p:nvPr>
            <p:ph type="body" idx="1"/>
          </p:nvPr>
        </p:nvSpPr>
        <p:spPr>
          <a:xfrm>
            <a:off x="304800" y="1219200"/>
            <a:ext cx="8153400" cy="5410200"/>
          </a:xfrm>
        </p:spPr>
        <p:txBody>
          <a:bodyPr/>
          <a:lstStyle/>
          <a:p>
            <a:r>
              <a:rPr lang="en-US"/>
              <a:t>What normalization is and what role it plays in database design</a:t>
            </a:r>
          </a:p>
          <a:p>
            <a:r>
              <a:rPr lang="en-US"/>
              <a:t>About the normal forms 1NF, 2NF, 3NF, BCNF, and 4NF </a:t>
            </a:r>
          </a:p>
          <a:p>
            <a:r>
              <a:rPr lang="en-US"/>
              <a:t>How normal forms can be transformed from lower normal forms to higher normal forms</a:t>
            </a:r>
          </a:p>
          <a:p>
            <a:r>
              <a:rPr lang="en-US"/>
              <a:t>That normalization and E-R modeling are used concurrently to produce a good database design</a:t>
            </a:r>
          </a:p>
          <a:p>
            <a:r>
              <a:rPr lang="en-US"/>
              <a:t>That some situations require de-normalization to generate information efficiently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D651753-4CEB-4F92-B419-A981FADEE8D5}" type="slidenum">
              <a:rPr lang="en-US"/>
              <a:pPr/>
              <a:t>20</a:t>
            </a:fld>
            <a:endParaRPr lang="en-US"/>
          </a:p>
        </p:txBody>
      </p:sp>
      <p:sp>
        <p:nvSpPr>
          <p:cNvPr id="75778" name="Rectangle 2"/>
          <p:cNvSpPr>
            <a:spLocks noGrp="1" noRot="1" noChangeArrowheads="1"/>
          </p:cNvSpPr>
          <p:nvPr>
            <p:ph type="title"/>
          </p:nvPr>
        </p:nvSpPr>
        <p:spPr>
          <a:xfrm>
            <a:off x="685800" y="533400"/>
            <a:ext cx="7772400" cy="1143000"/>
          </a:xfrm>
        </p:spPr>
        <p:txBody>
          <a:bodyPr/>
          <a:lstStyle/>
          <a:p>
            <a:r>
              <a:rPr lang="en-US"/>
              <a:t>2NF Summarized</a:t>
            </a:r>
          </a:p>
        </p:txBody>
      </p:sp>
      <p:sp>
        <p:nvSpPr>
          <p:cNvPr id="75779" name="Rectangle 3"/>
          <p:cNvSpPr>
            <a:spLocks noGrp="1" noChangeArrowheads="1"/>
          </p:cNvSpPr>
          <p:nvPr>
            <p:ph type="body" idx="1"/>
          </p:nvPr>
        </p:nvSpPr>
        <p:spPr>
          <a:xfrm>
            <a:off x="762000" y="1905000"/>
            <a:ext cx="7772400" cy="4648200"/>
          </a:xfrm>
        </p:spPr>
        <p:txBody>
          <a:bodyPr/>
          <a:lstStyle/>
          <a:p>
            <a:r>
              <a:rPr lang="en-US"/>
              <a:t>In 1NF</a:t>
            </a:r>
          </a:p>
          <a:p>
            <a:r>
              <a:rPr lang="en-US"/>
              <a:t>Includes no partial dependencies</a:t>
            </a:r>
          </a:p>
          <a:p>
            <a:pPr lvl="1"/>
            <a:r>
              <a:rPr lang="en-US"/>
              <a:t>No attribute dependent on a portion of primary key</a:t>
            </a:r>
          </a:p>
          <a:p>
            <a:r>
              <a:rPr lang="en-US"/>
              <a:t>Still possible to exhibit transitive dependency</a:t>
            </a:r>
          </a:p>
          <a:p>
            <a:pPr lvl="1"/>
            <a:r>
              <a:rPr lang="en-US"/>
              <a:t>Attributes may be functionally dependent on nonkey attributes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7C9DB90C-8989-4A5F-B4C8-9CE91F19CE95}" type="slidenum">
              <a:rPr lang="en-US"/>
              <a:pPr/>
              <a:t>21</a:t>
            </a:fld>
            <a:endParaRPr lang="en-US"/>
          </a:p>
        </p:txBody>
      </p:sp>
      <p:sp>
        <p:nvSpPr>
          <p:cNvPr id="76802" name="Rectangle 2"/>
          <p:cNvSpPr>
            <a:spLocks noGrp="1" noRot="1" noChangeArrowheads="1"/>
          </p:cNvSpPr>
          <p:nvPr>
            <p:ph type="title"/>
          </p:nvPr>
        </p:nvSpPr>
        <p:spPr>
          <a:xfrm>
            <a:off x="685800" y="457200"/>
            <a:ext cx="7772400" cy="1295400"/>
          </a:xfrm>
        </p:spPr>
        <p:txBody>
          <a:bodyPr/>
          <a:lstStyle/>
          <a:p>
            <a:r>
              <a:rPr lang="en-US"/>
              <a:t>Conversion to 3NF</a:t>
            </a:r>
          </a:p>
        </p:txBody>
      </p:sp>
      <p:sp>
        <p:nvSpPr>
          <p:cNvPr id="76803" name="Rectangle 3"/>
          <p:cNvSpPr>
            <a:spLocks noGrp="1" noChangeArrowheads="1"/>
          </p:cNvSpPr>
          <p:nvPr>
            <p:ph type="body" idx="1"/>
          </p:nvPr>
        </p:nvSpPr>
        <p:spPr>
          <a:xfrm>
            <a:off x="914400" y="2438400"/>
            <a:ext cx="7772400" cy="1262063"/>
          </a:xfrm>
        </p:spPr>
        <p:txBody>
          <a:bodyPr/>
          <a:lstStyle/>
          <a:p>
            <a:r>
              <a:rPr lang="en-US"/>
              <a:t>Create separate table(s) to eliminate transitive functional dependencies </a:t>
            </a:r>
          </a:p>
        </p:txBody>
      </p:sp>
      <p:sp>
        <p:nvSpPr>
          <p:cNvPr id="76804" name="Text Box 4"/>
          <p:cNvSpPr txBox="1">
            <a:spLocks noChangeArrowheads="1"/>
          </p:cNvSpPr>
          <p:nvPr/>
        </p:nvSpPr>
        <p:spPr bwMode="auto">
          <a:xfrm>
            <a:off x="914400" y="3810000"/>
            <a:ext cx="7221538" cy="1701800"/>
          </a:xfrm>
          <a:prstGeom prst="rect">
            <a:avLst/>
          </a:prstGeom>
          <a:noFill/>
          <a:ln w="12700">
            <a:solidFill>
              <a:schemeClr val="tx1"/>
            </a:solidFill>
            <a:miter lim="800000"/>
            <a:headEnd/>
            <a:tailEnd/>
          </a:ln>
          <a:effectLst/>
        </p:spPr>
        <p:txBody>
          <a:bodyPr wrap="none">
            <a:spAutoFit/>
          </a:bodyPr>
          <a:lstStyle/>
          <a:p>
            <a:r>
              <a:rPr lang="en-US" sz="2400">
                <a:latin typeface="Times New Roman" charset="0"/>
              </a:rPr>
              <a:t>PROJECT (</a:t>
            </a:r>
            <a:r>
              <a:rPr lang="en-US" sz="2400" u="sng">
                <a:latin typeface="Times New Roman" charset="0"/>
              </a:rPr>
              <a:t>PROJ_NUM,</a:t>
            </a:r>
            <a:r>
              <a:rPr lang="en-US" sz="2400">
                <a:latin typeface="Times New Roman" charset="0"/>
              </a:rPr>
              <a:t> PROJ_NAME)</a:t>
            </a:r>
          </a:p>
          <a:p>
            <a:r>
              <a:rPr lang="en-US" sz="2400">
                <a:latin typeface="Times New Roman" charset="0"/>
              </a:rPr>
              <a:t>ASSIGN (</a:t>
            </a:r>
            <a:r>
              <a:rPr lang="en-US" sz="2400" u="sng">
                <a:latin typeface="Times New Roman" charset="0"/>
              </a:rPr>
              <a:t>PROJ_NUM, EMP_NUM</a:t>
            </a:r>
            <a:r>
              <a:rPr lang="en-US" sz="2400">
                <a:latin typeface="Times New Roman" charset="0"/>
              </a:rPr>
              <a:t>, HOURS)</a:t>
            </a:r>
          </a:p>
          <a:p>
            <a:r>
              <a:rPr lang="en-US" sz="2400">
                <a:latin typeface="Times New Roman" charset="0"/>
              </a:rPr>
              <a:t>EMPLOYEE (</a:t>
            </a:r>
            <a:r>
              <a:rPr lang="en-US" sz="2400" u="sng">
                <a:latin typeface="Times New Roman" charset="0"/>
              </a:rPr>
              <a:t>EMP_NUM</a:t>
            </a:r>
            <a:r>
              <a:rPr lang="en-US" sz="2400">
                <a:latin typeface="Times New Roman" charset="0"/>
              </a:rPr>
              <a:t>, EMP_NAME, </a:t>
            </a:r>
            <a:r>
              <a:rPr lang="en-US" sz="2400">
                <a:solidFill>
                  <a:schemeClr val="hlink"/>
                </a:solidFill>
                <a:latin typeface="Times New Roman" charset="0"/>
              </a:rPr>
              <a:t>JOB_CLASS</a:t>
            </a:r>
            <a:r>
              <a:rPr lang="en-US" sz="2400">
                <a:latin typeface="Times New Roman" charset="0"/>
              </a:rPr>
              <a:t>)</a:t>
            </a:r>
          </a:p>
          <a:p>
            <a:r>
              <a:rPr lang="en-US" sz="2400">
                <a:solidFill>
                  <a:schemeClr val="hlink"/>
                </a:solidFill>
                <a:latin typeface="Times New Roman" charset="0"/>
              </a:rPr>
              <a:t>JOB (</a:t>
            </a:r>
            <a:r>
              <a:rPr lang="en-US" sz="2400" u="sng">
                <a:solidFill>
                  <a:schemeClr val="hlink"/>
                </a:solidFill>
                <a:latin typeface="Times New Roman" charset="0"/>
              </a:rPr>
              <a:t>JOB_CLASS</a:t>
            </a:r>
            <a:r>
              <a:rPr lang="en-US" sz="2400">
                <a:solidFill>
                  <a:schemeClr val="hlink"/>
                </a:solidFill>
                <a:latin typeface="Times New Roman" charset="0"/>
              </a:rPr>
              <a:t>, CHG_HOUR)</a:t>
            </a:r>
          </a:p>
          <a:p>
            <a:endParaRPr lang="en-US" sz="90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5C9FAFE-0A34-4341-B86A-507A3D38C730}" type="slidenum">
              <a:rPr lang="en-US"/>
              <a:pPr/>
              <a:t>22</a:t>
            </a:fld>
            <a:endParaRPr lang="en-US"/>
          </a:p>
        </p:txBody>
      </p:sp>
      <p:sp>
        <p:nvSpPr>
          <p:cNvPr id="77826" name="Rectangle 2"/>
          <p:cNvSpPr>
            <a:spLocks noGrp="1" noRot="1" noChangeArrowheads="1"/>
          </p:cNvSpPr>
          <p:nvPr>
            <p:ph type="title"/>
          </p:nvPr>
        </p:nvSpPr>
        <p:spPr>
          <a:xfrm>
            <a:off x="685800" y="533400"/>
            <a:ext cx="7772400" cy="1143000"/>
          </a:xfrm>
        </p:spPr>
        <p:txBody>
          <a:bodyPr/>
          <a:lstStyle/>
          <a:p>
            <a:r>
              <a:rPr lang="en-US"/>
              <a:t>3NF Summarized</a:t>
            </a:r>
          </a:p>
        </p:txBody>
      </p:sp>
      <p:sp>
        <p:nvSpPr>
          <p:cNvPr id="77827" name="Rectangle 3"/>
          <p:cNvSpPr>
            <a:spLocks noGrp="1" noChangeArrowheads="1"/>
          </p:cNvSpPr>
          <p:nvPr>
            <p:ph type="body" idx="1"/>
          </p:nvPr>
        </p:nvSpPr>
        <p:spPr>
          <a:xfrm>
            <a:off x="1600200" y="1905000"/>
            <a:ext cx="5867400" cy="3962400"/>
          </a:xfrm>
        </p:spPr>
        <p:txBody>
          <a:bodyPr/>
          <a:lstStyle/>
          <a:p>
            <a:r>
              <a:rPr lang="en-US"/>
              <a:t>In 2NF</a:t>
            </a:r>
          </a:p>
          <a:p>
            <a:r>
              <a:rPr lang="en-US"/>
              <a:t>Contains no transitive dependencies</a:t>
            </a:r>
          </a:p>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A69C68C0-4AB4-4B99-90E9-C54F7787E5EE}" type="slidenum">
              <a:rPr lang="en-US"/>
              <a:pPr/>
              <a:t>23</a:t>
            </a:fld>
            <a:endParaRPr lang="en-US"/>
          </a:p>
        </p:txBody>
      </p:sp>
      <p:sp>
        <p:nvSpPr>
          <p:cNvPr id="78850" name="Rectangle 2"/>
          <p:cNvSpPr>
            <a:spLocks noGrp="1" noRot="1" noChangeArrowheads="1"/>
          </p:cNvSpPr>
          <p:nvPr>
            <p:ph type="title"/>
          </p:nvPr>
        </p:nvSpPr>
        <p:spPr>
          <a:xfrm>
            <a:off x="685800" y="457200"/>
            <a:ext cx="7772400" cy="1143000"/>
          </a:xfrm>
        </p:spPr>
        <p:txBody>
          <a:bodyPr/>
          <a:lstStyle/>
          <a:p>
            <a:r>
              <a:rPr lang="en-US"/>
              <a:t>Additional DB Enhancements</a:t>
            </a:r>
          </a:p>
        </p:txBody>
      </p:sp>
      <p:pic>
        <p:nvPicPr>
          <p:cNvPr id="78853" name="Picture 5"/>
          <p:cNvPicPr>
            <a:picLocks noChangeAspect="1" noChangeArrowheads="1"/>
          </p:cNvPicPr>
          <p:nvPr/>
        </p:nvPicPr>
        <p:blipFill>
          <a:blip r:embed="rId3"/>
          <a:srcRect/>
          <a:stretch>
            <a:fillRect/>
          </a:stretch>
        </p:blipFill>
        <p:spPr bwMode="auto">
          <a:xfrm>
            <a:off x="609600" y="1981200"/>
            <a:ext cx="8001000" cy="3949700"/>
          </a:xfrm>
          <a:prstGeom prst="rect">
            <a:avLst/>
          </a:prstGeom>
          <a:noFill/>
          <a:ln w="12700">
            <a:noFill/>
            <a:miter lim="800000"/>
            <a:headEnd/>
            <a:tailEnd/>
          </a:ln>
          <a:effectLst/>
        </p:spPr>
      </p:pic>
      <p:sp>
        <p:nvSpPr>
          <p:cNvPr id="78852" name="Text Box 4"/>
          <p:cNvSpPr txBox="1">
            <a:spLocks noChangeArrowheads="1"/>
          </p:cNvSpPr>
          <p:nvPr/>
        </p:nvSpPr>
        <p:spPr bwMode="auto">
          <a:xfrm>
            <a:off x="762000" y="5334000"/>
            <a:ext cx="1327150" cy="396875"/>
          </a:xfrm>
          <a:prstGeom prst="rect">
            <a:avLst/>
          </a:prstGeom>
          <a:noFill/>
          <a:ln w="12700">
            <a:noFill/>
            <a:miter lim="800000"/>
            <a:headEnd/>
            <a:tailEnd/>
          </a:ln>
          <a:effectLst/>
        </p:spPr>
        <p:txBody>
          <a:bodyPr wrap="none">
            <a:spAutoFit/>
          </a:bodyPr>
          <a:lstStyle/>
          <a:p>
            <a:r>
              <a:rPr lang="en-US" sz="2000">
                <a:latin typeface="Arial" charset="0"/>
              </a:rPr>
              <a:t>Figure 4.6</a:t>
            </a:r>
            <a:endParaRPr lang="en-US" sz="700">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B0375EC6-ED6D-4802-AB56-BF9A47FCBAB8}" type="slidenum">
              <a:rPr lang="en-US"/>
              <a:pPr/>
              <a:t>24</a:t>
            </a:fld>
            <a:endParaRPr lang="en-US"/>
          </a:p>
        </p:txBody>
      </p:sp>
      <p:graphicFrame>
        <p:nvGraphicFramePr>
          <p:cNvPr id="114693" name="Object 5"/>
          <p:cNvGraphicFramePr>
            <a:graphicFrameLocks noChangeAspect="1"/>
          </p:cNvGraphicFramePr>
          <p:nvPr/>
        </p:nvGraphicFramePr>
        <p:xfrm>
          <a:off x="609600" y="152400"/>
          <a:ext cx="7620000" cy="6477000"/>
        </p:xfrm>
        <a:graphic>
          <a:graphicData uri="http://schemas.openxmlformats.org/presentationml/2006/ole">
            <mc:AlternateContent xmlns:mc="http://schemas.openxmlformats.org/markup-compatibility/2006">
              <mc:Choice xmlns:v="urn:schemas-microsoft-com:vml" Requires="v">
                <p:oleObj spid="_x0000_s114695" name="Image" r:id="rId4" imgW="4266667" imgH="6095238" progId="Photoshop.Image.7">
                  <p:embed/>
                </p:oleObj>
              </mc:Choice>
              <mc:Fallback>
                <p:oleObj name="Image" r:id="rId4" imgW="4266667" imgH="6095238" progId="Photoshop.Image.7">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52400"/>
                        <a:ext cx="7620000" cy="647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985F527-4089-451A-855C-B5742176AA9C}" type="slidenum">
              <a:rPr lang="en-US"/>
              <a:pPr/>
              <a:t>25</a:t>
            </a:fld>
            <a:endParaRPr lang="en-US"/>
          </a:p>
        </p:txBody>
      </p:sp>
      <p:sp>
        <p:nvSpPr>
          <p:cNvPr id="81922" name="Rectangle 2"/>
          <p:cNvSpPr>
            <a:spLocks noGrp="1" noRot="1" noChangeArrowheads="1"/>
          </p:cNvSpPr>
          <p:nvPr>
            <p:ph type="title"/>
          </p:nvPr>
        </p:nvSpPr>
        <p:spPr>
          <a:xfrm>
            <a:off x="762000" y="533400"/>
            <a:ext cx="7772400" cy="1143000"/>
          </a:xfrm>
        </p:spPr>
        <p:txBody>
          <a:bodyPr/>
          <a:lstStyle/>
          <a:p>
            <a:r>
              <a:rPr lang="en-US"/>
              <a:t>Boyce-Codd Normal Form (BCNF)</a:t>
            </a:r>
          </a:p>
        </p:txBody>
      </p:sp>
      <p:sp>
        <p:nvSpPr>
          <p:cNvPr id="81923" name="Rectangle 3"/>
          <p:cNvSpPr>
            <a:spLocks noGrp="1" noChangeArrowheads="1"/>
          </p:cNvSpPr>
          <p:nvPr>
            <p:ph type="body" idx="1"/>
          </p:nvPr>
        </p:nvSpPr>
        <p:spPr>
          <a:xfrm>
            <a:off x="609600" y="2057400"/>
            <a:ext cx="7772400" cy="4114800"/>
          </a:xfrm>
        </p:spPr>
        <p:txBody>
          <a:bodyPr/>
          <a:lstStyle/>
          <a:p>
            <a:r>
              <a:rPr lang="en-US"/>
              <a:t>Every determinant in the table is a candidate key</a:t>
            </a:r>
          </a:p>
          <a:p>
            <a:pPr lvl="1"/>
            <a:r>
              <a:rPr lang="en-US"/>
              <a:t>Determinant is attribute whose value determines other values in row</a:t>
            </a:r>
          </a:p>
          <a:p>
            <a:pPr lvl="1"/>
            <a:r>
              <a:rPr lang="en-US"/>
              <a:t>3NF table with one candidate key is already in BCNF</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fld id="{AAAD7046-F2E4-463F-A587-279ABAC013CC}" type="slidenum">
              <a:rPr lang="en-US"/>
              <a:pPr/>
              <a:t>26</a:t>
            </a:fld>
            <a:endParaRPr lang="en-US"/>
          </a:p>
        </p:txBody>
      </p:sp>
      <p:sp>
        <p:nvSpPr>
          <p:cNvPr id="82946" name="Rectangle 2"/>
          <p:cNvSpPr>
            <a:spLocks noGrp="1" noRot="1" noChangeArrowheads="1"/>
          </p:cNvSpPr>
          <p:nvPr>
            <p:ph type="title"/>
          </p:nvPr>
        </p:nvSpPr>
        <p:spPr>
          <a:xfrm>
            <a:off x="685800" y="914400"/>
            <a:ext cx="7772400" cy="1143000"/>
          </a:xfrm>
        </p:spPr>
        <p:txBody>
          <a:bodyPr/>
          <a:lstStyle/>
          <a:p>
            <a:r>
              <a:rPr lang="en-US"/>
              <a:t>3NF Table Not in BCNF</a:t>
            </a:r>
          </a:p>
        </p:txBody>
      </p:sp>
      <p:pic>
        <p:nvPicPr>
          <p:cNvPr id="82948" name="Picture 4"/>
          <p:cNvPicPr>
            <a:picLocks noChangeAspect="1" noChangeArrowheads="1"/>
          </p:cNvPicPr>
          <p:nvPr/>
        </p:nvPicPr>
        <p:blipFill>
          <a:blip r:embed="rId3"/>
          <a:srcRect/>
          <a:stretch>
            <a:fillRect/>
          </a:stretch>
        </p:blipFill>
        <p:spPr bwMode="auto">
          <a:xfrm>
            <a:off x="1676400" y="2133600"/>
            <a:ext cx="5943600" cy="3146425"/>
          </a:xfrm>
          <a:prstGeom prst="rect">
            <a:avLst/>
          </a:prstGeom>
          <a:noFill/>
          <a:ln w="12700">
            <a:noFill/>
            <a:miter lim="800000"/>
            <a:headEnd/>
            <a:tailEnd/>
          </a:ln>
          <a:effectLst/>
        </p:spPr>
      </p:pic>
      <p:sp>
        <p:nvSpPr>
          <p:cNvPr id="82947" name="Text Box 3"/>
          <p:cNvSpPr txBox="1">
            <a:spLocks noChangeArrowheads="1"/>
          </p:cNvSpPr>
          <p:nvPr/>
        </p:nvSpPr>
        <p:spPr bwMode="auto">
          <a:xfrm>
            <a:off x="6248400" y="4876800"/>
            <a:ext cx="1327150" cy="396875"/>
          </a:xfrm>
          <a:prstGeom prst="rect">
            <a:avLst/>
          </a:prstGeom>
          <a:noFill/>
          <a:ln w="12700">
            <a:noFill/>
            <a:miter lim="800000"/>
            <a:headEnd/>
            <a:tailEnd/>
          </a:ln>
          <a:effectLst/>
        </p:spPr>
        <p:txBody>
          <a:bodyPr wrap="none">
            <a:spAutoFit/>
          </a:bodyPr>
          <a:lstStyle/>
          <a:p>
            <a:r>
              <a:rPr lang="en-US" sz="2000">
                <a:latin typeface="Arial" charset="0"/>
              </a:rPr>
              <a:t>Figure 4.7</a:t>
            </a:r>
            <a:endParaRPr lang="en-US" sz="500">
              <a:latin typeface="Arial"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1"/>
          </p:nvPr>
        </p:nvSpPr>
        <p:spPr/>
        <p:txBody>
          <a:bodyPr/>
          <a:lstStyle/>
          <a:p>
            <a:fld id="{4DE515FC-5428-42D0-8E50-019531634C07}" type="slidenum">
              <a:rPr lang="en-US"/>
              <a:pPr/>
              <a:t>27</a:t>
            </a:fld>
            <a:endParaRPr lang="en-US"/>
          </a:p>
        </p:txBody>
      </p:sp>
      <p:sp>
        <p:nvSpPr>
          <p:cNvPr id="83970" name="Rectangle 2"/>
          <p:cNvSpPr>
            <a:spLocks noGrp="1" noRot="1" noChangeArrowheads="1"/>
          </p:cNvSpPr>
          <p:nvPr>
            <p:ph type="title"/>
          </p:nvPr>
        </p:nvSpPr>
        <p:spPr>
          <a:xfrm>
            <a:off x="609600" y="381000"/>
            <a:ext cx="7772400" cy="1143000"/>
          </a:xfrm>
        </p:spPr>
        <p:txBody>
          <a:bodyPr/>
          <a:lstStyle/>
          <a:p>
            <a:r>
              <a:rPr lang="en-US"/>
              <a:t>Decomposition of Table </a:t>
            </a:r>
            <a:br>
              <a:rPr lang="en-US"/>
            </a:br>
            <a:r>
              <a:rPr lang="en-US"/>
              <a:t>Structure to Meet BCNF</a:t>
            </a:r>
          </a:p>
        </p:txBody>
      </p:sp>
      <p:sp>
        <p:nvSpPr>
          <p:cNvPr id="83971" name="Text Box 3"/>
          <p:cNvSpPr txBox="1">
            <a:spLocks noChangeArrowheads="1"/>
          </p:cNvSpPr>
          <p:nvPr/>
        </p:nvSpPr>
        <p:spPr bwMode="auto">
          <a:xfrm>
            <a:off x="6781800" y="5562600"/>
            <a:ext cx="1557338" cy="457200"/>
          </a:xfrm>
          <a:prstGeom prst="rect">
            <a:avLst/>
          </a:prstGeom>
          <a:noFill/>
          <a:ln w="12700">
            <a:noFill/>
            <a:miter lim="800000"/>
            <a:headEnd/>
            <a:tailEnd/>
          </a:ln>
          <a:effectLst/>
        </p:spPr>
        <p:txBody>
          <a:bodyPr wrap="none">
            <a:spAutoFit/>
          </a:bodyPr>
          <a:lstStyle/>
          <a:p>
            <a:r>
              <a:rPr lang="en-US" sz="2400">
                <a:latin typeface="Arial" charset="0"/>
              </a:rPr>
              <a:t>Figure 4.8</a:t>
            </a:r>
            <a:endParaRPr lang="en-US" sz="900">
              <a:latin typeface="Arial" charset="0"/>
            </a:endParaRPr>
          </a:p>
        </p:txBody>
      </p:sp>
      <p:pic>
        <p:nvPicPr>
          <p:cNvPr id="83972" name="Picture 4"/>
          <p:cNvPicPr>
            <a:picLocks noChangeAspect="1" noChangeArrowheads="1"/>
          </p:cNvPicPr>
          <p:nvPr/>
        </p:nvPicPr>
        <p:blipFill>
          <a:blip r:embed="rId3"/>
          <a:srcRect/>
          <a:stretch>
            <a:fillRect/>
          </a:stretch>
        </p:blipFill>
        <p:spPr bwMode="auto">
          <a:xfrm>
            <a:off x="990600" y="1828800"/>
            <a:ext cx="7467600" cy="4314825"/>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7F99F142-1CDC-4EF7-A542-57B72D6F1C0A}" type="slidenum">
              <a:rPr lang="en-US"/>
              <a:pPr/>
              <a:t>28</a:t>
            </a:fld>
            <a:endParaRPr lang="en-US"/>
          </a:p>
        </p:txBody>
      </p:sp>
      <p:sp>
        <p:nvSpPr>
          <p:cNvPr id="115714" name="Rectangle 2"/>
          <p:cNvSpPr>
            <a:spLocks noGrp="1" noRot="1" noChangeArrowheads="1"/>
          </p:cNvSpPr>
          <p:nvPr>
            <p:ph type="title"/>
          </p:nvPr>
        </p:nvSpPr>
        <p:spPr/>
        <p:txBody>
          <a:bodyPr/>
          <a:lstStyle/>
          <a:p>
            <a:r>
              <a:rPr lang="en-US"/>
              <a:t>Example: BCNF conversion</a:t>
            </a:r>
          </a:p>
        </p:txBody>
      </p:sp>
      <p:graphicFrame>
        <p:nvGraphicFramePr>
          <p:cNvPr id="168960" name="Object 0"/>
          <p:cNvGraphicFramePr>
            <a:graphicFrameLocks noGrp="1" noChangeAspect="1"/>
          </p:cNvGraphicFramePr>
          <p:nvPr>
            <p:ph idx="1"/>
          </p:nvPr>
        </p:nvGraphicFramePr>
        <p:xfrm>
          <a:off x="457200" y="1447800"/>
          <a:ext cx="8229600" cy="4267200"/>
        </p:xfrm>
        <a:graphic>
          <a:graphicData uri="http://schemas.openxmlformats.org/presentationml/2006/ole">
            <mc:AlternateContent xmlns:mc="http://schemas.openxmlformats.org/markup-compatibility/2006">
              <mc:Choice xmlns:v="urn:schemas-microsoft-com:vml" Requires="v">
                <p:oleObj spid="_x0000_s168962" name="Image" r:id="rId4" imgW="8126984" imgH="2793651" progId="Photoshop.Image.7">
                  <p:embed/>
                </p:oleObj>
              </mc:Choice>
              <mc:Fallback>
                <p:oleObj name="Image" r:id="rId4" imgW="8126984" imgH="2793651" progId="Photoshop.Image.7">
                  <p:embed/>
                  <p:pic>
                    <p:nvPicPr>
                      <p:cNvPr id="0" name="Picture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447800"/>
                        <a:ext cx="8229600" cy="4267200"/>
                      </a:xfrm>
                      <a:prstGeom prst="rect">
                        <a:avLst/>
                      </a:prstGeom>
                      <a:noFill/>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3"/>
          <p:cNvSpPr>
            <a:spLocks noGrp="1"/>
          </p:cNvSpPr>
          <p:nvPr>
            <p:ph type="sldNum" sz="quarter" idx="11"/>
          </p:nvPr>
        </p:nvSpPr>
        <p:spPr/>
        <p:txBody>
          <a:bodyPr/>
          <a:lstStyle/>
          <a:p>
            <a:fld id="{924EC3A3-8C56-4D51-B21C-1D9FC9AC6205}" type="slidenum">
              <a:rPr lang="en-US"/>
              <a:pPr/>
              <a:t>29</a:t>
            </a:fld>
            <a:endParaRPr lang="en-US"/>
          </a:p>
        </p:txBody>
      </p:sp>
      <p:sp>
        <p:nvSpPr>
          <p:cNvPr id="84994" name="Rectangle 2"/>
          <p:cNvSpPr>
            <a:spLocks noGrp="1" noRot="1" noChangeArrowheads="1"/>
          </p:cNvSpPr>
          <p:nvPr>
            <p:ph type="title"/>
          </p:nvPr>
        </p:nvSpPr>
        <p:spPr>
          <a:xfrm>
            <a:off x="609600" y="533400"/>
            <a:ext cx="7772400" cy="1143000"/>
          </a:xfrm>
        </p:spPr>
        <p:txBody>
          <a:bodyPr/>
          <a:lstStyle/>
          <a:p>
            <a:r>
              <a:rPr lang="en-US"/>
              <a:t>Decomposition into BCNF</a:t>
            </a:r>
          </a:p>
        </p:txBody>
      </p:sp>
      <p:sp>
        <p:nvSpPr>
          <p:cNvPr id="84995" name="Text Box 3"/>
          <p:cNvSpPr txBox="1">
            <a:spLocks noChangeArrowheads="1"/>
          </p:cNvSpPr>
          <p:nvPr/>
        </p:nvSpPr>
        <p:spPr bwMode="auto">
          <a:xfrm>
            <a:off x="6477000" y="6019800"/>
            <a:ext cx="1327150" cy="396875"/>
          </a:xfrm>
          <a:prstGeom prst="rect">
            <a:avLst/>
          </a:prstGeom>
          <a:noFill/>
          <a:ln w="12700">
            <a:noFill/>
            <a:miter lim="800000"/>
            <a:headEnd/>
            <a:tailEnd/>
          </a:ln>
          <a:effectLst/>
        </p:spPr>
        <p:txBody>
          <a:bodyPr wrap="none">
            <a:spAutoFit/>
          </a:bodyPr>
          <a:lstStyle/>
          <a:p>
            <a:r>
              <a:rPr lang="en-US" sz="2000">
                <a:latin typeface="Arial" charset="0"/>
              </a:rPr>
              <a:t>Figure 4.9</a:t>
            </a:r>
            <a:endParaRPr lang="en-US" sz="500">
              <a:latin typeface="Arial" charset="0"/>
            </a:endParaRPr>
          </a:p>
        </p:txBody>
      </p:sp>
      <p:pic>
        <p:nvPicPr>
          <p:cNvPr id="84996" name="Picture 4"/>
          <p:cNvPicPr>
            <a:picLocks noChangeAspect="1" noChangeArrowheads="1"/>
          </p:cNvPicPr>
          <p:nvPr/>
        </p:nvPicPr>
        <p:blipFill>
          <a:blip r:embed="rId3"/>
          <a:srcRect/>
          <a:stretch>
            <a:fillRect/>
          </a:stretch>
        </p:blipFill>
        <p:spPr bwMode="auto">
          <a:xfrm>
            <a:off x="1447800" y="1828800"/>
            <a:ext cx="5943600" cy="2117725"/>
          </a:xfrm>
          <a:prstGeom prst="rect">
            <a:avLst/>
          </a:prstGeom>
          <a:noFill/>
          <a:ln w="12700">
            <a:noFill/>
            <a:miter lim="800000"/>
            <a:headEnd/>
            <a:tailEnd/>
          </a:ln>
          <a:effectLst/>
        </p:spPr>
      </p:pic>
      <p:pic>
        <p:nvPicPr>
          <p:cNvPr id="84997" name="Picture 5"/>
          <p:cNvPicPr>
            <a:picLocks noChangeAspect="1" noChangeArrowheads="1"/>
          </p:cNvPicPr>
          <p:nvPr/>
        </p:nvPicPr>
        <p:blipFill>
          <a:blip r:embed="rId4"/>
          <a:srcRect/>
          <a:stretch>
            <a:fillRect/>
          </a:stretch>
        </p:blipFill>
        <p:spPr bwMode="auto">
          <a:xfrm>
            <a:off x="1447800" y="4267200"/>
            <a:ext cx="6324600" cy="1651000"/>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370BBBAC-817D-4357-B0B7-E5B6FD80CF57}" type="slidenum">
              <a:rPr lang="en-US"/>
              <a:pPr/>
              <a:t>3</a:t>
            </a:fld>
            <a:endParaRPr lang="en-US"/>
          </a:p>
        </p:txBody>
      </p:sp>
      <p:sp>
        <p:nvSpPr>
          <p:cNvPr id="66562" name="Rectangle 2"/>
          <p:cNvSpPr>
            <a:spLocks noGrp="1" noRot="1" noChangeArrowheads="1"/>
          </p:cNvSpPr>
          <p:nvPr>
            <p:ph type="title"/>
          </p:nvPr>
        </p:nvSpPr>
        <p:spPr>
          <a:xfrm>
            <a:off x="685800" y="457200"/>
            <a:ext cx="7772400" cy="1143000"/>
          </a:xfrm>
        </p:spPr>
        <p:txBody>
          <a:bodyPr/>
          <a:lstStyle/>
          <a:p>
            <a:r>
              <a:rPr lang="en-US"/>
              <a:t>Database Tables and Normalization</a:t>
            </a:r>
          </a:p>
        </p:txBody>
      </p:sp>
      <p:sp>
        <p:nvSpPr>
          <p:cNvPr id="66563" name="Rectangle 3"/>
          <p:cNvSpPr>
            <a:spLocks noGrp="1" noChangeArrowheads="1"/>
          </p:cNvSpPr>
          <p:nvPr>
            <p:ph type="body" idx="1"/>
          </p:nvPr>
        </p:nvSpPr>
        <p:spPr>
          <a:xfrm>
            <a:off x="609600" y="2286000"/>
            <a:ext cx="7772400" cy="4114800"/>
          </a:xfrm>
        </p:spPr>
        <p:txBody>
          <a:bodyPr/>
          <a:lstStyle/>
          <a:p>
            <a:r>
              <a:rPr lang="en-US" sz="2800"/>
              <a:t>Table is basic building block in database design</a:t>
            </a:r>
          </a:p>
          <a:p>
            <a:r>
              <a:rPr lang="en-US" sz="2800"/>
              <a:t>Table’s structure is of great interest</a:t>
            </a:r>
          </a:p>
          <a:p>
            <a:r>
              <a:rPr lang="en-US" sz="2800"/>
              <a:t>Two cases:</a:t>
            </a:r>
          </a:p>
          <a:p>
            <a:pPr lvl="1"/>
            <a:r>
              <a:rPr lang="en-US" sz="2400"/>
              <a:t>possible poor table structures in good database design</a:t>
            </a:r>
          </a:p>
          <a:p>
            <a:pPr lvl="1"/>
            <a:r>
              <a:rPr lang="en-US" sz="2400"/>
              <a:t>Modify existing database with existing poor table structure</a:t>
            </a:r>
          </a:p>
          <a:p>
            <a:r>
              <a:rPr lang="en-US" sz="2800"/>
              <a:t>Normalization can help recognize a poor table and convert to good tables with good structure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7B1AF7A-E102-413B-BE32-3ACEFE8512E8}" type="slidenum">
              <a:rPr lang="en-US"/>
              <a:pPr/>
              <a:t>30</a:t>
            </a:fld>
            <a:endParaRPr lang="en-US"/>
          </a:p>
        </p:txBody>
      </p:sp>
      <p:sp>
        <p:nvSpPr>
          <p:cNvPr id="87042" name="Rectangle 2"/>
          <p:cNvSpPr>
            <a:spLocks noGrp="1" noRot="1" noChangeArrowheads="1"/>
          </p:cNvSpPr>
          <p:nvPr>
            <p:ph type="title"/>
          </p:nvPr>
        </p:nvSpPr>
        <p:spPr>
          <a:xfrm>
            <a:off x="685800" y="533400"/>
            <a:ext cx="7772400" cy="1143000"/>
          </a:xfrm>
        </p:spPr>
        <p:txBody>
          <a:bodyPr/>
          <a:lstStyle/>
          <a:p>
            <a:r>
              <a:rPr lang="en-US"/>
              <a:t>Normalization and Database Design</a:t>
            </a:r>
          </a:p>
        </p:txBody>
      </p:sp>
      <p:sp>
        <p:nvSpPr>
          <p:cNvPr id="87043" name="Rectangle 3"/>
          <p:cNvSpPr>
            <a:spLocks noGrp="1" noChangeArrowheads="1"/>
          </p:cNvSpPr>
          <p:nvPr>
            <p:ph type="body" idx="1"/>
          </p:nvPr>
        </p:nvSpPr>
        <p:spPr>
          <a:xfrm>
            <a:off x="762000" y="2133600"/>
            <a:ext cx="7772400" cy="4114800"/>
          </a:xfrm>
        </p:spPr>
        <p:txBody>
          <a:bodyPr/>
          <a:lstStyle/>
          <a:p>
            <a:r>
              <a:rPr lang="en-US"/>
              <a:t>Normalization should be part of the design process</a:t>
            </a:r>
          </a:p>
          <a:p>
            <a:r>
              <a:rPr lang="en-US"/>
              <a:t>Make sure the proposed entities meet the required normal form before the table structures are created</a:t>
            </a:r>
          </a:p>
          <a:p>
            <a:r>
              <a:rPr lang="en-US"/>
              <a:t>Used to redesign or modify the existing table structures.</a:t>
            </a:r>
          </a:p>
          <a:p>
            <a:r>
              <a:rPr lang="en-US"/>
              <a:t>E-R Diagram provides macro view</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18A1A0D-BE28-4752-8B01-45044B86BCD0}" type="slidenum">
              <a:rPr lang="en-US"/>
              <a:pPr/>
              <a:t>31</a:t>
            </a:fld>
            <a:endParaRPr lang="en-US"/>
          </a:p>
        </p:txBody>
      </p:sp>
      <p:sp>
        <p:nvSpPr>
          <p:cNvPr id="117762" name="Rectangle 2"/>
          <p:cNvSpPr>
            <a:spLocks noGrp="1" noRot="1" noChangeArrowheads="1"/>
          </p:cNvSpPr>
          <p:nvPr>
            <p:ph type="title"/>
          </p:nvPr>
        </p:nvSpPr>
        <p:spPr>
          <a:xfrm>
            <a:off x="685800" y="533400"/>
            <a:ext cx="7772400" cy="1143000"/>
          </a:xfrm>
        </p:spPr>
        <p:txBody>
          <a:bodyPr/>
          <a:lstStyle/>
          <a:p>
            <a:r>
              <a:rPr lang="en-US"/>
              <a:t>Normalization and Database Design</a:t>
            </a:r>
          </a:p>
        </p:txBody>
      </p:sp>
      <p:sp>
        <p:nvSpPr>
          <p:cNvPr id="117763" name="Rectangle 3"/>
          <p:cNvSpPr>
            <a:spLocks noGrp="1" noChangeArrowheads="1"/>
          </p:cNvSpPr>
          <p:nvPr>
            <p:ph type="body" idx="1"/>
          </p:nvPr>
        </p:nvSpPr>
        <p:spPr>
          <a:xfrm>
            <a:off x="762000" y="2362200"/>
            <a:ext cx="7772400" cy="4114800"/>
          </a:xfrm>
        </p:spPr>
        <p:txBody>
          <a:bodyPr/>
          <a:lstStyle/>
          <a:p>
            <a:r>
              <a:rPr lang="en-US"/>
              <a:t>Normalization provides micro view of entities</a:t>
            </a:r>
            <a:endParaRPr lang="en-US" sz="2800"/>
          </a:p>
          <a:p>
            <a:pPr lvl="1"/>
            <a:r>
              <a:rPr lang="en-US"/>
              <a:t>Focuses on characteristics of specific entities</a:t>
            </a:r>
          </a:p>
          <a:p>
            <a:pPr lvl="1"/>
            <a:r>
              <a:rPr lang="en-US"/>
              <a:t>May yield additional entities</a:t>
            </a:r>
            <a:endParaRPr lang="en-US" sz="2500"/>
          </a:p>
          <a:p>
            <a:r>
              <a:rPr lang="en-US"/>
              <a:t>Difficult to separate normalization from E-R diagramming</a:t>
            </a:r>
          </a:p>
          <a:p>
            <a:r>
              <a:rPr lang="en-US"/>
              <a:t>Business rules must be determined</a:t>
            </a:r>
            <a:endParaRPr lang="en-US" sz="3600"/>
          </a:p>
          <a:p>
            <a:pPr>
              <a:buFont typeface="Wingdings" pitchFamily="2" charset="2"/>
              <a:buNone/>
            </a:pPr>
            <a:endParaRPr lang="en-US" sz="360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4973D6D8-D87D-4B37-A02A-578EB592F6B3}" type="slidenum">
              <a:rPr lang="en-US"/>
              <a:pPr/>
              <a:t>32</a:t>
            </a:fld>
            <a:endParaRPr lang="en-US"/>
          </a:p>
        </p:txBody>
      </p:sp>
      <p:sp>
        <p:nvSpPr>
          <p:cNvPr id="118786" name="Rectangle 2"/>
          <p:cNvSpPr>
            <a:spLocks noGrp="1" noRot="1" noChangeArrowheads="1"/>
          </p:cNvSpPr>
          <p:nvPr>
            <p:ph type="title"/>
          </p:nvPr>
        </p:nvSpPr>
        <p:spPr>
          <a:xfrm>
            <a:off x="685800" y="533400"/>
            <a:ext cx="7772400" cy="1143000"/>
          </a:xfrm>
        </p:spPr>
        <p:txBody>
          <a:bodyPr/>
          <a:lstStyle/>
          <a:p>
            <a:r>
              <a:rPr lang="en-US"/>
              <a:t>Normalization and Database Design</a:t>
            </a:r>
          </a:p>
        </p:txBody>
      </p:sp>
      <p:sp>
        <p:nvSpPr>
          <p:cNvPr id="118787" name="Rectangle 3"/>
          <p:cNvSpPr>
            <a:spLocks noGrp="1" noChangeArrowheads="1"/>
          </p:cNvSpPr>
          <p:nvPr>
            <p:ph type="body" idx="1"/>
          </p:nvPr>
        </p:nvSpPr>
        <p:spPr>
          <a:xfrm>
            <a:off x="762000" y="2362200"/>
            <a:ext cx="7772400" cy="4114800"/>
          </a:xfrm>
        </p:spPr>
        <p:txBody>
          <a:bodyPr/>
          <a:lstStyle/>
          <a:p>
            <a:r>
              <a:rPr lang="en-US"/>
              <a:t>Contracting company’s example:</a:t>
            </a:r>
            <a:endParaRPr lang="en-US" sz="3600"/>
          </a:p>
        </p:txBody>
      </p:sp>
      <p:sp>
        <p:nvSpPr>
          <p:cNvPr id="118788" name="Text Box 4"/>
          <p:cNvSpPr txBox="1">
            <a:spLocks noChangeArrowheads="1"/>
          </p:cNvSpPr>
          <p:nvPr/>
        </p:nvSpPr>
        <p:spPr bwMode="auto">
          <a:xfrm>
            <a:off x="609600" y="3200400"/>
            <a:ext cx="7789863" cy="1293813"/>
          </a:xfrm>
          <a:prstGeom prst="rect">
            <a:avLst/>
          </a:prstGeom>
          <a:noFill/>
          <a:ln w="12700">
            <a:solidFill>
              <a:schemeClr val="tx1"/>
            </a:solidFill>
            <a:miter lim="800000"/>
            <a:headEnd/>
            <a:tailEnd/>
          </a:ln>
          <a:effectLst/>
        </p:spPr>
        <p:txBody>
          <a:bodyPr wrap="none">
            <a:spAutoFit/>
          </a:bodyPr>
          <a:lstStyle/>
          <a:p>
            <a:r>
              <a:rPr lang="en-US" sz="2000">
                <a:latin typeface="Times New Roman" charset="0"/>
              </a:rPr>
              <a:t>PROJECT (</a:t>
            </a:r>
            <a:r>
              <a:rPr lang="en-US" sz="2000" u="sng">
                <a:latin typeface="Times New Roman" charset="0"/>
              </a:rPr>
              <a:t>PROJ_NUM</a:t>
            </a:r>
            <a:r>
              <a:rPr lang="en-US" sz="2000">
                <a:latin typeface="Times New Roman" charset="0"/>
              </a:rPr>
              <a:t>, PROJ_NAME)</a:t>
            </a:r>
          </a:p>
          <a:p>
            <a:r>
              <a:rPr lang="en-US" sz="2000">
                <a:latin typeface="Times New Roman" charset="0"/>
              </a:rPr>
              <a:t>EMPLOYEE(</a:t>
            </a:r>
            <a:r>
              <a:rPr lang="en-US" sz="2000" u="sng">
                <a:latin typeface="Times New Roman" charset="0"/>
              </a:rPr>
              <a:t>EMP_NUM</a:t>
            </a:r>
            <a:r>
              <a:rPr lang="en-US" sz="2000">
                <a:latin typeface="Times New Roman" charset="0"/>
              </a:rPr>
              <a:t>, EMP_LNAME,EMP_FNAME,EMP_INITAL,</a:t>
            </a:r>
          </a:p>
          <a:p>
            <a:r>
              <a:rPr lang="en-US" sz="2000">
                <a:latin typeface="Times New Roman" charset="0"/>
              </a:rPr>
              <a:t>                     JOB_DESCRIPTION, JOB_CHG_HOUR);</a:t>
            </a:r>
          </a:p>
          <a:p>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4"/>
          <p:cNvSpPr>
            <a:spLocks noGrp="1"/>
          </p:cNvSpPr>
          <p:nvPr>
            <p:ph type="sldNum" sz="quarter" idx="11"/>
          </p:nvPr>
        </p:nvSpPr>
        <p:spPr/>
        <p:txBody>
          <a:bodyPr/>
          <a:lstStyle/>
          <a:p>
            <a:fld id="{C2688112-FF2A-4CCA-9E2F-9DB5D78C55C9}" type="slidenum">
              <a:rPr lang="en-US"/>
              <a:pPr/>
              <a:t>33</a:t>
            </a:fld>
            <a:endParaRPr lang="en-US"/>
          </a:p>
        </p:txBody>
      </p:sp>
      <p:sp>
        <p:nvSpPr>
          <p:cNvPr id="90114" name="Rectangle 2"/>
          <p:cNvSpPr>
            <a:spLocks noGrp="1" noRot="1" noChangeArrowheads="1"/>
          </p:cNvSpPr>
          <p:nvPr>
            <p:ph type="title"/>
          </p:nvPr>
        </p:nvSpPr>
        <p:spPr>
          <a:xfrm>
            <a:off x="685800" y="914400"/>
            <a:ext cx="7772400" cy="1143000"/>
          </a:xfrm>
        </p:spPr>
        <p:txBody>
          <a:bodyPr/>
          <a:lstStyle/>
          <a:p>
            <a:r>
              <a:rPr lang="en-US"/>
              <a:t>Initial ERD for Contracting Company</a:t>
            </a:r>
          </a:p>
        </p:txBody>
      </p:sp>
      <p:sp>
        <p:nvSpPr>
          <p:cNvPr id="90116" name="Text Box 4"/>
          <p:cNvSpPr txBox="1">
            <a:spLocks noChangeArrowheads="1"/>
          </p:cNvSpPr>
          <p:nvPr/>
        </p:nvSpPr>
        <p:spPr bwMode="auto">
          <a:xfrm>
            <a:off x="7010400" y="4648200"/>
            <a:ext cx="1600200" cy="396875"/>
          </a:xfrm>
          <a:prstGeom prst="rect">
            <a:avLst/>
          </a:prstGeom>
          <a:noFill/>
          <a:ln w="12700">
            <a:noFill/>
            <a:miter lim="800000"/>
            <a:headEnd/>
            <a:tailEnd/>
          </a:ln>
          <a:effectLst/>
        </p:spPr>
        <p:txBody>
          <a:bodyPr>
            <a:spAutoFit/>
          </a:bodyPr>
          <a:lstStyle/>
          <a:p>
            <a:r>
              <a:rPr lang="en-US" sz="2000">
                <a:latin typeface="Arial" charset="0"/>
              </a:rPr>
              <a:t>Figure 4.10</a:t>
            </a:r>
            <a:endParaRPr lang="en-US" sz="900">
              <a:latin typeface="Arial" charset="0"/>
            </a:endParaRPr>
          </a:p>
        </p:txBody>
      </p:sp>
      <p:pic>
        <p:nvPicPr>
          <p:cNvPr id="90117" name="Picture 5"/>
          <p:cNvPicPr>
            <a:picLocks noChangeAspect="1" noChangeArrowheads="1"/>
          </p:cNvPicPr>
          <p:nvPr/>
        </p:nvPicPr>
        <p:blipFill>
          <a:blip r:embed="rId3"/>
          <a:srcRect/>
          <a:stretch>
            <a:fillRect/>
          </a:stretch>
        </p:blipFill>
        <p:spPr bwMode="auto">
          <a:xfrm>
            <a:off x="457200" y="2133600"/>
            <a:ext cx="8153400" cy="2419350"/>
          </a:xfrm>
          <a:prstGeom prst="rect">
            <a:avLst/>
          </a:prstGeom>
          <a:noFill/>
          <a:ln w="12700">
            <a:noFill/>
            <a:miter lim="800000"/>
            <a:headEnd/>
            <a:tailEnd/>
          </a:ln>
          <a:effectLst/>
        </p:spPr>
      </p:pic>
      <p:sp>
        <p:nvSpPr>
          <p:cNvPr id="90118" name="Text Box 6"/>
          <p:cNvSpPr txBox="1">
            <a:spLocks noChangeArrowheads="1"/>
          </p:cNvSpPr>
          <p:nvPr/>
        </p:nvSpPr>
        <p:spPr bwMode="auto">
          <a:xfrm>
            <a:off x="5089525" y="5688013"/>
            <a:ext cx="1425575" cy="366712"/>
          </a:xfrm>
          <a:prstGeom prst="rect">
            <a:avLst/>
          </a:prstGeom>
          <a:noFill/>
          <a:ln w="12700">
            <a:noFill/>
            <a:miter lim="800000"/>
            <a:headEnd/>
            <a:tailEnd/>
          </a:ln>
          <a:effectLst/>
        </p:spPr>
        <p:txBody>
          <a:bodyPr wrap="none">
            <a:spAutoFit/>
          </a:bodyPr>
          <a:lstStyle/>
          <a:p>
            <a:r>
              <a:rPr lang="en-US" b="1"/>
              <a:t>Already 3NF</a:t>
            </a:r>
          </a:p>
        </p:txBody>
      </p:sp>
      <p:sp>
        <p:nvSpPr>
          <p:cNvPr id="90119" name="Line 7"/>
          <p:cNvSpPr>
            <a:spLocks noChangeShapeType="1"/>
          </p:cNvSpPr>
          <p:nvPr/>
        </p:nvSpPr>
        <p:spPr bwMode="auto">
          <a:xfrm flipV="1">
            <a:off x="5410200" y="4800600"/>
            <a:ext cx="152400" cy="609600"/>
          </a:xfrm>
          <a:prstGeom prst="line">
            <a:avLst/>
          </a:prstGeom>
          <a:noFill/>
          <a:ln w="12700">
            <a:solidFill>
              <a:schemeClr val="tx1"/>
            </a:solidFill>
            <a:round/>
            <a:headEnd/>
            <a:tailEnd type="triangle" w="med" len="med"/>
          </a:ln>
          <a:effectLst/>
        </p:spPr>
        <p:txBody>
          <a:bodyPr/>
          <a:lstStyle/>
          <a:p>
            <a:endParaRPr lang="en-US"/>
          </a:p>
        </p:txBody>
      </p:sp>
      <p:sp>
        <p:nvSpPr>
          <p:cNvPr id="90120" name="Text Box 8"/>
          <p:cNvSpPr txBox="1">
            <a:spLocks noChangeArrowheads="1"/>
          </p:cNvSpPr>
          <p:nvPr/>
        </p:nvSpPr>
        <p:spPr bwMode="auto">
          <a:xfrm>
            <a:off x="1203325" y="5535613"/>
            <a:ext cx="3333750" cy="366712"/>
          </a:xfrm>
          <a:prstGeom prst="rect">
            <a:avLst/>
          </a:prstGeom>
          <a:noFill/>
          <a:ln w="12700">
            <a:noFill/>
            <a:miter lim="800000"/>
            <a:headEnd/>
            <a:tailEnd/>
          </a:ln>
          <a:effectLst/>
        </p:spPr>
        <p:txBody>
          <a:bodyPr wrap="none">
            <a:spAutoFit/>
          </a:bodyPr>
          <a:lstStyle/>
          <a:p>
            <a:r>
              <a:rPr lang="en-US" b="1"/>
              <a:t>There is a transitive dependency</a:t>
            </a:r>
          </a:p>
        </p:txBody>
      </p:sp>
      <p:sp>
        <p:nvSpPr>
          <p:cNvPr id="90121" name="Line 9"/>
          <p:cNvSpPr>
            <a:spLocks noChangeShapeType="1"/>
          </p:cNvSpPr>
          <p:nvPr/>
        </p:nvSpPr>
        <p:spPr bwMode="auto">
          <a:xfrm>
            <a:off x="2133600" y="4800600"/>
            <a:ext cx="152400" cy="685800"/>
          </a:xfrm>
          <a:prstGeom prst="line">
            <a:avLst/>
          </a:prstGeom>
          <a:noFill/>
          <a:ln w="12700">
            <a:solidFill>
              <a:schemeClr val="tx1"/>
            </a:solidFill>
            <a:round/>
            <a:headEnd type="triangle" w="med" len="med"/>
            <a:tailEnd/>
          </a:ln>
          <a:effectLst/>
        </p:spPr>
        <p:txBody>
          <a:bodyPr/>
          <a:lstStyle/>
          <a:p>
            <a:endParaRPr lang="en-US"/>
          </a:p>
        </p:txBody>
      </p:sp>
      <p:sp>
        <p:nvSpPr>
          <p:cNvPr id="90122" name="Line 10"/>
          <p:cNvSpPr>
            <a:spLocks noChangeShapeType="1"/>
          </p:cNvSpPr>
          <p:nvPr/>
        </p:nvSpPr>
        <p:spPr bwMode="auto">
          <a:xfrm flipH="1" flipV="1">
            <a:off x="2514600" y="4800600"/>
            <a:ext cx="304800" cy="609600"/>
          </a:xfrm>
          <a:prstGeom prst="line">
            <a:avLst/>
          </a:prstGeom>
          <a:noFill/>
          <a:ln w="12700">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p:cNvSpPr>
            <a:spLocks noGrp="1"/>
          </p:cNvSpPr>
          <p:nvPr>
            <p:ph type="sldNum" sz="quarter" idx="11"/>
          </p:nvPr>
        </p:nvSpPr>
        <p:spPr/>
        <p:txBody>
          <a:bodyPr/>
          <a:lstStyle/>
          <a:p>
            <a:fld id="{068C4350-2AD1-4923-99DB-0EF637365573}" type="slidenum">
              <a:rPr lang="en-US"/>
              <a:pPr/>
              <a:t>34</a:t>
            </a:fld>
            <a:endParaRPr lang="en-US"/>
          </a:p>
        </p:txBody>
      </p:sp>
      <p:sp>
        <p:nvSpPr>
          <p:cNvPr id="119812" name="Text Box 4"/>
          <p:cNvSpPr txBox="1">
            <a:spLocks noChangeArrowheads="1"/>
          </p:cNvSpPr>
          <p:nvPr/>
        </p:nvSpPr>
        <p:spPr bwMode="auto">
          <a:xfrm>
            <a:off x="685800" y="2438400"/>
            <a:ext cx="7789863" cy="1903413"/>
          </a:xfrm>
          <a:prstGeom prst="rect">
            <a:avLst/>
          </a:prstGeom>
          <a:noFill/>
          <a:ln w="12700">
            <a:solidFill>
              <a:schemeClr val="tx1"/>
            </a:solidFill>
            <a:miter lim="800000"/>
            <a:headEnd/>
            <a:tailEnd/>
          </a:ln>
          <a:effectLst/>
        </p:spPr>
        <p:txBody>
          <a:bodyPr wrap="none">
            <a:spAutoFit/>
          </a:bodyPr>
          <a:lstStyle/>
          <a:p>
            <a:r>
              <a:rPr lang="en-US" sz="2000">
                <a:latin typeface="Times New Roman" charset="0"/>
              </a:rPr>
              <a:t>PROJECT (</a:t>
            </a:r>
            <a:r>
              <a:rPr lang="en-US" sz="2000" u="sng">
                <a:latin typeface="Times New Roman" charset="0"/>
              </a:rPr>
              <a:t>PROJ_NUM</a:t>
            </a:r>
            <a:r>
              <a:rPr lang="en-US" sz="2000">
                <a:latin typeface="Times New Roman" charset="0"/>
              </a:rPr>
              <a:t>, PROJ_NAME)</a:t>
            </a:r>
          </a:p>
          <a:p>
            <a:r>
              <a:rPr lang="en-US" sz="2000">
                <a:latin typeface="Times New Roman" charset="0"/>
              </a:rPr>
              <a:t>EMPLOYEE(</a:t>
            </a:r>
            <a:r>
              <a:rPr lang="en-US" sz="2000" u="sng">
                <a:latin typeface="Times New Roman" charset="0"/>
              </a:rPr>
              <a:t>EMP_NUM</a:t>
            </a:r>
            <a:r>
              <a:rPr lang="en-US" sz="2000">
                <a:latin typeface="Times New Roman" charset="0"/>
              </a:rPr>
              <a:t>, EMP_LNAME,EMP_FNAME,EMP_INITAL,</a:t>
            </a:r>
          </a:p>
          <a:p>
            <a:r>
              <a:rPr lang="en-US" sz="2000">
                <a:latin typeface="Times New Roman" charset="0"/>
              </a:rPr>
              <a:t>                     JOB_CODE)</a:t>
            </a:r>
          </a:p>
          <a:p>
            <a:endParaRPr lang="en-US" sz="2000">
              <a:latin typeface="Times New Roman" charset="0"/>
            </a:endParaRPr>
          </a:p>
          <a:p>
            <a:r>
              <a:rPr lang="en-US" sz="2000">
                <a:latin typeface="Times New Roman" charset="0"/>
              </a:rPr>
              <a:t>JOB (JOB_CODE, JOB_DESCRIPTION, JOB_CHG_HOUR);</a:t>
            </a:r>
          </a:p>
          <a:p>
            <a:endParaRPr lang="en-US"/>
          </a:p>
        </p:txBody>
      </p:sp>
      <p:sp>
        <p:nvSpPr>
          <p:cNvPr id="119813" name="Text Box 5"/>
          <p:cNvSpPr txBox="1">
            <a:spLocks noChangeArrowheads="1"/>
          </p:cNvSpPr>
          <p:nvPr/>
        </p:nvSpPr>
        <p:spPr bwMode="auto">
          <a:xfrm>
            <a:off x="898525" y="1163638"/>
            <a:ext cx="3063875" cy="701675"/>
          </a:xfrm>
          <a:prstGeom prst="rect">
            <a:avLst/>
          </a:prstGeom>
          <a:noFill/>
          <a:ln w="12700">
            <a:noFill/>
            <a:miter lim="800000"/>
            <a:headEnd/>
            <a:tailEnd/>
          </a:ln>
          <a:effectLst/>
        </p:spPr>
        <p:txBody>
          <a:bodyPr>
            <a:spAutoFit/>
          </a:bodyPr>
          <a:lstStyle/>
          <a:p>
            <a:r>
              <a:rPr lang="en-US" sz="4000"/>
              <a:t>Removal</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1"/>
          </p:nvPr>
        </p:nvSpPr>
        <p:spPr/>
        <p:txBody>
          <a:bodyPr/>
          <a:lstStyle/>
          <a:p>
            <a:fld id="{2B5EE0EF-9DCD-4403-8350-2E866C6FBC16}" type="slidenum">
              <a:rPr lang="en-US"/>
              <a:pPr/>
              <a:t>35</a:t>
            </a:fld>
            <a:endParaRPr lang="en-US"/>
          </a:p>
        </p:txBody>
      </p:sp>
      <p:sp>
        <p:nvSpPr>
          <p:cNvPr id="91138" name="Rectangle 2"/>
          <p:cNvSpPr>
            <a:spLocks noGrp="1" noRot="1" noChangeArrowheads="1"/>
          </p:cNvSpPr>
          <p:nvPr>
            <p:ph type="title"/>
          </p:nvPr>
        </p:nvSpPr>
        <p:spPr>
          <a:xfrm>
            <a:off x="685800" y="685800"/>
            <a:ext cx="7772400" cy="1143000"/>
          </a:xfrm>
        </p:spPr>
        <p:txBody>
          <a:bodyPr/>
          <a:lstStyle/>
          <a:p>
            <a:r>
              <a:rPr lang="en-US"/>
              <a:t>Modified ERD for </a:t>
            </a:r>
            <a:br>
              <a:rPr lang="en-US"/>
            </a:br>
            <a:r>
              <a:rPr lang="en-US"/>
              <a:t>Contracting Company</a:t>
            </a:r>
          </a:p>
        </p:txBody>
      </p:sp>
      <p:sp>
        <p:nvSpPr>
          <p:cNvPr id="91139" name="Text Box 3"/>
          <p:cNvSpPr txBox="1">
            <a:spLocks noChangeArrowheads="1"/>
          </p:cNvSpPr>
          <p:nvPr/>
        </p:nvSpPr>
        <p:spPr bwMode="auto">
          <a:xfrm>
            <a:off x="6553200" y="6172200"/>
            <a:ext cx="1468438" cy="396875"/>
          </a:xfrm>
          <a:prstGeom prst="rect">
            <a:avLst/>
          </a:prstGeom>
          <a:noFill/>
          <a:ln w="12700">
            <a:noFill/>
            <a:miter lim="800000"/>
            <a:headEnd/>
            <a:tailEnd/>
          </a:ln>
          <a:effectLst/>
        </p:spPr>
        <p:txBody>
          <a:bodyPr wrap="none">
            <a:spAutoFit/>
          </a:bodyPr>
          <a:lstStyle/>
          <a:p>
            <a:r>
              <a:rPr lang="en-US" sz="2000">
                <a:latin typeface="Arial" charset="0"/>
              </a:rPr>
              <a:t>Figure 4.11</a:t>
            </a:r>
            <a:endParaRPr lang="en-US" sz="900">
              <a:latin typeface="Arial" charset="0"/>
            </a:endParaRPr>
          </a:p>
        </p:txBody>
      </p:sp>
      <p:pic>
        <p:nvPicPr>
          <p:cNvPr id="91140" name="Picture 4"/>
          <p:cNvPicPr>
            <a:picLocks noChangeAspect="1" noChangeArrowheads="1"/>
          </p:cNvPicPr>
          <p:nvPr/>
        </p:nvPicPr>
        <p:blipFill>
          <a:blip r:embed="rId3"/>
          <a:srcRect/>
          <a:stretch>
            <a:fillRect/>
          </a:stretch>
        </p:blipFill>
        <p:spPr bwMode="auto">
          <a:xfrm>
            <a:off x="1295400" y="1905000"/>
            <a:ext cx="6705600" cy="4214813"/>
          </a:xfrm>
          <a:prstGeom prst="rect">
            <a:avLst/>
          </a:prstGeom>
          <a:noFill/>
          <a:ln w="12700">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4"/>
          <p:cNvSpPr>
            <a:spLocks noGrp="1"/>
          </p:cNvSpPr>
          <p:nvPr>
            <p:ph type="sldNum" sz="quarter" idx="11"/>
          </p:nvPr>
        </p:nvSpPr>
        <p:spPr/>
        <p:txBody>
          <a:bodyPr/>
          <a:lstStyle/>
          <a:p>
            <a:fld id="{B8B21F45-911D-4287-A428-CDEE37014E6E}" type="slidenum">
              <a:rPr lang="en-US"/>
              <a:pPr/>
              <a:t>36</a:t>
            </a:fld>
            <a:endParaRPr lang="en-US"/>
          </a:p>
        </p:txBody>
      </p:sp>
      <p:sp>
        <p:nvSpPr>
          <p:cNvPr id="92162" name="Rectangle 2"/>
          <p:cNvSpPr>
            <a:spLocks noGrp="1" noRot="1" noChangeArrowheads="1"/>
          </p:cNvSpPr>
          <p:nvPr>
            <p:ph type="title"/>
          </p:nvPr>
        </p:nvSpPr>
        <p:spPr>
          <a:xfrm>
            <a:off x="685800" y="457200"/>
            <a:ext cx="7772400" cy="1143000"/>
          </a:xfrm>
        </p:spPr>
        <p:txBody>
          <a:bodyPr/>
          <a:lstStyle/>
          <a:p>
            <a:r>
              <a:rPr lang="en-US"/>
              <a:t>Final ERD for </a:t>
            </a:r>
            <a:br>
              <a:rPr lang="en-US"/>
            </a:br>
            <a:r>
              <a:rPr lang="en-US"/>
              <a:t>Contracting Company</a:t>
            </a:r>
          </a:p>
        </p:txBody>
      </p:sp>
      <p:pic>
        <p:nvPicPr>
          <p:cNvPr id="92164" name="Picture 4"/>
          <p:cNvPicPr>
            <a:picLocks noChangeAspect="1" noChangeArrowheads="1"/>
          </p:cNvPicPr>
          <p:nvPr/>
        </p:nvPicPr>
        <p:blipFill>
          <a:blip r:embed="rId3"/>
          <a:srcRect/>
          <a:stretch>
            <a:fillRect/>
          </a:stretch>
        </p:blipFill>
        <p:spPr bwMode="auto">
          <a:xfrm>
            <a:off x="914400" y="1752600"/>
            <a:ext cx="7315200" cy="4298950"/>
          </a:xfrm>
          <a:prstGeom prst="rect">
            <a:avLst/>
          </a:prstGeom>
          <a:noFill/>
          <a:ln w="12700">
            <a:noFill/>
            <a:miter lim="800000"/>
            <a:headEnd/>
            <a:tailEnd/>
          </a:ln>
          <a:effectLst/>
        </p:spPr>
      </p:pic>
      <p:sp>
        <p:nvSpPr>
          <p:cNvPr id="92163" name="Text Box 3"/>
          <p:cNvSpPr txBox="1">
            <a:spLocks noChangeArrowheads="1"/>
          </p:cNvSpPr>
          <p:nvPr/>
        </p:nvSpPr>
        <p:spPr bwMode="auto">
          <a:xfrm>
            <a:off x="6400800" y="5486400"/>
            <a:ext cx="1727200" cy="457200"/>
          </a:xfrm>
          <a:prstGeom prst="rect">
            <a:avLst/>
          </a:prstGeom>
          <a:noFill/>
          <a:ln w="12700">
            <a:noFill/>
            <a:miter lim="800000"/>
            <a:headEnd/>
            <a:tailEnd/>
          </a:ln>
          <a:effectLst/>
        </p:spPr>
        <p:txBody>
          <a:bodyPr wrap="none">
            <a:spAutoFit/>
          </a:bodyPr>
          <a:lstStyle/>
          <a:p>
            <a:r>
              <a:rPr lang="en-US" sz="2400">
                <a:latin typeface="Arial" charset="0"/>
              </a:rPr>
              <a:t>Figure 4.12</a:t>
            </a:r>
            <a:endParaRPr lang="en-US" sz="900">
              <a:latin typeface="Arial" charset="0"/>
            </a:endParaRPr>
          </a:p>
        </p:txBody>
      </p:sp>
      <p:sp>
        <p:nvSpPr>
          <p:cNvPr id="92165" name="Text Box 5"/>
          <p:cNvSpPr txBox="1">
            <a:spLocks noChangeArrowheads="1"/>
          </p:cNvSpPr>
          <p:nvPr/>
        </p:nvSpPr>
        <p:spPr bwMode="auto">
          <a:xfrm>
            <a:off x="4114800" y="6172200"/>
            <a:ext cx="3565525" cy="457200"/>
          </a:xfrm>
          <a:prstGeom prst="rect">
            <a:avLst/>
          </a:prstGeom>
          <a:noFill/>
          <a:ln w="12700">
            <a:noFill/>
            <a:miter lim="800000"/>
            <a:headEnd/>
            <a:tailEnd/>
          </a:ln>
          <a:effectLst/>
        </p:spPr>
        <p:txBody>
          <a:bodyPr wrap="none">
            <a:spAutoFit/>
          </a:bodyPr>
          <a:lstStyle/>
          <a:p>
            <a:r>
              <a:rPr lang="en-US" sz="2400" b="1"/>
              <a:t>(M:N) converting to (1:M)</a:t>
            </a:r>
          </a:p>
        </p:txBody>
      </p:sp>
      <p:sp>
        <p:nvSpPr>
          <p:cNvPr id="92166" name="Line 6"/>
          <p:cNvSpPr>
            <a:spLocks noChangeShapeType="1"/>
          </p:cNvSpPr>
          <p:nvPr/>
        </p:nvSpPr>
        <p:spPr bwMode="auto">
          <a:xfrm flipH="1" flipV="1">
            <a:off x="4343400" y="4191000"/>
            <a:ext cx="381000" cy="1905000"/>
          </a:xfrm>
          <a:prstGeom prst="line">
            <a:avLst/>
          </a:prstGeom>
          <a:noFill/>
          <a:ln w="12700">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7AC2BB55-153B-4449-A2DA-6ED9ED4D6DA0}" type="slidenum">
              <a:rPr lang="en-US"/>
              <a:pPr/>
              <a:t>37</a:t>
            </a:fld>
            <a:endParaRPr lang="en-US"/>
          </a:p>
        </p:txBody>
      </p:sp>
      <p:sp>
        <p:nvSpPr>
          <p:cNvPr id="120836" name="Text Box 4"/>
          <p:cNvSpPr txBox="1">
            <a:spLocks noChangeArrowheads="1"/>
          </p:cNvSpPr>
          <p:nvPr/>
        </p:nvSpPr>
        <p:spPr bwMode="auto">
          <a:xfrm>
            <a:off x="228600" y="1676400"/>
            <a:ext cx="8310563" cy="3122613"/>
          </a:xfrm>
          <a:prstGeom prst="rect">
            <a:avLst/>
          </a:prstGeom>
          <a:noFill/>
          <a:ln w="12700">
            <a:solidFill>
              <a:schemeClr val="tx1"/>
            </a:solidFill>
            <a:miter lim="800000"/>
            <a:headEnd/>
            <a:tailEnd/>
          </a:ln>
          <a:effectLst/>
        </p:spPr>
        <p:txBody>
          <a:bodyPr wrap="none">
            <a:spAutoFit/>
          </a:bodyPr>
          <a:lstStyle/>
          <a:p>
            <a:r>
              <a:rPr lang="en-US" sz="2000">
                <a:latin typeface="Times New Roman" charset="0"/>
              </a:rPr>
              <a:t>PROJECT (</a:t>
            </a:r>
            <a:r>
              <a:rPr lang="en-US" sz="2000" u="sng">
                <a:latin typeface="Times New Roman" charset="0"/>
              </a:rPr>
              <a:t>PROJ_NUM</a:t>
            </a:r>
            <a:r>
              <a:rPr lang="en-US" sz="2000">
                <a:latin typeface="Times New Roman" charset="0"/>
              </a:rPr>
              <a:t>, PROJ_NAME, EMP_NUM)</a:t>
            </a:r>
          </a:p>
          <a:p>
            <a:endParaRPr lang="en-US" sz="2000">
              <a:latin typeface="Times New Roman" charset="0"/>
            </a:endParaRPr>
          </a:p>
          <a:p>
            <a:r>
              <a:rPr lang="en-US" sz="2000">
                <a:latin typeface="Times New Roman" charset="0"/>
              </a:rPr>
              <a:t>EMPLOYEE(</a:t>
            </a:r>
            <a:r>
              <a:rPr lang="en-US" sz="2000" u="sng">
                <a:latin typeface="Times New Roman" charset="0"/>
              </a:rPr>
              <a:t>EMP_NUM</a:t>
            </a:r>
            <a:r>
              <a:rPr lang="en-US" sz="2000">
                <a:latin typeface="Times New Roman" charset="0"/>
              </a:rPr>
              <a:t>, EMP_LNAME,EMP_FNAME,EMP_INITAL,</a:t>
            </a:r>
          </a:p>
          <a:p>
            <a:r>
              <a:rPr lang="en-US" sz="2000">
                <a:latin typeface="Times New Roman" charset="0"/>
              </a:rPr>
              <a:t>                     EMP_HIREDATE, JOB_CODE)</a:t>
            </a:r>
          </a:p>
          <a:p>
            <a:endParaRPr lang="en-US" sz="2000">
              <a:latin typeface="Times New Roman" charset="0"/>
            </a:endParaRPr>
          </a:p>
          <a:p>
            <a:r>
              <a:rPr lang="en-US" sz="2000">
                <a:latin typeface="Times New Roman" charset="0"/>
              </a:rPr>
              <a:t>JOB (JOB_CODE,, JOB_DESCRIPTION, JOB_CHG_HOUR);</a:t>
            </a:r>
          </a:p>
          <a:p>
            <a:endParaRPr lang="en-US" sz="2000">
              <a:latin typeface="Times New Roman" charset="0"/>
            </a:endParaRPr>
          </a:p>
          <a:p>
            <a:r>
              <a:rPr lang="en-US" sz="2000">
                <a:latin typeface="Times New Roman" charset="0"/>
              </a:rPr>
              <a:t>ASSIGN((ASSIGN_NUM, ASSIGN_DATE, ASSIGN_HOURS, </a:t>
            </a:r>
          </a:p>
          <a:p>
            <a:r>
              <a:rPr lang="en-US" sz="2000">
                <a:latin typeface="Times New Roman" charset="0"/>
              </a:rPr>
              <a:t>        ASSIGN_CHG_HOURS, ASSIGN_CHARGE, EMP_NUM, PROJ_JUM)</a:t>
            </a:r>
          </a:p>
          <a:p>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1"/>
          </p:nvPr>
        </p:nvSpPr>
        <p:spPr/>
        <p:txBody>
          <a:bodyPr/>
          <a:lstStyle/>
          <a:p>
            <a:fld id="{6EB769D9-4730-4A6B-8F48-9A0ED7D16D9D}" type="slidenum">
              <a:rPr lang="en-US"/>
              <a:pPr/>
              <a:t>38</a:t>
            </a:fld>
            <a:endParaRPr lang="en-US"/>
          </a:p>
        </p:txBody>
      </p:sp>
      <p:pic>
        <p:nvPicPr>
          <p:cNvPr id="121860" name="Picture 4" descr="FIG04-13"/>
          <p:cNvPicPr>
            <a:picLocks noChangeAspect="1" noChangeArrowheads="1"/>
          </p:cNvPicPr>
          <p:nvPr/>
        </p:nvPicPr>
        <p:blipFill>
          <a:blip r:embed="rId3"/>
          <a:srcRect/>
          <a:stretch>
            <a:fillRect/>
          </a:stretch>
        </p:blipFill>
        <p:spPr bwMode="auto">
          <a:xfrm>
            <a:off x="508000" y="381000"/>
            <a:ext cx="8126413" cy="60960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476F0BA6-C6F5-40DD-8F4A-0A85CE3B59E9}" type="slidenum">
              <a:rPr lang="en-US"/>
              <a:pPr/>
              <a:t>39</a:t>
            </a:fld>
            <a:endParaRPr lang="en-US"/>
          </a:p>
        </p:txBody>
      </p:sp>
      <p:sp>
        <p:nvSpPr>
          <p:cNvPr id="98306" name="Rectangle 2"/>
          <p:cNvSpPr>
            <a:spLocks noGrp="1" noRot="1" noChangeArrowheads="1"/>
          </p:cNvSpPr>
          <p:nvPr>
            <p:ph type="title"/>
          </p:nvPr>
        </p:nvSpPr>
        <p:spPr>
          <a:xfrm>
            <a:off x="685800" y="990600"/>
            <a:ext cx="7772400" cy="1143000"/>
          </a:xfrm>
        </p:spPr>
        <p:txBody>
          <a:bodyPr/>
          <a:lstStyle/>
          <a:p>
            <a:r>
              <a:rPr lang="en-US"/>
              <a:t>Denormalization</a:t>
            </a:r>
          </a:p>
        </p:txBody>
      </p:sp>
      <p:sp>
        <p:nvSpPr>
          <p:cNvPr id="98307" name="Rectangle 3"/>
          <p:cNvSpPr>
            <a:spLocks noGrp="1" noChangeArrowheads="1"/>
          </p:cNvSpPr>
          <p:nvPr>
            <p:ph type="body" idx="1"/>
          </p:nvPr>
        </p:nvSpPr>
        <p:spPr>
          <a:xfrm>
            <a:off x="914400" y="1981200"/>
            <a:ext cx="7772400" cy="4114800"/>
          </a:xfrm>
        </p:spPr>
        <p:txBody>
          <a:bodyPr/>
          <a:lstStyle/>
          <a:p>
            <a:r>
              <a:rPr lang="en-US"/>
              <a:t>Normalization is one of many database design goals </a:t>
            </a:r>
          </a:p>
          <a:p>
            <a:r>
              <a:rPr lang="en-US"/>
              <a:t>Normalized table requirements</a:t>
            </a:r>
            <a:r>
              <a:rPr lang="en-US" sz="2800"/>
              <a:t> </a:t>
            </a:r>
          </a:p>
          <a:p>
            <a:pPr lvl="1"/>
            <a:r>
              <a:rPr lang="en-US"/>
              <a:t>Additional processing</a:t>
            </a:r>
          </a:p>
          <a:p>
            <a:pPr lvl="1"/>
            <a:r>
              <a:rPr lang="en-US"/>
              <a:t>Loss of system speed</a:t>
            </a:r>
            <a:endParaRPr lang="en-US" sz="25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F3162C4D-C7FB-4EA2-A07D-3EA75717D6DA}" type="slidenum">
              <a:rPr lang="en-US"/>
              <a:pPr/>
              <a:t>4</a:t>
            </a:fld>
            <a:endParaRPr lang="en-US"/>
          </a:p>
        </p:txBody>
      </p:sp>
      <p:sp>
        <p:nvSpPr>
          <p:cNvPr id="123906" name="Rectangle 2"/>
          <p:cNvSpPr>
            <a:spLocks noGrp="1" noRot="1" noChangeArrowheads="1"/>
          </p:cNvSpPr>
          <p:nvPr>
            <p:ph type="title"/>
          </p:nvPr>
        </p:nvSpPr>
        <p:spPr>
          <a:xfrm>
            <a:off x="685800" y="457200"/>
            <a:ext cx="7772400" cy="1143000"/>
          </a:xfrm>
        </p:spPr>
        <p:txBody>
          <a:bodyPr/>
          <a:lstStyle/>
          <a:p>
            <a:r>
              <a:rPr lang="en-US"/>
              <a:t>Database Tables and Normalization</a:t>
            </a:r>
          </a:p>
        </p:txBody>
      </p:sp>
      <p:sp>
        <p:nvSpPr>
          <p:cNvPr id="123907" name="Rectangle 3"/>
          <p:cNvSpPr>
            <a:spLocks noGrp="1" noChangeArrowheads="1"/>
          </p:cNvSpPr>
          <p:nvPr>
            <p:ph type="body" idx="1"/>
          </p:nvPr>
        </p:nvSpPr>
        <p:spPr>
          <a:xfrm>
            <a:off x="609600" y="2286000"/>
            <a:ext cx="7772400" cy="4114800"/>
          </a:xfrm>
        </p:spPr>
        <p:txBody>
          <a:bodyPr/>
          <a:lstStyle/>
          <a:p>
            <a:pPr>
              <a:lnSpc>
                <a:spcPct val="90000"/>
              </a:lnSpc>
            </a:pPr>
            <a:r>
              <a:rPr lang="en-US"/>
              <a:t>Normalization is process for assigning attributes to entities</a:t>
            </a:r>
            <a:endParaRPr lang="en-US" sz="2400"/>
          </a:p>
          <a:p>
            <a:pPr lvl="1">
              <a:lnSpc>
                <a:spcPct val="90000"/>
              </a:lnSpc>
            </a:pPr>
            <a:r>
              <a:rPr lang="en-US"/>
              <a:t>Reduces data redundancies</a:t>
            </a:r>
          </a:p>
          <a:p>
            <a:pPr lvl="1">
              <a:lnSpc>
                <a:spcPct val="90000"/>
              </a:lnSpc>
            </a:pPr>
            <a:r>
              <a:rPr lang="en-US"/>
              <a:t>Expending entities</a:t>
            </a:r>
          </a:p>
          <a:p>
            <a:pPr lvl="1">
              <a:lnSpc>
                <a:spcPct val="90000"/>
              </a:lnSpc>
            </a:pPr>
            <a:r>
              <a:rPr lang="en-US"/>
              <a:t>Helps eliminate data anomalies</a:t>
            </a:r>
          </a:p>
          <a:p>
            <a:pPr lvl="1">
              <a:lnSpc>
                <a:spcPct val="90000"/>
              </a:lnSpc>
            </a:pPr>
            <a:r>
              <a:rPr lang="en-US"/>
              <a:t>Produces controlled redundancies to link tables</a:t>
            </a:r>
          </a:p>
          <a:p>
            <a:pPr lvl="1">
              <a:lnSpc>
                <a:spcPct val="90000"/>
              </a:lnSpc>
            </a:pPr>
            <a:r>
              <a:rPr lang="en-US"/>
              <a:t>Cost more processing efforts</a:t>
            </a:r>
          </a:p>
          <a:p>
            <a:pPr lvl="1">
              <a:lnSpc>
                <a:spcPct val="90000"/>
              </a:lnSpc>
            </a:pPr>
            <a:r>
              <a:rPr lang="en-US"/>
              <a:t>Series steps called normal forms</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2FF50F93-0F0D-4DC8-8DF5-E99AF25CA9E4}" type="slidenum">
              <a:rPr lang="en-US"/>
              <a:pPr/>
              <a:t>40</a:t>
            </a:fld>
            <a:endParaRPr lang="en-US"/>
          </a:p>
        </p:txBody>
      </p:sp>
      <p:sp>
        <p:nvSpPr>
          <p:cNvPr id="122882" name="Rectangle 2"/>
          <p:cNvSpPr>
            <a:spLocks noGrp="1" noRot="1" noChangeArrowheads="1"/>
          </p:cNvSpPr>
          <p:nvPr>
            <p:ph type="title"/>
          </p:nvPr>
        </p:nvSpPr>
        <p:spPr>
          <a:xfrm>
            <a:off x="685800" y="609600"/>
            <a:ext cx="7772400" cy="1143000"/>
          </a:xfrm>
        </p:spPr>
        <p:txBody>
          <a:bodyPr/>
          <a:lstStyle/>
          <a:p>
            <a:r>
              <a:rPr lang="en-US"/>
              <a:t>Denormalization</a:t>
            </a:r>
          </a:p>
        </p:txBody>
      </p:sp>
      <p:sp>
        <p:nvSpPr>
          <p:cNvPr id="122883" name="Rectangle 3"/>
          <p:cNvSpPr>
            <a:spLocks noGrp="1" noChangeArrowheads="1"/>
          </p:cNvSpPr>
          <p:nvPr>
            <p:ph type="body" idx="1"/>
          </p:nvPr>
        </p:nvSpPr>
        <p:spPr>
          <a:xfrm>
            <a:off x="914400" y="1981200"/>
            <a:ext cx="7772400" cy="4114800"/>
          </a:xfrm>
        </p:spPr>
        <p:txBody>
          <a:bodyPr/>
          <a:lstStyle/>
          <a:p>
            <a:r>
              <a:rPr lang="en-US"/>
              <a:t>Normalization purity is difficult to sustain due to conflict in:</a:t>
            </a:r>
            <a:endParaRPr lang="en-US" sz="2800"/>
          </a:p>
          <a:p>
            <a:pPr lvl="1"/>
            <a:r>
              <a:rPr lang="en-US"/>
              <a:t>Design efficiency</a:t>
            </a:r>
          </a:p>
          <a:p>
            <a:pPr lvl="1"/>
            <a:r>
              <a:rPr lang="en-US"/>
              <a:t>Information requirements</a:t>
            </a:r>
          </a:p>
          <a:p>
            <a:pPr lvl="1"/>
            <a:r>
              <a:rPr lang="en-US"/>
              <a:t>Processing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4"/>
          <p:cNvSpPr>
            <a:spLocks noGrp="1"/>
          </p:cNvSpPr>
          <p:nvPr>
            <p:ph type="sldNum" sz="quarter" idx="11"/>
          </p:nvPr>
        </p:nvSpPr>
        <p:spPr/>
        <p:txBody>
          <a:bodyPr/>
          <a:lstStyle/>
          <a:p>
            <a:fld id="{C27D2297-E1E6-4E51-97F5-7CB2A21780EA}" type="slidenum">
              <a:rPr lang="en-US"/>
              <a:pPr/>
              <a:t>5</a:t>
            </a:fld>
            <a:endParaRPr lang="en-US"/>
          </a:p>
        </p:txBody>
      </p:sp>
      <p:sp>
        <p:nvSpPr>
          <p:cNvPr id="107522" name="Rectangle 2"/>
          <p:cNvSpPr>
            <a:spLocks noGrp="1" noRot="1" noChangeArrowheads="1"/>
          </p:cNvSpPr>
          <p:nvPr>
            <p:ph type="title"/>
          </p:nvPr>
        </p:nvSpPr>
        <p:spPr>
          <a:xfrm>
            <a:off x="609600" y="685800"/>
            <a:ext cx="7772400" cy="1143000"/>
          </a:xfrm>
        </p:spPr>
        <p:txBody>
          <a:bodyPr/>
          <a:lstStyle/>
          <a:p>
            <a:r>
              <a:rPr lang="en-US"/>
              <a:t>Database Tables and Normalization</a:t>
            </a:r>
          </a:p>
        </p:txBody>
      </p:sp>
      <p:sp>
        <p:nvSpPr>
          <p:cNvPr id="107523" name="Rectangle 3"/>
          <p:cNvSpPr>
            <a:spLocks noGrp="1" noChangeArrowheads="1"/>
          </p:cNvSpPr>
          <p:nvPr>
            <p:ph type="body" idx="1"/>
          </p:nvPr>
        </p:nvSpPr>
        <p:spPr>
          <a:xfrm>
            <a:off x="609600" y="2286000"/>
            <a:ext cx="7772400" cy="4114800"/>
          </a:xfrm>
        </p:spPr>
        <p:txBody>
          <a:bodyPr/>
          <a:lstStyle/>
          <a:p>
            <a:r>
              <a:rPr lang="en-US"/>
              <a:t>Normalization stages</a:t>
            </a:r>
            <a:endParaRPr lang="en-US" sz="2400"/>
          </a:p>
          <a:p>
            <a:pPr lvl="1"/>
            <a:r>
              <a:rPr lang="en-US"/>
              <a:t>1NF - First normal form</a:t>
            </a:r>
          </a:p>
          <a:p>
            <a:pPr lvl="1"/>
            <a:r>
              <a:rPr lang="en-US"/>
              <a:t>2NF - Second normal form</a:t>
            </a:r>
          </a:p>
          <a:p>
            <a:pPr lvl="1"/>
            <a:r>
              <a:rPr lang="en-US">
                <a:solidFill>
                  <a:srgbClr val="FF0000"/>
                </a:solidFill>
              </a:rPr>
              <a:t>3NF - Third normal form</a:t>
            </a:r>
          </a:p>
          <a:p>
            <a:pPr lvl="1"/>
            <a:r>
              <a:rPr lang="en-US"/>
              <a:t>4NF - Fourth normal form</a:t>
            </a:r>
          </a:p>
        </p:txBody>
      </p:sp>
      <p:sp>
        <p:nvSpPr>
          <p:cNvPr id="107524" name="Line 4"/>
          <p:cNvSpPr>
            <a:spLocks noChangeShapeType="1"/>
          </p:cNvSpPr>
          <p:nvPr/>
        </p:nvSpPr>
        <p:spPr bwMode="auto">
          <a:xfrm flipV="1">
            <a:off x="6629400" y="2743200"/>
            <a:ext cx="0" cy="1905000"/>
          </a:xfrm>
          <a:prstGeom prst="line">
            <a:avLst/>
          </a:prstGeom>
          <a:noFill/>
          <a:ln w="57150">
            <a:solidFill>
              <a:srgbClr val="99CC00"/>
            </a:solidFill>
            <a:round/>
            <a:headEnd type="triangle" w="med" len="med"/>
            <a:tailEnd/>
          </a:ln>
          <a:effectLst/>
        </p:spPr>
        <p:txBody>
          <a:bodyPr/>
          <a:lstStyle/>
          <a:p>
            <a:endParaRPr lang="en-US"/>
          </a:p>
        </p:txBody>
      </p:sp>
      <p:sp>
        <p:nvSpPr>
          <p:cNvPr id="107525" name="Text Box 5"/>
          <p:cNvSpPr txBox="1">
            <a:spLocks noChangeArrowheads="1"/>
          </p:cNvSpPr>
          <p:nvPr/>
        </p:nvSpPr>
        <p:spPr bwMode="auto">
          <a:xfrm>
            <a:off x="4419600" y="5410200"/>
            <a:ext cx="2362200" cy="835025"/>
          </a:xfrm>
          <a:prstGeom prst="rect">
            <a:avLst/>
          </a:prstGeom>
          <a:noFill/>
          <a:ln w="12700">
            <a:solidFill>
              <a:schemeClr val="tx1"/>
            </a:solidFill>
            <a:miter lim="800000"/>
            <a:headEnd/>
            <a:tailEnd/>
          </a:ln>
          <a:effectLst/>
        </p:spPr>
        <p:txBody>
          <a:bodyPr>
            <a:spAutoFit/>
          </a:bodyPr>
          <a:lstStyle/>
          <a:p>
            <a:r>
              <a:rPr lang="en-US" sz="2400" b="1"/>
              <a:t>Better in dependency</a:t>
            </a:r>
          </a:p>
        </p:txBody>
      </p:sp>
      <p:sp>
        <p:nvSpPr>
          <p:cNvPr id="107526" name="Text Box 6"/>
          <p:cNvSpPr txBox="1">
            <a:spLocks noChangeArrowheads="1"/>
          </p:cNvSpPr>
          <p:nvPr/>
        </p:nvSpPr>
        <p:spPr bwMode="auto">
          <a:xfrm>
            <a:off x="6934200" y="5181600"/>
            <a:ext cx="1828800" cy="1200150"/>
          </a:xfrm>
          <a:prstGeom prst="rect">
            <a:avLst/>
          </a:prstGeom>
          <a:noFill/>
          <a:ln w="12700">
            <a:solidFill>
              <a:schemeClr val="tx1"/>
            </a:solidFill>
            <a:miter lim="800000"/>
            <a:headEnd/>
            <a:tailEnd/>
          </a:ln>
          <a:effectLst/>
        </p:spPr>
        <p:txBody>
          <a:bodyPr>
            <a:spAutoFit/>
          </a:bodyPr>
          <a:lstStyle/>
          <a:p>
            <a:r>
              <a:rPr lang="en-US" sz="2400" b="1"/>
              <a:t>Worse in performance (I/O)</a:t>
            </a:r>
          </a:p>
        </p:txBody>
      </p:sp>
      <p:sp>
        <p:nvSpPr>
          <p:cNvPr id="107527" name="Line 7"/>
          <p:cNvSpPr>
            <a:spLocks noChangeShapeType="1"/>
          </p:cNvSpPr>
          <p:nvPr/>
        </p:nvSpPr>
        <p:spPr bwMode="auto">
          <a:xfrm>
            <a:off x="5943600" y="4191000"/>
            <a:ext cx="990600" cy="0"/>
          </a:xfrm>
          <a:prstGeom prst="line">
            <a:avLst/>
          </a:prstGeom>
          <a:noFill/>
          <a:ln w="12700">
            <a:solidFill>
              <a:schemeClr val="tx1"/>
            </a:solidFill>
            <a:round/>
            <a:headEnd/>
            <a:tailEnd/>
          </a:ln>
          <a:effectLst/>
        </p:spPr>
        <p:txBody>
          <a:bodyPr/>
          <a:lstStyle/>
          <a:p>
            <a:endParaRPr lang="en-US"/>
          </a:p>
        </p:txBody>
      </p:sp>
      <p:sp>
        <p:nvSpPr>
          <p:cNvPr id="107528" name="Line 8"/>
          <p:cNvSpPr>
            <a:spLocks noChangeShapeType="1"/>
          </p:cNvSpPr>
          <p:nvPr/>
        </p:nvSpPr>
        <p:spPr bwMode="auto">
          <a:xfrm>
            <a:off x="5867400" y="3657600"/>
            <a:ext cx="990600" cy="0"/>
          </a:xfrm>
          <a:prstGeom prst="line">
            <a:avLst/>
          </a:prstGeom>
          <a:noFill/>
          <a:ln w="12700">
            <a:solidFill>
              <a:schemeClr val="tx1"/>
            </a:solidFill>
            <a:round/>
            <a:headEnd/>
            <a:tailEnd/>
          </a:ln>
          <a:effectLst/>
        </p:spPr>
        <p:txBody>
          <a:bodyPr/>
          <a:lstStyle/>
          <a:p>
            <a:endParaRPr lang="en-US"/>
          </a:p>
        </p:txBody>
      </p:sp>
      <p:sp>
        <p:nvSpPr>
          <p:cNvPr id="107529" name="Line 9"/>
          <p:cNvSpPr>
            <a:spLocks noChangeShapeType="1"/>
          </p:cNvSpPr>
          <p:nvPr/>
        </p:nvSpPr>
        <p:spPr bwMode="auto">
          <a:xfrm>
            <a:off x="5867400" y="3124200"/>
            <a:ext cx="990600" cy="0"/>
          </a:xfrm>
          <a:prstGeom prst="line">
            <a:avLst/>
          </a:prstGeom>
          <a:noFill/>
          <a:ln w="12700">
            <a:solidFill>
              <a:schemeClr val="tx1"/>
            </a:solidFill>
            <a:round/>
            <a:headEnd/>
            <a:tailEnd/>
          </a:ln>
          <a:effectLst/>
        </p:spPr>
        <p:txBody>
          <a:bodyPr/>
          <a:lstStyle/>
          <a:p>
            <a:endParaRPr lang="en-US"/>
          </a:p>
        </p:txBody>
      </p:sp>
      <p:sp>
        <p:nvSpPr>
          <p:cNvPr id="107530" name="Text Box 10"/>
          <p:cNvSpPr txBox="1">
            <a:spLocks noChangeArrowheads="1"/>
          </p:cNvSpPr>
          <p:nvPr/>
        </p:nvSpPr>
        <p:spPr bwMode="auto">
          <a:xfrm>
            <a:off x="7315200" y="3962400"/>
            <a:ext cx="954088" cy="366713"/>
          </a:xfrm>
          <a:prstGeom prst="rect">
            <a:avLst/>
          </a:prstGeom>
          <a:noFill/>
          <a:ln w="12700">
            <a:noFill/>
            <a:miter lim="800000"/>
            <a:headEnd/>
            <a:tailEnd/>
          </a:ln>
          <a:effectLst/>
        </p:spPr>
        <p:txBody>
          <a:bodyPr wrap="none">
            <a:spAutoFit/>
          </a:bodyPr>
          <a:lstStyle/>
          <a:p>
            <a:r>
              <a:rPr lang="en-US"/>
              <a:t>Business</a:t>
            </a:r>
          </a:p>
        </p:txBody>
      </p:sp>
      <p:sp>
        <p:nvSpPr>
          <p:cNvPr id="107531" name="Text Box 11"/>
          <p:cNvSpPr txBox="1">
            <a:spLocks noChangeArrowheads="1"/>
          </p:cNvSpPr>
          <p:nvPr/>
        </p:nvSpPr>
        <p:spPr bwMode="auto">
          <a:xfrm>
            <a:off x="7162800" y="4343400"/>
            <a:ext cx="1495425" cy="641350"/>
          </a:xfrm>
          <a:prstGeom prst="rect">
            <a:avLst/>
          </a:prstGeom>
          <a:noFill/>
          <a:ln w="12700">
            <a:noFill/>
            <a:miter lim="800000"/>
            <a:headEnd/>
            <a:tailEnd/>
          </a:ln>
          <a:effectLst/>
        </p:spPr>
        <p:txBody>
          <a:bodyPr wrap="none">
            <a:spAutoFit/>
          </a:bodyPr>
          <a:lstStyle/>
          <a:p>
            <a:r>
              <a:rPr lang="en-US"/>
              <a:t>Bioinformatics</a:t>
            </a:r>
          </a:p>
          <a:p>
            <a:r>
              <a:rPr lang="en-US"/>
              <a:t>Statistical data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12AA8BD6-A663-4D63-ABDC-274B7CBDEBEB}" type="slidenum">
              <a:rPr lang="en-US"/>
              <a:pPr/>
              <a:t>6</a:t>
            </a:fld>
            <a:endParaRPr lang="en-US"/>
          </a:p>
        </p:txBody>
      </p:sp>
      <p:sp>
        <p:nvSpPr>
          <p:cNvPr id="124930" name="Rectangle 2"/>
          <p:cNvSpPr>
            <a:spLocks noGrp="1" noRot="1" noChangeArrowheads="1"/>
          </p:cNvSpPr>
          <p:nvPr>
            <p:ph type="title"/>
          </p:nvPr>
        </p:nvSpPr>
        <p:spPr>
          <a:xfrm>
            <a:off x="609600" y="685800"/>
            <a:ext cx="7772400" cy="1143000"/>
          </a:xfrm>
        </p:spPr>
        <p:txBody>
          <a:bodyPr/>
          <a:lstStyle/>
          <a:p>
            <a:r>
              <a:rPr lang="en-US"/>
              <a:t>Database Tables and Normalization</a:t>
            </a:r>
          </a:p>
        </p:txBody>
      </p:sp>
      <p:sp>
        <p:nvSpPr>
          <p:cNvPr id="124931" name="Rectangle 3"/>
          <p:cNvSpPr>
            <a:spLocks noGrp="1" noChangeArrowheads="1"/>
          </p:cNvSpPr>
          <p:nvPr>
            <p:ph type="body" idx="1"/>
          </p:nvPr>
        </p:nvSpPr>
        <p:spPr>
          <a:xfrm>
            <a:off x="609600" y="2286000"/>
            <a:ext cx="7772400" cy="4114800"/>
          </a:xfrm>
        </p:spPr>
        <p:txBody>
          <a:bodyPr/>
          <a:lstStyle/>
          <a:p>
            <a:r>
              <a:rPr lang="en-US" sz="2800"/>
              <a:t>Example: construction company</a:t>
            </a:r>
          </a:p>
          <a:p>
            <a:pPr lvl="1"/>
            <a:r>
              <a:rPr lang="en-US" sz="2400"/>
              <a:t>Building projects</a:t>
            </a:r>
          </a:p>
          <a:p>
            <a:pPr lvl="2"/>
            <a:r>
              <a:rPr lang="en-US" sz="2000"/>
              <a:t>Project number</a:t>
            </a:r>
          </a:p>
          <a:p>
            <a:pPr lvl="2"/>
            <a:r>
              <a:rPr lang="en-US" sz="2000"/>
              <a:t>Project name</a:t>
            </a:r>
          </a:p>
          <a:p>
            <a:pPr lvl="2"/>
            <a:r>
              <a:rPr lang="en-US" sz="2000"/>
              <a:t>Employees assigned</a:t>
            </a:r>
          </a:p>
          <a:p>
            <a:pPr lvl="2"/>
            <a:r>
              <a:rPr lang="en-US" sz="2000"/>
              <a:t>…</a:t>
            </a:r>
          </a:p>
          <a:p>
            <a:pPr lvl="1"/>
            <a:r>
              <a:rPr lang="en-US" sz="2400"/>
              <a:t>Employee</a:t>
            </a:r>
          </a:p>
          <a:p>
            <a:pPr lvl="2"/>
            <a:r>
              <a:rPr lang="en-US" sz="2000"/>
              <a:t>Employee number</a:t>
            </a:r>
          </a:p>
          <a:p>
            <a:pPr lvl="2"/>
            <a:r>
              <a:rPr lang="en-US" sz="2000"/>
              <a:t>Employee name</a:t>
            </a:r>
          </a:p>
          <a:p>
            <a:pPr lvl="2"/>
            <a:r>
              <a:rPr lang="en-US" sz="2000"/>
              <a:t>Job classification</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p:cNvSpPr>
            <a:spLocks noGrp="1"/>
          </p:cNvSpPr>
          <p:nvPr>
            <p:ph type="sldNum" sz="quarter" idx="11"/>
          </p:nvPr>
        </p:nvSpPr>
        <p:spPr/>
        <p:txBody>
          <a:bodyPr/>
          <a:lstStyle/>
          <a:p>
            <a:fld id="{CD3C6102-9020-40A3-803D-F78635FC765A}" type="slidenum">
              <a:rPr lang="en-US"/>
              <a:pPr/>
              <a:t>7</a:t>
            </a:fld>
            <a:endParaRPr lang="en-US"/>
          </a:p>
        </p:txBody>
      </p:sp>
      <p:sp>
        <p:nvSpPr>
          <p:cNvPr id="108548" name="Text Box 4"/>
          <p:cNvSpPr txBox="1">
            <a:spLocks noChangeArrowheads="1"/>
          </p:cNvSpPr>
          <p:nvPr/>
        </p:nvSpPr>
        <p:spPr bwMode="auto">
          <a:xfrm>
            <a:off x="1203325" y="1420813"/>
            <a:ext cx="2474913" cy="366712"/>
          </a:xfrm>
          <a:prstGeom prst="rect">
            <a:avLst/>
          </a:prstGeom>
          <a:noFill/>
          <a:ln w="12700">
            <a:noFill/>
            <a:miter lim="800000"/>
            <a:headEnd/>
            <a:tailEnd/>
          </a:ln>
          <a:effectLst/>
        </p:spPr>
        <p:txBody>
          <a:bodyPr wrap="none">
            <a:spAutoFit/>
          </a:bodyPr>
          <a:lstStyle/>
          <a:p>
            <a:r>
              <a:rPr lang="en-US"/>
              <a:t>Table 4.1 should be here. </a:t>
            </a:r>
          </a:p>
        </p:txBody>
      </p:sp>
      <p:pic>
        <p:nvPicPr>
          <p:cNvPr id="108549" name="Picture 5" descr="FIG04-01"/>
          <p:cNvPicPr>
            <a:picLocks noChangeAspect="1" noChangeArrowheads="1"/>
          </p:cNvPicPr>
          <p:nvPr/>
        </p:nvPicPr>
        <p:blipFill>
          <a:blip r:embed="rId3"/>
          <a:srcRect/>
          <a:stretch>
            <a:fillRect/>
          </a:stretch>
        </p:blipFill>
        <p:spPr bwMode="auto">
          <a:xfrm>
            <a:off x="508000" y="381000"/>
            <a:ext cx="8126413" cy="6096000"/>
          </a:xfrm>
          <a:prstGeom prst="rect">
            <a:avLst/>
          </a:prstGeom>
          <a:noFill/>
        </p:spPr>
      </p:pic>
      <p:sp>
        <p:nvSpPr>
          <p:cNvPr id="108551" name="Rectangle 7"/>
          <p:cNvSpPr>
            <a:spLocks noChangeArrowheads="1"/>
          </p:cNvSpPr>
          <p:nvPr/>
        </p:nvSpPr>
        <p:spPr bwMode="auto">
          <a:xfrm>
            <a:off x="914400" y="990600"/>
            <a:ext cx="7543800" cy="1143000"/>
          </a:xfrm>
          <a:prstGeom prst="rect">
            <a:avLst/>
          </a:prstGeom>
          <a:noFill/>
          <a:ln w="38100">
            <a:solidFill>
              <a:schemeClr val="accent2"/>
            </a:solid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BB6CD846-3C3E-4029-82E7-FBE4553B56A8}" type="slidenum">
              <a:rPr lang="en-US"/>
              <a:pPr/>
              <a:t>8</a:t>
            </a:fld>
            <a:endParaRPr lang="en-US"/>
          </a:p>
        </p:txBody>
      </p:sp>
      <p:sp>
        <p:nvSpPr>
          <p:cNvPr id="68610" name="Rectangle 2"/>
          <p:cNvSpPr>
            <a:spLocks noGrp="1" noRot="1" noChangeArrowheads="1"/>
          </p:cNvSpPr>
          <p:nvPr>
            <p:ph type="title"/>
          </p:nvPr>
        </p:nvSpPr>
        <p:spPr>
          <a:xfrm>
            <a:off x="685800" y="533400"/>
            <a:ext cx="7772400" cy="1143000"/>
          </a:xfrm>
        </p:spPr>
        <p:txBody>
          <a:bodyPr/>
          <a:lstStyle/>
          <a:p>
            <a:r>
              <a:rPr lang="en-US" sz="4000"/>
              <a:t>Figure 4.1 Observations</a:t>
            </a:r>
            <a:endParaRPr lang="en-US"/>
          </a:p>
        </p:txBody>
      </p:sp>
      <p:sp>
        <p:nvSpPr>
          <p:cNvPr id="68611" name="Rectangle 3"/>
          <p:cNvSpPr>
            <a:spLocks noGrp="1" noChangeArrowheads="1"/>
          </p:cNvSpPr>
          <p:nvPr>
            <p:ph type="body" idx="1"/>
          </p:nvPr>
        </p:nvSpPr>
        <p:spPr>
          <a:xfrm>
            <a:off x="914400" y="1752600"/>
            <a:ext cx="7772400" cy="4114800"/>
          </a:xfrm>
        </p:spPr>
        <p:txBody>
          <a:bodyPr/>
          <a:lstStyle/>
          <a:p>
            <a:r>
              <a:rPr lang="en-US"/>
              <a:t>PRO_NUM intended to be primary key, but it contains null values.</a:t>
            </a:r>
          </a:p>
          <a:p>
            <a:r>
              <a:rPr lang="en-US"/>
              <a:t>Table entries invite data inconsistencies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8F5349B8-3585-476A-B97E-B44D8FD8BBD7}" type="slidenum">
              <a:rPr lang="en-US"/>
              <a:pPr/>
              <a:t>9</a:t>
            </a:fld>
            <a:endParaRPr lang="en-US"/>
          </a:p>
        </p:txBody>
      </p:sp>
      <p:sp>
        <p:nvSpPr>
          <p:cNvPr id="109570" name="Rectangle 2"/>
          <p:cNvSpPr>
            <a:spLocks noGrp="1" noRot="1" noChangeArrowheads="1"/>
          </p:cNvSpPr>
          <p:nvPr>
            <p:ph type="title"/>
          </p:nvPr>
        </p:nvSpPr>
        <p:spPr>
          <a:xfrm>
            <a:off x="685800" y="533400"/>
            <a:ext cx="7772400" cy="1143000"/>
          </a:xfrm>
        </p:spPr>
        <p:txBody>
          <a:bodyPr/>
          <a:lstStyle/>
          <a:p>
            <a:r>
              <a:rPr lang="en-US" sz="4000"/>
              <a:t>Figure 4.1 Observations</a:t>
            </a:r>
            <a:endParaRPr lang="en-US"/>
          </a:p>
        </p:txBody>
      </p:sp>
      <p:sp>
        <p:nvSpPr>
          <p:cNvPr id="109571" name="Rectangle 3"/>
          <p:cNvSpPr>
            <a:spLocks noGrp="1" noChangeArrowheads="1"/>
          </p:cNvSpPr>
          <p:nvPr>
            <p:ph type="body" idx="1"/>
          </p:nvPr>
        </p:nvSpPr>
        <p:spPr>
          <a:xfrm>
            <a:off x="914400" y="1752600"/>
            <a:ext cx="7772400" cy="4114800"/>
          </a:xfrm>
        </p:spPr>
        <p:txBody>
          <a:bodyPr/>
          <a:lstStyle/>
          <a:p>
            <a:pPr>
              <a:lnSpc>
                <a:spcPct val="90000"/>
              </a:lnSpc>
            </a:pPr>
            <a:r>
              <a:rPr lang="en-US"/>
              <a:t>Table displays data redundancies which yield the following anomalies</a:t>
            </a:r>
            <a:endParaRPr lang="en-US" sz="2800"/>
          </a:p>
          <a:p>
            <a:pPr lvl="1">
              <a:lnSpc>
                <a:spcPct val="90000"/>
              </a:lnSpc>
            </a:pPr>
            <a:r>
              <a:rPr lang="en-US"/>
              <a:t>Update</a:t>
            </a:r>
          </a:p>
          <a:p>
            <a:pPr lvl="2">
              <a:lnSpc>
                <a:spcPct val="90000"/>
              </a:lnSpc>
            </a:pPr>
            <a:r>
              <a:rPr lang="en-US"/>
              <a:t>Modifying JOB_CLASS</a:t>
            </a:r>
            <a:endParaRPr lang="en-US" sz="2000"/>
          </a:p>
          <a:p>
            <a:pPr lvl="1">
              <a:lnSpc>
                <a:spcPct val="90000"/>
              </a:lnSpc>
            </a:pPr>
            <a:r>
              <a:rPr lang="en-US"/>
              <a:t>Insertion</a:t>
            </a:r>
          </a:p>
          <a:p>
            <a:pPr lvl="2">
              <a:lnSpc>
                <a:spcPct val="90000"/>
              </a:lnSpc>
            </a:pPr>
            <a:r>
              <a:rPr lang="en-US"/>
              <a:t>New employee must be assigned project (phantom project)</a:t>
            </a:r>
            <a:endParaRPr lang="en-US" sz="2000"/>
          </a:p>
          <a:p>
            <a:pPr lvl="1">
              <a:lnSpc>
                <a:spcPct val="90000"/>
              </a:lnSpc>
            </a:pPr>
            <a:r>
              <a:rPr lang="en-US"/>
              <a:t>Deletion</a:t>
            </a:r>
            <a:endParaRPr lang="en-US" sz="2500"/>
          </a:p>
          <a:p>
            <a:pPr lvl="2">
              <a:lnSpc>
                <a:spcPct val="90000"/>
              </a:lnSpc>
            </a:pPr>
            <a:r>
              <a:rPr lang="en-US"/>
              <a:t>If employee deleted, other vital data lost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Stream</Template>
  <TotalTime>46313569</TotalTime>
  <Pages>29</Pages>
  <Words>978</Words>
  <Application>Microsoft Macintosh PowerPoint</Application>
  <PresentationFormat>On-screen Show (4:3)</PresentationFormat>
  <Paragraphs>260</Paragraphs>
  <Slides>40</Slides>
  <Notes>40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6" baseType="lpstr">
      <vt:lpstr>Garamond</vt:lpstr>
      <vt:lpstr>Times New Roman</vt:lpstr>
      <vt:lpstr>Wingdings</vt:lpstr>
      <vt:lpstr>Arial</vt:lpstr>
      <vt:lpstr>Stream</vt:lpstr>
      <vt:lpstr>Image</vt:lpstr>
      <vt:lpstr>Chapter 4</vt:lpstr>
      <vt:lpstr>In this chapter, you will learn:</vt:lpstr>
      <vt:lpstr>Database Tables and Normalization</vt:lpstr>
      <vt:lpstr>Database Tables and Normalization</vt:lpstr>
      <vt:lpstr>Database Tables and Normalization</vt:lpstr>
      <vt:lpstr>Database Tables and Normalization</vt:lpstr>
      <vt:lpstr>PowerPoint Presentation</vt:lpstr>
      <vt:lpstr>Figure 4.1 Observations</vt:lpstr>
      <vt:lpstr>Figure 4.1 Observations</vt:lpstr>
      <vt:lpstr>PowerPoint Presentation</vt:lpstr>
      <vt:lpstr>Data Organization: 1NF</vt:lpstr>
      <vt:lpstr>Conversion to 1NF</vt:lpstr>
      <vt:lpstr>Conversion to 1NF</vt:lpstr>
      <vt:lpstr>Desirable dependencies based on primary key Less desirable dependencies        Partial        based on part of composite primary key       Transitive       one nonprime attribute depends on      another nonprime attribute </vt:lpstr>
      <vt:lpstr>Dependency Diagram (1NF)</vt:lpstr>
      <vt:lpstr>PowerPoint Presentation</vt:lpstr>
      <vt:lpstr>1NF Summarized</vt:lpstr>
      <vt:lpstr>Conversion to 2NF</vt:lpstr>
      <vt:lpstr>2NF Conversion Results</vt:lpstr>
      <vt:lpstr>2NF Summarized</vt:lpstr>
      <vt:lpstr>Conversion to 3NF</vt:lpstr>
      <vt:lpstr>3NF Summarized</vt:lpstr>
      <vt:lpstr>Additional DB Enhancements</vt:lpstr>
      <vt:lpstr>PowerPoint Presentation</vt:lpstr>
      <vt:lpstr>Boyce-Codd Normal Form (BCNF)</vt:lpstr>
      <vt:lpstr>3NF Table Not in BCNF</vt:lpstr>
      <vt:lpstr>Decomposition of Table  Structure to Meet BCNF</vt:lpstr>
      <vt:lpstr>Example: BCNF conversion</vt:lpstr>
      <vt:lpstr>Decomposition into BCNF</vt:lpstr>
      <vt:lpstr>Normalization and Database Design</vt:lpstr>
      <vt:lpstr>Normalization and Database Design</vt:lpstr>
      <vt:lpstr>Normalization and Database Design</vt:lpstr>
      <vt:lpstr>Initial ERD for Contracting Company</vt:lpstr>
      <vt:lpstr>PowerPoint Presentation</vt:lpstr>
      <vt:lpstr>Modified ERD for  Contracting Company</vt:lpstr>
      <vt:lpstr>Final ERD for  Contracting Company</vt:lpstr>
      <vt:lpstr>PowerPoint Presentation</vt:lpstr>
      <vt:lpstr>PowerPoint Presentation</vt:lpstr>
      <vt:lpstr>Denormalization</vt:lpstr>
      <vt:lpstr>Denormalization</vt:lpstr>
    </vt:vector>
  </TitlesOfParts>
  <Company>Kansas State University</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Systems: Design, Implementation, and Management</dc:title>
  <dc:subject>Chapter 4</dc:subject>
  <dc:creator>Roger McHaney</dc:creator>
  <cp:lastModifiedBy>Microsoft Office User</cp:lastModifiedBy>
  <cp:revision>79</cp:revision>
  <cp:lastPrinted>1997-02-14T15:29:12Z</cp:lastPrinted>
  <dcterms:created xsi:type="dcterms:W3CDTF">1996-12-23T20:07:32Z</dcterms:created>
  <dcterms:modified xsi:type="dcterms:W3CDTF">2022-03-01T04:39:01Z</dcterms:modified>
</cp:coreProperties>
</file>