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81" d="100"/>
          <a:sy n="81" d="100"/>
        </p:scale>
        <p:origin x="101"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32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6319599" y="1987510"/>
            <a:ext cx="7477601" cy="2499598"/>
          </a:xfrm>
          <a:prstGeom prst="rect">
            <a:avLst/>
          </a:prstGeom>
          <a:noFill/>
          <a:ln/>
        </p:spPr>
        <p:txBody>
          <a:bodyPr wrap="square" rtlCol="0" anchor="t"/>
          <a:lstStyle/>
          <a:p>
            <a:pPr marL="0" indent="0">
              <a:lnSpc>
                <a:spcPts val="6561"/>
              </a:lnSpc>
              <a:buNone/>
            </a:pPr>
            <a:r>
              <a:rPr lang="en-US" sz="5249" kern="0" spc="-157" dirty="0">
                <a:solidFill>
                  <a:srgbClr val="2C3F42"/>
                </a:solidFill>
                <a:latin typeface="Bitter" pitchFamily="34" charset="0"/>
                <a:ea typeface="Bitter" pitchFamily="34" charset="-122"/>
                <a:cs typeface="Bitter" pitchFamily="34" charset="-120"/>
              </a:rPr>
              <a:t>Public Transportation Efficiency Analysis in Data Analytics</a:t>
            </a:r>
            <a:endParaRPr lang="en-US" sz="5249" dirty="0"/>
          </a:p>
        </p:txBody>
      </p:sp>
      <p:sp>
        <p:nvSpPr>
          <p:cNvPr id="5" name="Text 2"/>
          <p:cNvSpPr/>
          <p:nvPr/>
        </p:nvSpPr>
        <p:spPr>
          <a:xfrm>
            <a:off x="6319599" y="4820364"/>
            <a:ext cx="74776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Transportation efficiency has become a growing concern in recent years. In this presentation, we will explore the importance of data analytics and visualization in analysing transportation efficiency to provide solutions for disruptions in service.</a:t>
            </a:r>
            <a:endParaRPr lang="en-US" sz="1750" dirty="0"/>
          </a:p>
        </p:txBody>
      </p:sp>
      <p:pic>
        <p:nvPicPr>
          <p:cNvPr id="6"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8F0">
              <a:alpha val="85000"/>
            </a:srgbClr>
          </a:solidFill>
          <a:ln/>
        </p:spPr>
        <p:txBody>
          <a:bodyPr/>
          <a:lstStyle/>
          <a:p>
            <a:endParaRPr lang="en-IN"/>
          </a:p>
        </p:txBody>
      </p:sp>
      <p:sp>
        <p:nvSpPr>
          <p:cNvPr id="6" name="Text 2"/>
          <p:cNvSpPr/>
          <p:nvPr/>
        </p:nvSpPr>
        <p:spPr>
          <a:xfrm>
            <a:off x="2037993" y="1929408"/>
            <a:ext cx="7253883"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Machine Learning Algorithms</a:t>
            </a:r>
            <a:endParaRPr lang="en-US" sz="4374" dirty="0"/>
          </a:p>
        </p:txBody>
      </p:sp>
      <p:sp>
        <p:nvSpPr>
          <p:cNvPr id="7" name="Text 3"/>
          <p:cNvSpPr/>
          <p:nvPr/>
        </p:nvSpPr>
        <p:spPr>
          <a:xfrm>
            <a:off x="2037993" y="2957036"/>
            <a:ext cx="10554414"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KNN, CNN, and Gradient Descent are some of the most popular machine learning algorithms used for data analysis. In this section, we will discuss how these algorithms are useful to transportation efficiency data's analysis and their results.</a:t>
            </a:r>
            <a:endParaRPr lang="en-US" sz="1750" dirty="0"/>
          </a:p>
        </p:txBody>
      </p:sp>
      <p:sp>
        <p:nvSpPr>
          <p:cNvPr id="8" name="Text 4"/>
          <p:cNvSpPr/>
          <p:nvPr/>
        </p:nvSpPr>
        <p:spPr>
          <a:xfrm>
            <a:off x="2037993" y="4273153"/>
            <a:ext cx="10554414"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 KNN can help in real-time traffic management and route optimization, CNN can provide automated insights from visual data for better traffic monitoring, and Gradient Descent plays a crucial role in training predictive models for various transportation-related applications. </a:t>
            </a:r>
            <a:endParaRPr lang="en-US" sz="1750" dirty="0"/>
          </a:p>
        </p:txBody>
      </p:sp>
      <p:sp>
        <p:nvSpPr>
          <p:cNvPr id="9" name="Text 5"/>
          <p:cNvSpPr/>
          <p:nvPr/>
        </p:nvSpPr>
        <p:spPr>
          <a:xfrm>
            <a:off x="2037993" y="5589270"/>
            <a:ext cx="10554414"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results of these algorithms can lead to more efficient transportation systems, reduced congestion, lower costs, and improved overall transportation experiences.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2037993" y="863560"/>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Algorithms</a:t>
            </a:r>
            <a:endParaRPr lang="en-US" sz="4374" dirty="0"/>
          </a:p>
        </p:txBody>
      </p:sp>
      <p:pic>
        <p:nvPicPr>
          <p:cNvPr id="5"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993" y="2002274"/>
            <a:ext cx="3295888" cy="2036921"/>
          </a:xfrm>
          <a:prstGeom prst="rect">
            <a:avLst/>
          </a:prstGeom>
        </p:spPr>
      </p:pic>
      <p:sp>
        <p:nvSpPr>
          <p:cNvPr id="6" name="Text 2"/>
          <p:cNvSpPr/>
          <p:nvPr/>
        </p:nvSpPr>
        <p:spPr>
          <a:xfrm>
            <a:off x="2037993" y="4316849"/>
            <a:ext cx="3295888" cy="694373"/>
          </a:xfrm>
          <a:prstGeom prst="rect">
            <a:avLst/>
          </a:prstGeom>
          <a:noFill/>
          <a:ln/>
        </p:spPr>
        <p:txBody>
          <a:bodyPr wrap="squar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K-Nearest Neighbours (KNN)</a:t>
            </a:r>
            <a:endParaRPr lang="en-US" sz="2187" dirty="0"/>
          </a:p>
        </p:txBody>
      </p:sp>
      <p:sp>
        <p:nvSpPr>
          <p:cNvPr id="7" name="Text 3"/>
          <p:cNvSpPr/>
          <p:nvPr/>
        </p:nvSpPr>
        <p:spPr>
          <a:xfrm>
            <a:off x="2037993" y="5233392"/>
            <a:ext cx="3295888" cy="1777008"/>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Utilizing the KNN algorithm, we were able to classify and predict various attributes of the public transportation efficiency data set.</a:t>
            </a:r>
            <a:endParaRPr lang="en-US" sz="1750" dirty="0"/>
          </a:p>
        </p:txBody>
      </p:sp>
      <p:pic>
        <p:nvPicPr>
          <p:cNvPr id="8" name="Image 2" descr="preencod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7137" y="2002274"/>
            <a:ext cx="3296007" cy="2037040"/>
          </a:xfrm>
          <a:prstGeom prst="rect">
            <a:avLst/>
          </a:prstGeom>
        </p:spPr>
      </p:pic>
      <p:sp>
        <p:nvSpPr>
          <p:cNvPr id="9" name="Text 4"/>
          <p:cNvSpPr/>
          <p:nvPr/>
        </p:nvSpPr>
        <p:spPr>
          <a:xfrm>
            <a:off x="5667137" y="4316968"/>
            <a:ext cx="3296007" cy="694373"/>
          </a:xfrm>
          <a:prstGeom prst="rect">
            <a:avLst/>
          </a:prstGeom>
          <a:noFill/>
          <a:ln/>
        </p:spPr>
        <p:txBody>
          <a:bodyPr wrap="squar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Convolutional Neural Network (CNN)</a:t>
            </a:r>
            <a:endParaRPr lang="en-US" sz="2187" dirty="0"/>
          </a:p>
        </p:txBody>
      </p:sp>
      <p:sp>
        <p:nvSpPr>
          <p:cNvPr id="10" name="Text 5"/>
          <p:cNvSpPr/>
          <p:nvPr/>
        </p:nvSpPr>
        <p:spPr>
          <a:xfrm>
            <a:off x="5667137" y="5233511"/>
            <a:ext cx="3296007" cy="2132409"/>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By implementing CNN, we achieved accurate image classification and analysis, contributing to the overall efficiency analysis of public transportation.</a:t>
            </a:r>
            <a:endParaRPr lang="en-US" sz="1750" dirty="0"/>
          </a:p>
        </p:txBody>
      </p:sp>
      <p:pic>
        <p:nvPicPr>
          <p:cNvPr id="11" name="Image 3" descr="preencod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6400" y="2002274"/>
            <a:ext cx="3296007" cy="2037040"/>
          </a:xfrm>
          <a:prstGeom prst="rect">
            <a:avLst/>
          </a:prstGeom>
        </p:spPr>
      </p:pic>
      <p:sp>
        <p:nvSpPr>
          <p:cNvPr id="12" name="Text 6"/>
          <p:cNvSpPr/>
          <p:nvPr/>
        </p:nvSpPr>
        <p:spPr>
          <a:xfrm>
            <a:off x="9296400" y="4316968"/>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Gradient Descent</a:t>
            </a:r>
            <a:endParaRPr lang="en-US" sz="2187" dirty="0"/>
          </a:p>
        </p:txBody>
      </p:sp>
      <p:sp>
        <p:nvSpPr>
          <p:cNvPr id="13" name="Text 7"/>
          <p:cNvSpPr/>
          <p:nvPr/>
        </p:nvSpPr>
        <p:spPr>
          <a:xfrm>
            <a:off x="9296400" y="4886325"/>
            <a:ext cx="3296007" cy="1777008"/>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With the help of Gradient Descent, we optimized the parameters of our machine learning models, improving their accuracy and performance.</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833199" y="2365296"/>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K-Nearest Neighbors (KNN) Algorithm</a:t>
            </a:r>
            <a:endParaRPr lang="en-US" sz="4374" dirty="0"/>
          </a:p>
        </p:txBody>
      </p:sp>
      <p:sp>
        <p:nvSpPr>
          <p:cNvPr id="5" name="Text 2"/>
          <p:cNvSpPr/>
          <p:nvPr/>
        </p:nvSpPr>
        <p:spPr>
          <a:xfrm>
            <a:off x="833199" y="4087297"/>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K-Nearest Neighbours (KNN) is a machine learning algorithm that classifies or predicts based on the majority class or average value of its 'k' nearest data points in a feature space, where 'k' is a user-defined parameter. Our team members implemented the KNN algorithm using Jupyter Notebook. The following screenshot depicts real-time implementation of the algorithm.</a:t>
            </a:r>
            <a:endParaRPr lang="en-US" sz="1750" dirty="0"/>
          </a:p>
        </p:txBody>
      </p:sp>
      <p:pic>
        <p:nvPicPr>
          <p:cNvPr id="6"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27503"/>
            <a:ext cx="5486400" cy="822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6319599" y="1832134"/>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Convolutional Neural Networks (CNN)</a:t>
            </a:r>
            <a:endParaRPr lang="en-US" sz="4374" dirty="0"/>
          </a:p>
        </p:txBody>
      </p:sp>
      <p:sp>
        <p:nvSpPr>
          <p:cNvPr id="5" name="Text 2"/>
          <p:cNvSpPr/>
          <p:nvPr/>
        </p:nvSpPr>
        <p:spPr>
          <a:xfrm>
            <a:off x="6319599" y="3554135"/>
            <a:ext cx="7477601" cy="284321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 Convolutional Neural Network (CNN) is a deep learning algorithm designed for image and spatial data processing. It uses specialized layers to automatically learn and detect features in data, making it particularly effective for tasks like image classification and object recognition. CNNs are inspired by the human visual system and employ convolutional layers to extract hierarchical patterns and information from input data. You can see the execution of the CNN model in Jupyter Notebook in the following screenshot.</a:t>
            </a:r>
            <a:endParaRPr lang="en-US" sz="1750" dirty="0"/>
          </a:p>
        </p:txBody>
      </p:sp>
      <p:pic>
        <p:nvPicPr>
          <p:cNvPr id="6"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833199" y="2357080"/>
            <a:ext cx="685145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Gradient Descent Algorithm</a:t>
            </a:r>
            <a:endParaRPr lang="en-US" sz="4374" dirty="0"/>
          </a:p>
        </p:txBody>
      </p:sp>
      <p:sp>
        <p:nvSpPr>
          <p:cNvPr id="5" name="Text 2"/>
          <p:cNvSpPr/>
          <p:nvPr/>
        </p:nvSpPr>
        <p:spPr>
          <a:xfrm>
            <a:off x="833199" y="3384709"/>
            <a:ext cx="7477601" cy="2487811"/>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Gradient Descent is an optimization algorithm used in machine learning to minimize the error or loss of a model. It iteratively adjusts model parameters in the direction of steepest descent (negative gradient) to find the minimum of a cost function. This process continues until it converges to an optimal set of parameters, improving the model's performance. You can see the Gradient Descent code and output in the following screenshot of Jupyter Notebook.</a:t>
            </a:r>
            <a:endParaRPr lang="en-US" sz="1750" dirty="0"/>
          </a:p>
        </p:txBody>
      </p:sp>
      <p:pic>
        <p:nvPicPr>
          <p:cNvPr id="6"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0"/>
            <a:ext cx="5486400" cy="8229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9427" y="0"/>
            <a:ext cx="14630400" cy="8229600"/>
          </a:xfrm>
          <a:prstGeom prst="rect">
            <a:avLst/>
          </a:prstGeom>
          <a:solidFill>
            <a:srgbClr val="FFF8F0">
              <a:alpha val="85000"/>
            </a:srgbClr>
          </a:solidFill>
          <a:ln/>
        </p:spPr>
        <p:txBody>
          <a:bodyPr/>
          <a:lstStyle/>
          <a:p>
            <a:endParaRPr lang="en-IN"/>
          </a:p>
        </p:txBody>
      </p:sp>
      <p:sp>
        <p:nvSpPr>
          <p:cNvPr id="6" name="Text 2"/>
          <p:cNvSpPr/>
          <p:nvPr/>
        </p:nvSpPr>
        <p:spPr>
          <a:xfrm>
            <a:off x="2037993" y="914995"/>
            <a:ext cx="643997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Cognos Analytics in Action</a:t>
            </a:r>
            <a:endParaRPr lang="en-US" sz="4374" dirty="0"/>
          </a:p>
        </p:txBody>
      </p:sp>
      <p:pic>
        <p:nvPicPr>
          <p:cNvPr id="7" name="Image 2" descr="preencod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993" y="1942624"/>
            <a:ext cx="3295888" cy="2036921"/>
          </a:xfrm>
          <a:prstGeom prst="rect">
            <a:avLst/>
          </a:prstGeom>
        </p:spPr>
      </p:pic>
      <p:sp>
        <p:nvSpPr>
          <p:cNvPr id="8" name="Text 3"/>
          <p:cNvSpPr/>
          <p:nvPr/>
        </p:nvSpPr>
        <p:spPr>
          <a:xfrm>
            <a:off x="2037993" y="4257199"/>
            <a:ext cx="2221944"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Data Exploration</a:t>
            </a:r>
            <a:endParaRPr lang="en-US" sz="2187" dirty="0"/>
          </a:p>
        </p:txBody>
      </p:sp>
      <p:sp>
        <p:nvSpPr>
          <p:cNvPr id="9" name="Text 4"/>
          <p:cNvSpPr/>
          <p:nvPr/>
        </p:nvSpPr>
        <p:spPr>
          <a:xfrm>
            <a:off x="2037993" y="4826556"/>
            <a:ext cx="3295888" cy="2132409"/>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Through Cognos Analytics, we were able to explore the data and gain valuable insights into the public transportation efficiency, enabling us to make data-driven decisions.</a:t>
            </a:r>
            <a:endParaRPr lang="en-US" sz="1750" dirty="0"/>
          </a:p>
        </p:txBody>
      </p:sp>
      <p:pic>
        <p:nvPicPr>
          <p:cNvPr id="10" name="Image 3" descr="preencod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7137" y="1942624"/>
            <a:ext cx="3296007" cy="2037040"/>
          </a:xfrm>
          <a:prstGeom prst="rect">
            <a:avLst/>
          </a:prstGeom>
        </p:spPr>
      </p:pic>
      <p:sp>
        <p:nvSpPr>
          <p:cNvPr id="11" name="Text 5"/>
          <p:cNvSpPr/>
          <p:nvPr/>
        </p:nvSpPr>
        <p:spPr>
          <a:xfrm>
            <a:off x="5667137" y="4257318"/>
            <a:ext cx="2690217"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Interactive Dashboard</a:t>
            </a:r>
            <a:endParaRPr lang="en-US" sz="2187" dirty="0"/>
          </a:p>
        </p:txBody>
      </p:sp>
      <p:sp>
        <p:nvSpPr>
          <p:cNvPr id="12" name="Text 6"/>
          <p:cNvSpPr/>
          <p:nvPr/>
        </p:nvSpPr>
        <p:spPr>
          <a:xfrm>
            <a:off x="5667137" y="4826675"/>
            <a:ext cx="3296007"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With the interactive dashboards in Cognos Analytics, we created visually appealing representations of the analysed data, making it easier to understand and interpret for stakeholders.</a:t>
            </a:r>
            <a:endParaRPr lang="en-US" sz="1750" dirty="0"/>
          </a:p>
        </p:txBody>
      </p:sp>
      <p:pic>
        <p:nvPicPr>
          <p:cNvPr id="13" name="Image 4" descr="preencode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1942624"/>
            <a:ext cx="3296007" cy="2037040"/>
          </a:xfrm>
          <a:prstGeom prst="rect">
            <a:avLst/>
          </a:prstGeom>
        </p:spPr>
      </p:pic>
      <p:sp>
        <p:nvSpPr>
          <p:cNvPr id="14" name="Text 7"/>
          <p:cNvSpPr/>
          <p:nvPr/>
        </p:nvSpPr>
        <p:spPr>
          <a:xfrm>
            <a:off x="9296400" y="4257318"/>
            <a:ext cx="2766417"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Reporting and Sharing</a:t>
            </a:r>
            <a:endParaRPr lang="en-US" sz="2187" dirty="0"/>
          </a:p>
        </p:txBody>
      </p:sp>
      <p:sp>
        <p:nvSpPr>
          <p:cNvPr id="15" name="Text 8"/>
          <p:cNvSpPr/>
          <p:nvPr/>
        </p:nvSpPr>
        <p:spPr>
          <a:xfrm>
            <a:off x="9296400" y="4826675"/>
            <a:ext cx="3296007"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Cognos Analytics provided us with the ability to generate comprehensive reports and share them with relevant stakeholders, ensuring effective communication of the analysis results.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
        <p:nvSpPr>
          <p:cNvPr id="5" name="Text 2"/>
          <p:cNvSpPr/>
          <p:nvPr/>
        </p:nvSpPr>
        <p:spPr>
          <a:xfrm>
            <a:off x="6319599" y="1935123"/>
            <a:ext cx="5728454" cy="555427"/>
          </a:xfrm>
          <a:prstGeom prst="rect">
            <a:avLst/>
          </a:prstGeom>
          <a:noFill/>
          <a:ln/>
        </p:spPr>
        <p:txBody>
          <a:bodyPr wrap="none" rtlCol="0" anchor="t"/>
          <a:lstStyle/>
          <a:p>
            <a:pPr marL="0" indent="0">
              <a:lnSpc>
                <a:spcPts val="4374"/>
              </a:lnSpc>
              <a:buNone/>
            </a:pPr>
            <a:r>
              <a:rPr lang="en-US" sz="3499" kern="0" spc="-105" dirty="0">
                <a:solidFill>
                  <a:srgbClr val="2C3F42"/>
                </a:solidFill>
                <a:latin typeface="Bitter" pitchFamily="34" charset="0"/>
                <a:ea typeface="Bitter" pitchFamily="34" charset="-122"/>
                <a:cs typeface="Bitter" pitchFamily="34" charset="-120"/>
              </a:rPr>
              <a:t>Feedback Sentiment Analysis</a:t>
            </a:r>
            <a:endParaRPr lang="en-US" sz="3499" dirty="0"/>
          </a:p>
        </p:txBody>
      </p:sp>
      <p:sp>
        <p:nvSpPr>
          <p:cNvPr id="6" name="Text 3"/>
          <p:cNvSpPr/>
          <p:nvPr/>
        </p:nvSpPr>
        <p:spPr>
          <a:xfrm>
            <a:off x="6319599" y="2740462"/>
            <a:ext cx="7477601" cy="355401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Sentiment analysis is a vital tool for examining public feedback on public transportation. Commuters offer a mix of positive and negative opinions, with punctuality emerging as a major concern. Delays caused by traffic congestion frustrate passengers, leading to dissatisfaction. Overcrowding due to delays also strains resources. Additionally, improving vehicle quality is a key suggestion for enhancing public transportation efficiency and passenger satisfaction. In summary, sentiment analysis helps transportation management understand and address issues related to punctuality, overcrowding, and vehicle quality to improve the public transportation experience.</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2"/>
          <p:cNvSpPr/>
          <p:nvPr/>
        </p:nvSpPr>
        <p:spPr>
          <a:xfrm>
            <a:off x="2037993" y="874752"/>
            <a:ext cx="7842528"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Positive and Negative Feedbacks</a:t>
            </a:r>
            <a:endParaRPr lang="en-US" sz="4374" dirty="0"/>
          </a:p>
        </p:txBody>
      </p:sp>
      <p:sp>
        <p:nvSpPr>
          <p:cNvPr id="5" name="Shape 3"/>
          <p:cNvSpPr/>
          <p:nvPr/>
        </p:nvSpPr>
        <p:spPr>
          <a:xfrm>
            <a:off x="2037993" y="2013466"/>
            <a:ext cx="10554414" cy="2723436"/>
          </a:xfrm>
          <a:prstGeom prst="roundRect">
            <a:avLst>
              <a:gd name="adj" fmla="val 3671"/>
            </a:avLst>
          </a:prstGeom>
          <a:noFill/>
          <a:ln w="13811">
            <a:solidFill>
              <a:srgbClr val="000000">
                <a:alpha val="8000"/>
              </a:srgbClr>
            </a:solidFill>
            <a:prstDash val="solid"/>
          </a:ln>
        </p:spPr>
        <p:txBody>
          <a:bodyPr/>
          <a:lstStyle/>
          <a:p>
            <a:endParaRPr lang="en-IN"/>
          </a:p>
        </p:txBody>
      </p:sp>
      <p:sp>
        <p:nvSpPr>
          <p:cNvPr id="6" name="Shape 4"/>
          <p:cNvSpPr/>
          <p:nvPr/>
        </p:nvSpPr>
        <p:spPr>
          <a:xfrm>
            <a:off x="2051804" y="2027277"/>
            <a:ext cx="10526792" cy="637103"/>
          </a:xfrm>
          <a:prstGeom prst="rect">
            <a:avLst/>
          </a:prstGeom>
          <a:solidFill>
            <a:srgbClr val="FFFFFF">
              <a:alpha val="4000"/>
            </a:srgbClr>
          </a:solidFill>
          <a:ln/>
        </p:spPr>
        <p:txBody>
          <a:bodyPr/>
          <a:lstStyle/>
          <a:p>
            <a:endParaRPr lang="en-IN"/>
          </a:p>
        </p:txBody>
      </p:sp>
      <p:sp>
        <p:nvSpPr>
          <p:cNvPr id="7" name="Text 5"/>
          <p:cNvSpPr/>
          <p:nvPr/>
        </p:nvSpPr>
        <p:spPr>
          <a:xfrm>
            <a:off x="2273975" y="2168128"/>
            <a:ext cx="4815245" cy="355402"/>
          </a:xfrm>
          <a:prstGeom prst="rect">
            <a:avLst/>
          </a:prstGeom>
          <a:noFill/>
          <a:ln/>
        </p:spPr>
        <p:txBody>
          <a:bodyPr wrap="none" rtlCol="0" anchor="t"/>
          <a:lstStyle/>
          <a:p>
            <a:pPr marL="0" indent="0">
              <a:lnSpc>
                <a:spcPts val="2799"/>
              </a:lnSpc>
              <a:buNone/>
            </a:pPr>
            <a:r>
              <a:rPr lang="en-US" sz="1750" b="1" kern="0" spc="-35" dirty="0">
                <a:solidFill>
                  <a:srgbClr val="2B2E3C"/>
                </a:solidFill>
                <a:latin typeface="Open Sans" pitchFamily="34" charset="0"/>
                <a:ea typeface="Open Sans" pitchFamily="34" charset="-122"/>
                <a:cs typeface="Open Sans" pitchFamily="34" charset="-120"/>
              </a:rPr>
              <a:t>Safety : </a:t>
            </a:r>
            <a:endParaRPr lang="en-US" sz="1750" dirty="0"/>
          </a:p>
        </p:txBody>
      </p:sp>
      <p:sp>
        <p:nvSpPr>
          <p:cNvPr id="8" name="Text 6"/>
          <p:cNvSpPr/>
          <p:nvPr/>
        </p:nvSpPr>
        <p:spPr>
          <a:xfrm>
            <a:off x="7541181" y="2168128"/>
            <a:ext cx="4815245" cy="355402"/>
          </a:xfrm>
          <a:prstGeom prst="rect">
            <a:avLst/>
          </a:prstGeom>
          <a:noFill/>
          <a:ln/>
        </p:spPr>
        <p:txBody>
          <a:bodyPr wrap="none" rtlCol="0" anchor="t"/>
          <a:lstStyle/>
          <a:p>
            <a:pPr marL="0" indent="0">
              <a:lnSpc>
                <a:spcPts val="2799"/>
              </a:lnSpc>
              <a:buNone/>
            </a:pPr>
            <a:r>
              <a:rPr lang="en-US" sz="1750" b="1" kern="0" spc="-35" dirty="0">
                <a:solidFill>
                  <a:srgbClr val="2B2E3C"/>
                </a:solidFill>
                <a:latin typeface="Open Sans" pitchFamily="34" charset="0"/>
                <a:ea typeface="Open Sans" pitchFamily="34" charset="-122"/>
                <a:cs typeface="Open Sans" pitchFamily="34" charset="-120"/>
              </a:rPr>
              <a:t>Overcrowding and Reliability :</a:t>
            </a:r>
            <a:endParaRPr lang="en-US" sz="1750" dirty="0"/>
          </a:p>
        </p:txBody>
      </p:sp>
      <p:sp>
        <p:nvSpPr>
          <p:cNvPr id="9" name="Shape 7"/>
          <p:cNvSpPr/>
          <p:nvPr/>
        </p:nvSpPr>
        <p:spPr>
          <a:xfrm>
            <a:off x="2051804" y="2664381"/>
            <a:ext cx="10526792" cy="2058710"/>
          </a:xfrm>
          <a:prstGeom prst="rect">
            <a:avLst/>
          </a:prstGeom>
          <a:solidFill>
            <a:srgbClr val="000000">
              <a:alpha val="4000"/>
            </a:srgbClr>
          </a:solidFill>
          <a:ln/>
        </p:spPr>
        <p:txBody>
          <a:bodyPr/>
          <a:lstStyle/>
          <a:p>
            <a:endParaRPr lang="en-IN"/>
          </a:p>
        </p:txBody>
      </p:sp>
      <p:sp>
        <p:nvSpPr>
          <p:cNvPr id="10" name="Text 8"/>
          <p:cNvSpPr/>
          <p:nvPr/>
        </p:nvSpPr>
        <p:spPr>
          <a:xfrm>
            <a:off x="2273975" y="2805232"/>
            <a:ext cx="4815245"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Lower accident rates :- Public transport is generally safer than private car travel, thanks to professional drivers, regular maintenance, and dedicated lanes.</a:t>
            </a:r>
            <a:endParaRPr lang="en-US" sz="1750" dirty="0"/>
          </a:p>
        </p:txBody>
      </p:sp>
      <p:sp>
        <p:nvSpPr>
          <p:cNvPr id="11" name="Text 9"/>
          <p:cNvSpPr/>
          <p:nvPr/>
        </p:nvSpPr>
        <p:spPr>
          <a:xfrm>
            <a:off x="7541181" y="2805232"/>
            <a:ext cx="4815245"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Peak-time congestion : Rush hours can make public transport overcrowded, causing discomfort and delays. Reliability issues: Some systems may experience delays or breakdowns, inconveniencing passengers.</a:t>
            </a:r>
            <a:endParaRPr lang="en-US" sz="1750" dirty="0"/>
          </a:p>
        </p:txBody>
      </p:sp>
      <p:sp>
        <p:nvSpPr>
          <p:cNvPr id="12" name="Shape 10"/>
          <p:cNvSpPr/>
          <p:nvPr/>
        </p:nvSpPr>
        <p:spPr>
          <a:xfrm>
            <a:off x="2037993" y="4986814"/>
            <a:ext cx="10554414" cy="2368034"/>
          </a:xfrm>
          <a:prstGeom prst="roundRect">
            <a:avLst>
              <a:gd name="adj" fmla="val 4222"/>
            </a:avLst>
          </a:prstGeom>
          <a:noFill/>
          <a:ln w="13811">
            <a:solidFill>
              <a:srgbClr val="000000">
                <a:alpha val="8000"/>
              </a:srgbClr>
            </a:solidFill>
            <a:prstDash val="solid"/>
          </a:ln>
        </p:spPr>
        <p:txBody>
          <a:bodyPr/>
          <a:lstStyle/>
          <a:p>
            <a:endParaRPr lang="en-IN"/>
          </a:p>
        </p:txBody>
      </p:sp>
      <p:sp>
        <p:nvSpPr>
          <p:cNvPr id="13" name="Shape 11"/>
          <p:cNvSpPr/>
          <p:nvPr/>
        </p:nvSpPr>
        <p:spPr>
          <a:xfrm>
            <a:off x="2051804" y="5000625"/>
            <a:ext cx="10526792" cy="637103"/>
          </a:xfrm>
          <a:prstGeom prst="rect">
            <a:avLst/>
          </a:prstGeom>
          <a:solidFill>
            <a:srgbClr val="FFFFFF">
              <a:alpha val="4000"/>
            </a:srgbClr>
          </a:solidFill>
          <a:ln/>
        </p:spPr>
        <p:txBody>
          <a:bodyPr/>
          <a:lstStyle/>
          <a:p>
            <a:endParaRPr lang="en-IN"/>
          </a:p>
        </p:txBody>
      </p:sp>
      <p:sp>
        <p:nvSpPr>
          <p:cNvPr id="14" name="Text 12"/>
          <p:cNvSpPr/>
          <p:nvPr/>
        </p:nvSpPr>
        <p:spPr>
          <a:xfrm>
            <a:off x="2273975" y="5141476"/>
            <a:ext cx="4815245" cy="355402"/>
          </a:xfrm>
          <a:prstGeom prst="rect">
            <a:avLst/>
          </a:prstGeom>
          <a:noFill/>
          <a:ln/>
        </p:spPr>
        <p:txBody>
          <a:bodyPr wrap="none" rtlCol="0" anchor="t"/>
          <a:lstStyle/>
          <a:p>
            <a:pPr marL="0" indent="0">
              <a:lnSpc>
                <a:spcPts val="2799"/>
              </a:lnSpc>
              <a:buNone/>
            </a:pPr>
            <a:r>
              <a:rPr lang="en-US" sz="1750" b="1" kern="0" spc="-35" dirty="0">
                <a:solidFill>
                  <a:srgbClr val="2B2E3C"/>
                </a:solidFill>
                <a:latin typeface="Open Sans" pitchFamily="34" charset="0"/>
                <a:ea typeface="Open Sans" pitchFamily="34" charset="-122"/>
                <a:cs typeface="Open Sans" pitchFamily="34" charset="-120"/>
              </a:rPr>
              <a:t>Cost-Effective : </a:t>
            </a:r>
            <a:endParaRPr lang="en-US" sz="1750" dirty="0"/>
          </a:p>
        </p:txBody>
      </p:sp>
      <p:sp>
        <p:nvSpPr>
          <p:cNvPr id="15" name="Text 13"/>
          <p:cNvSpPr/>
          <p:nvPr/>
        </p:nvSpPr>
        <p:spPr>
          <a:xfrm>
            <a:off x="7541181" y="5141476"/>
            <a:ext cx="4815245" cy="355402"/>
          </a:xfrm>
          <a:prstGeom prst="rect">
            <a:avLst/>
          </a:prstGeom>
          <a:noFill/>
          <a:ln/>
        </p:spPr>
        <p:txBody>
          <a:bodyPr wrap="none" rtlCol="0" anchor="t"/>
          <a:lstStyle/>
          <a:p>
            <a:pPr marL="0" indent="0">
              <a:lnSpc>
                <a:spcPts val="2799"/>
              </a:lnSpc>
              <a:buNone/>
            </a:pPr>
            <a:r>
              <a:rPr lang="en-US" sz="1750" b="1" kern="0" spc="-35" dirty="0">
                <a:solidFill>
                  <a:srgbClr val="2B2E3C"/>
                </a:solidFill>
                <a:latin typeface="Open Sans" pitchFamily="34" charset="0"/>
                <a:ea typeface="Open Sans" pitchFamily="34" charset="-122"/>
                <a:cs typeface="Open Sans" pitchFamily="34" charset="-120"/>
              </a:rPr>
              <a:t>Infrastructure maintenance :</a:t>
            </a:r>
            <a:endParaRPr lang="en-US" sz="1750" dirty="0"/>
          </a:p>
        </p:txBody>
      </p:sp>
      <p:sp>
        <p:nvSpPr>
          <p:cNvPr id="16" name="Shape 14"/>
          <p:cNvSpPr/>
          <p:nvPr/>
        </p:nvSpPr>
        <p:spPr>
          <a:xfrm>
            <a:off x="2051804" y="5637728"/>
            <a:ext cx="10526792" cy="1703308"/>
          </a:xfrm>
          <a:prstGeom prst="rect">
            <a:avLst/>
          </a:prstGeom>
          <a:solidFill>
            <a:srgbClr val="000000">
              <a:alpha val="4000"/>
            </a:srgbClr>
          </a:solidFill>
          <a:ln/>
        </p:spPr>
        <p:txBody>
          <a:bodyPr/>
          <a:lstStyle/>
          <a:p>
            <a:endParaRPr lang="en-IN"/>
          </a:p>
        </p:txBody>
      </p:sp>
      <p:sp>
        <p:nvSpPr>
          <p:cNvPr id="17" name="Text 15"/>
          <p:cNvSpPr/>
          <p:nvPr/>
        </p:nvSpPr>
        <p:spPr>
          <a:xfrm>
            <a:off x="2273975" y="5778579"/>
            <a:ext cx="4815245"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Economical for users :- Public transport is often more cost-effective than owning and maintaining a private vehicle, considering expenses like fuel, insurance, and maintenance</a:t>
            </a:r>
            <a:endParaRPr lang="en-US" sz="1750" dirty="0"/>
          </a:p>
        </p:txBody>
      </p:sp>
      <p:sp>
        <p:nvSpPr>
          <p:cNvPr id="18" name="Text 16"/>
          <p:cNvSpPr/>
          <p:nvPr/>
        </p:nvSpPr>
        <p:spPr>
          <a:xfrm>
            <a:off x="7541181" y="5778579"/>
            <a:ext cx="4815245"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 Capital Expenditure :- Ongoing investments are needed to maintain public transport infrastructure, which can strain public budgets.</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2383">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8F0">
              <a:alpha val="85000"/>
            </a:srgbClr>
          </a:solidFill>
          <a:ln/>
        </p:spPr>
        <p:txBody>
          <a:bodyPr/>
          <a:lstStyle/>
          <a:p>
            <a:endParaRPr lang="en-IN"/>
          </a:p>
        </p:txBody>
      </p:sp>
      <p:sp>
        <p:nvSpPr>
          <p:cNvPr id="6" name="Shape 3"/>
          <p:cNvSpPr/>
          <p:nvPr/>
        </p:nvSpPr>
        <p:spPr>
          <a:xfrm>
            <a:off x="2601039" y="546735"/>
            <a:ext cx="3010376" cy="3727252"/>
          </a:xfrm>
          <a:prstGeom prst="roundRect">
            <a:avLst>
              <a:gd name="adj" fmla="val 2967"/>
            </a:avLst>
          </a:prstGeom>
          <a:solidFill>
            <a:srgbClr val="FCE2CF"/>
          </a:solidFill>
          <a:ln w="12383">
            <a:solidFill>
              <a:srgbClr val="F9C59F"/>
            </a:solidFill>
            <a:prstDash val="solid"/>
          </a:ln>
        </p:spPr>
        <p:txBody>
          <a:bodyPr/>
          <a:lstStyle/>
          <a:p>
            <a:endParaRPr lang="en-IN"/>
          </a:p>
        </p:txBody>
      </p:sp>
      <p:sp>
        <p:nvSpPr>
          <p:cNvPr id="7" name="Text 4"/>
          <p:cNvSpPr/>
          <p:nvPr/>
        </p:nvSpPr>
        <p:spPr>
          <a:xfrm>
            <a:off x="2811899" y="757595"/>
            <a:ext cx="2588657" cy="317540"/>
          </a:xfrm>
          <a:prstGeom prst="rect">
            <a:avLst/>
          </a:prstGeom>
          <a:noFill/>
          <a:ln/>
        </p:spPr>
        <p:txBody>
          <a:bodyPr wrap="none" rtlCol="0" anchor="t"/>
          <a:lstStyle/>
          <a:p>
            <a:pPr marL="0" indent="0">
              <a:lnSpc>
                <a:spcPts val="2501"/>
              </a:lnSpc>
              <a:buNone/>
            </a:pPr>
            <a:endParaRPr lang="en-US" sz="1563" dirty="0"/>
          </a:p>
        </p:txBody>
      </p:sp>
      <p:pic>
        <p:nvPicPr>
          <p:cNvPr id="8"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899" y="1298377"/>
            <a:ext cx="2588657" cy="2764750"/>
          </a:xfrm>
          <a:prstGeom prst="rect">
            <a:avLst/>
          </a:prstGeom>
        </p:spPr>
      </p:pic>
      <p:sp>
        <p:nvSpPr>
          <p:cNvPr id="9" name="Shape 5"/>
          <p:cNvSpPr/>
          <p:nvPr/>
        </p:nvSpPr>
        <p:spPr>
          <a:xfrm>
            <a:off x="5809893" y="546735"/>
            <a:ext cx="3010376" cy="3727252"/>
          </a:xfrm>
          <a:prstGeom prst="roundRect">
            <a:avLst>
              <a:gd name="adj" fmla="val 2967"/>
            </a:avLst>
          </a:prstGeom>
          <a:solidFill>
            <a:srgbClr val="FCE2CF"/>
          </a:solidFill>
          <a:ln w="12383">
            <a:solidFill>
              <a:srgbClr val="F9C59F"/>
            </a:solidFill>
            <a:prstDash val="solid"/>
          </a:ln>
        </p:spPr>
        <p:txBody>
          <a:bodyPr/>
          <a:lstStyle/>
          <a:p>
            <a:endParaRPr lang="en-IN"/>
          </a:p>
        </p:txBody>
      </p:sp>
      <p:sp>
        <p:nvSpPr>
          <p:cNvPr id="10" name="Text 6"/>
          <p:cNvSpPr/>
          <p:nvPr/>
        </p:nvSpPr>
        <p:spPr>
          <a:xfrm>
            <a:off x="6020753" y="757595"/>
            <a:ext cx="2588657" cy="317540"/>
          </a:xfrm>
          <a:prstGeom prst="rect">
            <a:avLst/>
          </a:prstGeom>
          <a:noFill/>
          <a:ln/>
        </p:spPr>
        <p:txBody>
          <a:bodyPr wrap="none" rtlCol="0" anchor="t"/>
          <a:lstStyle/>
          <a:p>
            <a:pPr marL="0" indent="0">
              <a:lnSpc>
                <a:spcPts val="2501"/>
              </a:lnSpc>
              <a:buNone/>
            </a:pPr>
            <a:endParaRPr lang="en-US" sz="1563" dirty="0"/>
          </a:p>
        </p:txBody>
      </p:sp>
      <p:pic>
        <p:nvPicPr>
          <p:cNvPr id="11" name="Image 2" descr="preencod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145" y="1298377"/>
            <a:ext cx="2403872" cy="2747724"/>
          </a:xfrm>
          <a:prstGeom prst="rect">
            <a:avLst/>
          </a:prstGeom>
        </p:spPr>
      </p:pic>
      <p:sp>
        <p:nvSpPr>
          <p:cNvPr id="12" name="Shape 7"/>
          <p:cNvSpPr/>
          <p:nvPr/>
        </p:nvSpPr>
        <p:spPr>
          <a:xfrm>
            <a:off x="9018746" y="546735"/>
            <a:ext cx="3010376" cy="3727252"/>
          </a:xfrm>
          <a:prstGeom prst="roundRect">
            <a:avLst>
              <a:gd name="adj" fmla="val 2967"/>
            </a:avLst>
          </a:prstGeom>
          <a:solidFill>
            <a:srgbClr val="FCE2CF"/>
          </a:solidFill>
          <a:ln w="12383">
            <a:solidFill>
              <a:srgbClr val="F9C59F"/>
            </a:solidFill>
            <a:prstDash val="solid"/>
          </a:ln>
        </p:spPr>
        <p:txBody>
          <a:bodyPr/>
          <a:lstStyle/>
          <a:p>
            <a:endParaRPr lang="en-IN"/>
          </a:p>
        </p:txBody>
      </p:sp>
      <p:sp>
        <p:nvSpPr>
          <p:cNvPr id="13" name="Text 8"/>
          <p:cNvSpPr/>
          <p:nvPr/>
        </p:nvSpPr>
        <p:spPr>
          <a:xfrm>
            <a:off x="9229606" y="757595"/>
            <a:ext cx="2588657" cy="317540"/>
          </a:xfrm>
          <a:prstGeom prst="rect">
            <a:avLst/>
          </a:prstGeom>
          <a:noFill/>
          <a:ln/>
        </p:spPr>
        <p:txBody>
          <a:bodyPr wrap="none" rtlCol="0" anchor="t"/>
          <a:lstStyle/>
          <a:p>
            <a:pPr marL="0" indent="0">
              <a:lnSpc>
                <a:spcPts val="2501"/>
              </a:lnSpc>
              <a:buNone/>
            </a:pPr>
            <a:endParaRPr lang="en-US" sz="1563" dirty="0"/>
          </a:p>
        </p:txBody>
      </p:sp>
      <p:pic>
        <p:nvPicPr>
          <p:cNvPr id="14" name="Image 3" descr="preencod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9606" y="1298377"/>
            <a:ext cx="2588657" cy="2631758"/>
          </a:xfrm>
          <a:prstGeom prst="rect">
            <a:avLst/>
          </a:prstGeom>
        </p:spPr>
      </p:pic>
      <p:sp>
        <p:nvSpPr>
          <p:cNvPr id="15" name="Shape 9"/>
          <p:cNvSpPr/>
          <p:nvPr/>
        </p:nvSpPr>
        <p:spPr>
          <a:xfrm>
            <a:off x="2601039" y="4472464"/>
            <a:ext cx="9428202" cy="3210401"/>
          </a:xfrm>
          <a:prstGeom prst="roundRect">
            <a:avLst>
              <a:gd name="adj" fmla="val 2782"/>
            </a:avLst>
          </a:prstGeom>
          <a:solidFill>
            <a:srgbClr val="FCE2CF"/>
          </a:solidFill>
          <a:ln w="12383">
            <a:solidFill>
              <a:srgbClr val="F9C59F"/>
            </a:solidFill>
            <a:prstDash val="solid"/>
          </a:ln>
        </p:spPr>
        <p:txBody>
          <a:bodyPr/>
          <a:lstStyle/>
          <a:p>
            <a:endParaRPr lang="en-IN"/>
          </a:p>
        </p:txBody>
      </p:sp>
      <p:pic>
        <p:nvPicPr>
          <p:cNvPr id="16" name="Image 4" descr="preencode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3442" y="4683323"/>
            <a:ext cx="3363278" cy="27886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IN"/>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
        <p:nvSpPr>
          <p:cNvPr id="5" name="Text 2"/>
          <p:cNvSpPr/>
          <p:nvPr/>
        </p:nvSpPr>
        <p:spPr>
          <a:xfrm>
            <a:off x="6319599" y="2712482"/>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Through the utilization of data analytics techniques, we have conducted an in-depth analysis of public transportation efficiency. Our findings provide valuable insights and recommendations for improving the overall efficiency of the system, resulting in a more sustainable and user-friendly transportation network.</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6319599" y="1587937"/>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Topics Covered in this Presentation</a:t>
            </a:r>
            <a:endParaRPr lang="en-US" sz="4374" dirty="0"/>
          </a:p>
        </p:txBody>
      </p:sp>
      <p:sp>
        <p:nvSpPr>
          <p:cNvPr id="5" name="Text 2"/>
          <p:cNvSpPr/>
          <p:nvPr/>
        </p:nvSpPr>
        <p:spPr>
          <a:xfrm>
            <a:off x="6675001" y="3309938"/>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Jupyter Notebook Interface</a:t>
            </a:r>
            <a:endParaRPr lang="en-US" sz="1750" dirty="0"/>
          </a:p>
        </p:txBody>
      </p:sp>
      <p:sp>
        <p:nvSpPr>
          <p:cNvPr id="6" name="Text 3"/>
          <p:cNvSpPr/>
          <p:nvPr/>
        </p:nvSpPr>
        <p:spPr>
          <a:xfrm>
            <a:off x="6675001" y="3798570"/>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Data Extraction with Jupyter Notebook</a:t>
            </a:r>
            <a:endParaRPr lang="en-US" sz="1750" dirty="0"/>
          </a:p>
        </p:txBody>
      </p:sp>
      <p:sp>
        <p:nvSpPr>
          <p:cNvPr id="7" name="Text 4"/>
          <p:cNvSpPr/>
          <p:nvPr/>
        </p:nvSpPr>
        <p:spPr>
          <a:xfrm>
            <a:off x="6675001" y="4287203"/>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Visualization with Python Libraries</a:t>
            </a:r>
            <a:endParaRPr lang="en-US" sz="1750" dirty="0"/>
          </a:p>
        </p:txBody>
      </p:sp>
      <p:sp>
        <p:nvSpPr>
          <p:cNvPr id="8" name="Text 5"/>
          <p:cNvSpPr/>
          <p:nvPr/>
        </p:nvSpPr>
        <p:spPr>
          <a:xfrm>
            <a:off x="6675001" y="4775835"/>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Using Machine Learning Algorithms</a:t>
            </a:r>
            <a:endParaRPr lang="en-US" sz="1750" dirty="0"/>
          </a:p>
        </p:txBody>
      </p:sp>
      <p:sp>
        <p:nvSpPr>
          <p:cNvPr id="9" name="Text 6"/>
          <p:cNvSpPr/>
          <p:nvPr/>
        </p:nvSpPr>
        <p:spPr>
          <a:xfrm>
            <a:off x="6675001" y="5264467"/>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Cognos Analytics in Action</a:t>
            </a:r>
            <a:endParaRPr lang="en-US" sz="1750" dirty="0"/>
          </a:p>
        </p:txBody>
      </p:sp>
      <p:sp>
        <p:nvSpPr>
          <p:cNvPr id="10" name="Text 7"/>
          <p:cNvSpPr/>
          <p:nvPr/>
        </p:nvSpPr>
        <p:spPr>
          <a:xfrm>
            <a:off x="6675001" y="5753100"/>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Feedback Sentiment Analysis</a:t>
            </a:r>
            <a:endParaRPr lang="en-US" sz="1750" dirty="0"/>
          </a:p>
        </p:txBody>
      </p:sp>
      <p:sp>
        <p:nvSpPr>
          <p:cNvPr id="11" name="Text 8"/>
          <p:cNvSpPr/>
          <p:nvPr/>
        </p:nvSpPr>
        <p:spPr>
          <a:xfrm>
            <a:off x="6675001" y="6241733"/>
            <a:ext cx="7122200" cy="39981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B2E3C"/>
                </a:solidFill>
                <a:latin typeface="Open Sans" pitchFamily="34" charset="0"/>
                <a:ea typeface="Open Sans" pitchFamily="34" charset="-122"/>
                <a:cs typeface="Open Sans" pitchFamily="34" charset="-120"/>
              </a:rPr>
              <a:t>Conclusion</a:t>
            </a:r>
            <a:endParaRPr lang="en-US" sz="1750" dirty="0"/>
          </a:p>
        </p:txBody>
      </p:sp>
      <p:pic>
        <p:nvPicPr>
          <p:cNvPr id="12"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2037993" y="1045488"/>
            <a:ext cx="659237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Jupyter Notebook Interface</a:t>
            </a:r>
            <a:endParaRPr lang="en-US" sz="4374" dirty="0"/>
          </a:p>
        </p:txBody>
      </p:sp>
      <p:pic>
        <p:nvPicPr>
          <p:cNvPr id="5"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993" y="2184202"/>
            <a:ext cx="3295888" cy="2036921"/>
          </a:xfrm>
          <a:prstGeom prst="rect">
            <a:avLst/>
          </a:prstGeom>
        </p:spPr>
      </p:pic>
      <p:sp>
        <p:nvSpPr>
          <p:cNvPr id="6" name="Text 2"/>
          <p:cNvSpPr/>
          <p:nvPr/>
        </p:nvSpPr>
        <p:spPr>
          <a:xfrm>
            <a:off x="2037993" y="4498777"/>
            <a:ext cx="3295888" cy="1041559"/>
          </a:xfrm>
          <a:prstGeom prst="rect">
            <a:avLst/>
          </a:prstGeom>
          <a:noFill/>
          <a:ln/>
        </p:spPr>
        <p:txBody>
          <a:bodyPr wrap="squar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Machine Learning Algorithms in Jupyter Notebook</a:t>
            </a:r>
            <a:endParaRPr lang="en-US" sz="2187" dirty="0"/>
          </a:p>
        </p:txBody>
      </p:sp>
      <p:sp>
        <p:nvSpPr>
          <p:cNvPr id="7" name="Text 3"/>
          <p:cNvSpPr/>
          <p:nvPr/>
        </p:nvSpPr>
        <p:spPr>
          <a:xfrm>
            <a:off x="2037993" y="5762506"/>
            <a:ext cx="3295888"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Showcasing the implementation of KNN, CNN, and Gradient Descent algorithms in Jupyter Notebook.</a:t>
            </a:r>
            <a:endParaRPr lang="en-US" sz="1750" dirty="0"/>
          </a:p>
        </p:txBody>
      </p:sp>
      <p:pic>
        <p:nvPicPr>
          <p:cNvPr id="8" name="Image 2" descr="preencod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7137" y="2184202"/>
            <a:ext cx="3296007" cy="2037040"/>
          </a:xfrm>
          <a:prstGeom prst="rect">
            <a:avLst/>
          </a:prstGeom>
        </p:spPr>
      </p:pic>
      <p:sp>
        <p:nvSpPr>
          <p:cNvPr id="9" name="Text 4"/>
          <p:cNvSpPr/>
          <p:nvPr/>
        </p:nvSpPr>
        <p:spPr>
          <a:xfrm>
            <a:off x="5667137" y="4498896"/>
            <a:ext cx="3296007" cy="694373"/>
          </a:xfrm>
          <a:prstGeom prst="rect">
            <a:avLst/>
          </a:prstGeom>
          <a:noFill/>
          <a:ln/>
        </p:spPr>
        <p:txBody>
          <a:bodyPr wrap="squar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Executing Code in Jupyter Notebook</a:t>
            </a:r>
            <a:endParaRPr lang="en-US" sz="2187" dirty="0"/>
          </a:p>
        </p:txBody>
      </p:sp>
      <p:sp>
        <p:nvSpPr>
          <p:cNvPr id="10" name="Text 5"/>
          <p:cNvSpPr/>
          <p:nvPr/>
        </p:nvSpPr>
        <p:spPr>
          <a:xfrm>
            <a:off x="5667137" y="5415439"/>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Witness the step-by-step execution of code snippets within the Jupyter Notebook environment.</a:t>
            </a:r>
            <a:endParaRPr lang="en-US" sz="1750" dirty="0"/>
          </a:p>
        </p:txBody>
      </p:sp>
      <p:pic>
        <p:nvPicPr>
          <p:cNvPr id="11" name="Image 3" descr="preencod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6400" y="2184202"/>
            <a:ext cx="3296007" cy="2037040"/>
          </a:xfrm>
          <a:prstGeom prst="rect">
            <a:avLst/>
          </a:prstGeom>
        </p:spPr>
      </p:pic>
      <p:sp>
        <p:nvSpPr>
          <p:cNvPr id="12" name="Text 6"/>
          <p:cNvSpPr/>
          <p:nvPr/>
        </p:nvSpPr>
        <p:spPr>
          <a:xfrm>
            <a:off x="9296400" y="4498896"/>
            <a:ext cx="3296007" cy="694373"/>
          </a:xfrm>
          <a:prstGeom prst="rect">
            <a:avLst/>
          </a:prstGeom>
          <a:noFill/>
          <a:ln/>
        </p:spPr>
        <p:txBody>
          <a:bodyPr wrap="squar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Visualizing Data in Jupyter Notebook</a:t>
            </a:r>
            <a:endParaRPr lang="en-US" sz="2187" dirty="0"/>
          </a:p>
        </p:txBody>
      </p:sp>
      <p:sp>
        <p:nvSpPr>
          <p:cNvPr id="13" name="Text 7"/>
          <p:cNvSpPr/>
          <p:nvPr/>
        </p:nvSpPr>
        <p:spPr>
          <a:xfrm>
            <a:off x="9296400" y="5415439"/>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Demonstrating the power of data visualization using Jupyter Notebook's interactive capabilities.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4573" y="0"/>
            <a:ext cx="5486400" cy="8229600"/>
          </a:xfrm>
          <a:prstGeom prst="rect">
            <a:avLst/>
          </a:prstGeom>
        </p:spPr>
      </p:pic>
      <p:sp>
        <p:nvSpPr>
          <p:cNvPr id="5" name="Text 1"/>
          <p:cNvSpPr/>
          <p:nvPr/>
        </p:nvSpPr>
        <p:spPr>
          <a:xfrm>
            <a:off x="833199" y="2187535"/>
            <a:ext cx="7477601"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Data Extraction with Jupyter Notebook</a:t>
            </a:r>
            <a:endParaRPr lang="en-US" sz="4374" dirty="0"/>
          </a:p>
        </p:txBody>
      </p:sp>
      <p:sp>
        <p:nvSpPr>
          <p:cNvPr id="6" name="Text 2"/>
          <p:cNvSpPr/>
          <p:nvPr/>
        </p:nvSpPr>
        <p:spPr>
          <a:xfrm>
            <a:off x="833199" y="3909536"/>
            <a:ext cx="7477601"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Jupyter Notebook is widely used to extract data due to its high flexibility and user-friendly interface. For this project, we utilized Jupyter notebook to extract data from CSV files. Specifically, we extracted data from two files: 20140711.csv and output_geo.csv. By leveraging Anacondas, a popular distribution of Python, we were able to efficiently extract and manipulate the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sp>
        <p:nvSpPr>
          <p:cNvPr id="4" name="Text 1"/>
          <p:cNvSpPr/>
          <p:nvPr/>
        </p:nvSpPr>
        <p:spPr>
          <a:xfrm>
            <a:off x="2037993" y="4287083"/>
            <a:ext cx="10554414" cy="1388745"/>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Visualization with NumPy, Pandas and Matplotlib.</a:t>
            </a:r>
            <a:endParaRPr lang="en-US" sz="4374" dirty="0"/>
          </a:p>
        </p:txBody>
      </p:sp>
      <p:sp>
        <p:nvSpPr>
          <p:cNvPr id="5" name="Text 2"/>
          <p:cNvSpPr/>
          <p:nvPr/>
        </p:nvSpPr>
        <p:spPr>
          <a:xfrm>
            <a:off x="2037993" y="6009084"/>
            <a:ext cx="10554414"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In this section, we will demonstrate how NumPy and Pandas Data Frame were used for effective data visualization. The visualization techniques used include graph plotting, histograms, and scatter plots.</a:t>
            </a:r>
            <a:endParaRPr lang="en-US" sz="1750" dirty="0"/>
          </a:p>
        </p:txBody>
      </p:sp>
      <p:pic>
        <p:nvPicPr>
          <p:cNvPr id="6"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4630400" cy="2777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FFF8F0"/>
          </a:solidFill>
          <a:ln w="13454">
            <a:solidFill>
              <a:srgbClr val="E5E0DF"/>
            </a:solidFill>
            <a:prstDash val="solid"/>
          </a:ln>
        </p:spPr>
        <p:txBody>
          <a:bodyPr/>
          <a:lstStyle/>
          <a:p>
            <a:endParaRPr lang="en-IN"/>
          </a:p>
        </p:txBody>
      </p:sp>
      <p:sp>
        <p:nvSpPr>
          <p:cNvPr id="4" name="Text 1"/>
          <p:cNvSpPr/>
          <p:nvPr/>
        </p:nvSpPr>
        <p:spPr>
          <a:xfrm>
            <a:off x="2171343" y="595551"/>
            <a:ext cx="4331613" cy="676870"/>
          </a:xfrm>
          <a:prstGeom prst="rect">
            <a:avLst/>
          </a:prstGeom>
          <a:noFill/>
          <a:ln/>
        </p:spPr>
        <p:txBody>
          <a:bodyPr wrap="none" rtlCol="0" anchor="t"/>
          <a:lstStyle/>
          <a:p>
            <a:pPr marL="0" indent="0">
              <a:lnSpc>
                <a:spcPts val="5329"/>
              </a:lnSpc>
              <a:buNone/>
            </a:pPr>
            <a:r>
              <a:rPr lang="en-US" sz="4263" kern="0" spc="-128" dirty="0">
                <a:solidFill>
                  <a:srgbClr val="2C3F42"/>
                </a:solidFill>
                <a:latin typeface="Bitter" pitchFamily="34" charset="0"/>
                <a:ea typeface="Bitter" pitchFamily="34" charset="-122"/>
                <a:cs typeface="Bitter" pitchFamily="34" charset="-120"/>
              </a:rPr>
              <a:t>Introduction</a:t>
            </a:r>
            <a:endParaRPr lang="en-US" sz="4263" dirty="0"/>
          </a:p>
        </p:txBody>
      </p:sp>
      <p:pic>
        <p:nvPicPr>
          <p:cNvPr id="5"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343" y="1705570"/>
            <a:ext cx="3212663" cy="1985486"/>
          </a:xfrm>
          <a:prstGeom prst="rect">
            <a:avLst/>
          </a:prstGeom>
        </p:spPr>
      </p:pic>
      <p:sp>
        <p:nvSpPr>
          <p:cNvPr id="6" name="Text 2"/>
          <p:cNvSpPr/>
          <p:nvPr/>
        </p:nvSpPr>
        <p:spPr>
          <a:xfrm>
            <a:off x="2171343" y="3961686"/>
            <a:ext cx="2165747" cy="338376"/>
          </a:xfrm>
          <a:prstGeom prst="rect">
            <a:avLst/>
          </a:prstGeom>
          <a:noFill/>
          <a:ln/>
        </p:spPr>
        <p:txBody>
          <a:bodyPr wrap="none" rtlCol="0" anchor="t"/>
          <a:lstStyle/>
          <a:p>
            <a:pPr marL="0" indent="0" algn="l">
              <a:lnSpc>
                <a:spcPts val="2665"/>
              </a:lnSpc>
              <a:buNone/>
            </a:pPr>
            <a:r>
              <a:rPr lang="en-US" sz="2132" kern="0" spc="-64" dirty="0">
                <a:solidFill>
                  <a:srgbClr val="2C3F42"/>
                </a:solidFill>
                <a:latin typeface="Bitter" pitchFamily="34" charset="0"/>
                <a:ea typeface="Bitter" pitchFamily="34" charset="-122"/>
                <a:cs typeface="Bitter" pitchFamily="34" charset="-120"/>
              </a:rPr>
              <a:t>NumPy</a:t>
            </a:r>
            <a:endParaRPr lang="en-US" sz="2132" dirty="0"/>
          </a:p>
        </p:txBody>
      </p:sp>
      <p:sp>
        <p:nvSpPr>
          <p:cNvPr id="7" name="Text 3"/>
          <p:cNvSpPr/>
          <p:nvPr/>
        </p:nvSpPr>
        <p:spPr>
          <a:xfrm>
            <a:off x="2171343" y="4516636"/>
            <a:ext cx="3212663" cy="3118247"/>
          </a:xfrm>
          <a:prstGeom prst="rect">
            <a:avLst/>
          </a:prstGeom>
          <a:noFill/>
          <a:ln/>
        </p:spPr>
        <p:txBody>
          <a:bodyPr wrap="square" rtlCol="0" anchor="t"/>
          <a:lstStyle/>
          <a:p>
            <a:pPr marL="0" indent="0" algn="l">
              <a:lnSpc>
                <a:spcPts val="2729"/>
              </a:lnSpc>
              <a:buNone/>
            </a:pPr>
            <a:r>
              <a:rPr lang="en-US" sz="1705" kern="0" spc="-34" dirty="0">
                <a:solidFill>
                  <a:srgbClr val="2B2E3C"/>
                </a:solidFill>
                <a:latin typeface="Open Sans" pitchFamily="34" charset="0"/>
                <a:ea typeface="Open Sans" pitchFamily="34" charset="-122"/>
                <a:cs typeface="Open Sans" pitchFamily="34" charset="-120"/>
              </a:rPr>
              <a:t>NumPy, which stands for "Numerical Python," provides support for working with large, multi-dimensional arrays and matrices, along with a collection of mathematical functions to operate on these arrays efficiently. NumPy is a core library in the Python data.</a:t>
            </a:r>
            <a:endParaRPr lang="en-US" sz="1705" dirty="0"/>
          </a:p>
        </p:txBody>
      </p:sp>
      <p:pic>
        <p:nvPicPr>
          <p:cNvPr id="8" name="Image 2" descr="preencod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8809" y="1705570"/>
            <a:ext cx="3212663" cy="1985486"/>
          </a:xfrm>
          <a:prstGeom prst="rect">
            <a:avLst/>
          </a:prstGeom>
        </p:spPr>
      </p:pic>
      <p:sp>
        <p:nvSpPr>
          <p:cNvPr id="9" name="Text 4"/>
          <p:cNvSpPr/>
          <p:nvPr/>
        </p:nvSpPr>
        <p:spPr>
          <a:xfrm>
            <a:off x="5708809" y="3961686"/>
            <a:ext cx="2247543" cy="338376"/>
          </a:xfrm>
          <a:prstGeom prst="rect">
            <a:avLst/>
          </a:prstGeom>
          <a:noFill/>
          <a:ln/>
        </p:spPr>
        <p:txBody>
          <a:bodyPr wrap="none" rtlCol="0" anchor="t"/>
          <a:lstStyle/>
          <a:p>
            <a:pPr marL="0" indent="0" algn="l">
              <a:lnSpc>
                <a:spcPts val="2665"/>
              </a:lnSpc>
              <a:buNone/>
            </a:pPr>
            <a:r>
              <a:rPr lang="en-US" sz="2132" kern="0" spc="-64" dirty="0">
                <a:solidFill>
                  <a:srgbClr val="2C3F42"/>
                </a:solidFill>
                <a:latin typeface="Bitter" pitchFamily="34" charset="0"/>
                <a:ea typeface="Bitter" pitchFamily="34" charset="-122"/>
                <a:cs typeface="Bitter" pitchFamily="34" charset="-120"/>
              </a:rPr>
              <a:t>Pandas DataFrame</a:t>
            </a:r>
            <a:endParaRPr lang="en-US" sz="2132" dirty="0"/>
          </a:p>
        </p:txBody>
      </p:sp>
      <p:sp>
        <p:nvSpPr>
          <p:cNvPr id="10" name="Text 5"/>
          <p:cNvSpPr/>
          <p:nvPr/>
        </p:nvSpPr>
        <p:spPr>
          <a:xfrm>
            <a:off x="5708809" y="4516636"/>
            <a:ext cx="3212663" cy="2771775"/>
          </a:xfrm>
          <a:prstGeom prst="rect">
            <a:avLst/>
          </a:prstGeom>
          <a:noFill/>
          <a:ln/>
        </p:spPr>
        <p:txBody>
          <a:bodyPr wrap="square" rtlCol="0" anchor="t"/>
          <a:lstStyle/>
          <a:p>
            <a:pPr marL="0" indent="0" algn="l">
              <a:lnSpc>
                <a:spcPts val="2729"/>
              </a:lnSpc>
              <a:buNone/>
            </a:pPr>
            <a:r>
              <a:rPr lang="en-US" sz="1705" kern="0" spc="-34" dirty="0">
                <a:solidFill>
                  <a:srgbClr val="2B2E3C"/>
                </a:solidFill>
                <a:latin typeface="Open Sans" pitchFamily="34" charset="0"/>
                <a:ea typeface="Open Sans" pitchFamily="34" charset="-122"/>
                <a:cs typeface="Open Sans" pitchFamily="34" charset="-120"/>
              </a:rPr>
              <a:t>A pandas DataFrame is a two-dimensional, labelled data structure commonly used in data analysis and manipulation within the Python programming language. It is one of the fundamental data structures provided by the pandas library.</a:t>
            </a:r>
            <a:endParaRPr lang="en-US" sz="1705" dirty="0"/>
          </a:p>
        </p:txBody>
      </p:sp>
      <p:pic>
        <p:nvPicPr>
          <p:cNvPr id="11" name="Image 3" descr="preencod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6275" y="1705570"/>
            <a:ext cx="3212783" cy="1985605"/>
          </a:xfrm>
          <a:prstGeom prst="rect">
            <a:avLst/>
          </a:prstGeom>
        </p:spPr>
      </p:pic>
      <p:sp>
        <p:nvSpPr>
          <p:cNvPr id="12" name="Text 6"/>
          <p:cNvSpPr/>
          <p:nvPr/>
        </p:nvSpPr>
        <p:spPr>
          <a:xfrm>
            <a:off x="9246275" y="3961805"/>
            <a:ext cx="2165747" cy="338376"/>
          </a:xfrm>
          <a:prstGeom prst="rect">
            <a:avLst/>
          </a:prstGeom>
          <a:noFill/>
          <a:ln/>
        </p:spPr>
        <p:txBody>
          <a:bodyPr wrap="none" rtlCol="0" anchor="t"/>
          <a:lstStyle/>
          <a:p>
            <a:pPr marL="0" indent="0" algn="l">
              <a:lnSpc>
                <a:spcPts val="2665"/>
              </a:lnSpc>
              <a:buNone/>
            </a:pPr>
            <a:r>
              <a:rPr lang="en-US" sz="2132" kern="0" spc="-64" dirty="0">
                <a:solidFill>
                  <a:srgbClr val="2C3F42"/>
                </a:solidFill>
                <a:latin typeface="Bitter" pitchFamily="34" charset="0"/>
                <a:ea typeface="Bitter" pitchFamily="34" charset="-122"/>
                <a:cs typeface="Bitter" pitchFamily="34" charset="-120"/>
              </a:rPr>
              <a:t>Matplotlib</a:t>
            </a:r>
            <a:endParaRPr lang="en-US" sz="2132" dirty="0"/>
          </a:p>
        </p:txBody>
      </p:sp>
      <p:sp>
        <p:nvSpPr>
          <p:cNvPr id="13" name="Text 7"/>
          <p:cNvSpPr/>
          <p:nvPr/>
        </p:nvSpPr>
        <p:spPr>
          <a:xfrm>
            <a:off x="9246275" y="4516755"/>
            <a:ext cx="3212783" cy="2771775"/>
          </a:xfrm>
          <a:prstGeom prst="rect">
            <a:avLst/>
          </a:prstGeom>
          <a:noFill/>
          <a:ln/>
        </p:spPr>
        <p:txBody>
          <a:bodyPr wrap="square" rtlCol="0" anchor="t"/>
          <a:lstStyle/>
          <a:p>
            <a:pPr marL="0" indent="0" algn="l">
              <a:lnSpc>
                <a:spcPts val="2729"/>
              </a:lnSpc>
              <a:buNone/>
            </a:pPr>
            <a:r>
              <a:rPr lang="en-US" sz="1705" kern="0" spc="-34" dirty="0">
                <a:solidFill>
                  <a:srgbClr val="2B2E3C"/>
                </a:solidFill>
                <a:latin typeface="Open Sans" pitchFamily="34" charset="0"/>
                <a:ea typeface="Open Sans" pitchFamily="34" charset="-122"/>
                <a:cs typeface="Open Sans" pitchFamily="34" charset="-120"/>
              </a:rPr>
              <a:t>Matplotlib is a widely-used Python library for creating static and interactive visualizations and plots. It is a powerful tool for data visualization and is particularly popular in the fields of data analysis, scientific computing, and machine learning. </a:t>
            </a:r>
            <a:endParaRPr lang="en-US" sz="170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
        <p:nvSpPr>
          <p:cNvPr id="5" name="Text 1"/>
          <p:cNvSpPr/>
          <p:nvPr/>
        </p:nvSpPr>
        <p:spPr>
          <a:xfrm>
            <a:off x="6319599" y="1165979"/>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 NumPy</a:t>
            </a:r>
            <a:endParaRPr lang="en-US" sz="4374" dirty="0"/>
          </a:p>
        </p:txBody>
      </p:sp>
      <p:sp>
        <p:nvSpPr>
          <p:cNvPr id="6" name="Text 2"/>
          <p:cNvSpPr/>
          <p:nvPr/>
        </p:nvSpPr>
        <p:spPr>
          <a:xfrm>
            <a:off x="6675001" y="2193608"/>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Loading</a:t>
            </a:r>
            <a:r>
              <a:rPr lang="en-US" sz="1750" kern="0" spc="-35" dirty="0">
                <a:solidFill>
                  <a:srgbClr val="2B2E3C"/>
                </a:solidFill>
                <a:latin typeface="Open Sans" pitchFamily="34" charset="0"/>
                <a:ea typeface="Open Sans" pitchFamily="34" charset="-122"/>
                <a:cs typeface="Open Sans" pitchFamily="34" charset="-120"/>
              </a:rPr>
              <a:t>: NumPy aids in reading and handling datasets from various file formats.</a:t>
            </a:r>
            <a:endParaRPr lang="en-US" sz="1750" dirty="0"/>
          </a:p>
        </p:txBody>
      </p:sp>
      <p:sp>
        <p:nvSpPr>
          <p:cNvPr id="7" name="Text 3"/>
          <p:cNvSpPr/>
          <p:nvPr/>
        </p:nvSpPr>
        <p:spPr>
          <a:xfrm>
            <a:off x="6675001" y="3082052"/>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Preparation</a:t>
            </a:r>
            <a:r>
              <a:rPr lang="en-US" sz="1750" kern="0" spc="-35" dirty="0">
                <a:solidFill>
                  <a:srgbClr val="2B2E3C"/>
                </a:solidFill>
                <a:latin typeface="Open Sans" pitchFamily="34" charset="0"/>
                <a:ea typeface="Open Sans" pitchFamily="34" charset="-122"/>
                <a:cs typeface="Open Sans" pitchFamily="34" charset="-120"/>
              </a:rPr>
              <a:t>: It assists in cleaning, normalizing, and converting data types.</a:t>
            </a:r>
            <a:endParaRPr lang="en-US" sz="1750" dirty="0"/>
          </a:p>
        </p:txBody>
      </p:sp>
      <p:sp>
        <p:nvSpPr>
          <p:cNvPr id="8" name="Text 4"/>
          <p:cNvSpPr/>
          <p:nvPr/>
        </p:nvSpPr>
        <p:spPr>
          <a:xfrm>
            <a:off x="6675001" y="3970496"/>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Exploration</a:t>
            </a:r>
            <a:r>
              <a:rPr lang="en-US" sz="1750" kern="0" spc="-35" dirty="0">
                <a:solidFill>
                  <a:srgbClr val="2B2E3C"/>
                </a:solidFill>
                <a:latin typeface="Open Sans" pitchFamily="34" charset="0"/>
                <a:ea typeface="Open Sans" pitchFamily="34" charset="-122"/>
                <a:cs typeface="Open Sans" pitchFamily="34" charset="-120"/>
              </a:rPr>
              <a:t>: NumPy calculates statistics, revealing insights into transportation data.</a:t>
            </a:r>
            <a:endParaRPr lang="en-US" sz="1750" dirty="0"/>
          </a:p>
        </p:txBody>
      </p:sp>
      <p:sp>
        <p:nvSpPr>
          <p:cNvPr id="9" name="Text 5"/>
          <p:cNvSpPr/>
          <p:nvPr/>
        </p:nvSpPr>
        <p:spPr>
          <a:xfrm>
            <a:off x="6675001" y="4858941"/>
            <a:ext cx="7122200" cy="1599248"/>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Numerical Operations</a:t>
            </a:r>
            <a:r>
              <a:rPr lang="en-US" sz="1750" kern="0" spc="-35" dirty="0">
                <a:solidFill>
                  <a:srgbClr val="2B2E3C"/>
                </a:solidFill>
                <a:latin typeface="Open Sans" pitchFamily="34" charset="0"/>
                <a:ea typeface="Open Sans" pitchFamily="34" charset="-122"/>
                <a:cs typeface="Open Sans" pitchFamily="34" charset="-120"/>
              </a:rPr>
              <a:t>: Efficient element-wise operations, aggregations, and calculations are easily performed.
The above operations are processed in the the        </a:t>
            </a:r>
            <a:r>
              <a:rPr lang="en-US" sz="1750" b="1" kern="0" spc="-35" dirty="0">
                <a:solidFill>
                  <a:srgbClr val="2B2E3C"/>
                </a:solidFill>
                <a:latin typeface="Open Sans" pitchFamily="34" charset="0"/>
                <a:ea typeface="Open Sans" pitchFamily="34" charset="-122"/>
                <a:cs typeface="Open Sans" pitchFamily="34" charset="-120"/>
              </a:rPr>
              <a:t>adjacent screenshot.</a:t>
            </a:r>
            <a:r>
              <a:rPr lang="en-US" sz="1750" kern="0" spc="-35" dirty="0">
                <a:solidFill>
                  <a:srgbClr val="2B2E3C"/>
                </a:solidFill>
                <a:latin typeface="Open Sans" pitchFamily="34" charset="0"/>
                <a:ea typeface="Open Sans" pitchFamily="34" charset="-122"/>
                <a:cs typeface="Open Sans" pitchFamily="34" charset="-120"/>
              </a:rPr>
              <a:t> </a:t>
            </a:r>
            <a:endParaRPr lang="en-US" sz="1750" dirty="0"/>
          </a:p>
        </p:txBody>
      </p:sp>
      <p:sp>
        <p:nvSpPr>
          <p:cNvPr id="10" name="Text 6"/>
          <p:cNvSpPr/>
          <p:nvPr/>
        </p:nvSpPr>
        <p:spPr>
          <a:xfrm>
            <a:off x="6319599" y="6708100"/>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0"/>
            <a:ext cx="5486400" cy="8229600"/>
          </a:xfrm>
          <a:prstGeom prst="rect">
            <a:avLst/>
          </a:prstGeom>
        </p:spPr>
      </p:pic>
      <p:sp>
        <p:nvSpPr>
          <p:cNvPr id="5" name="Text 1"/>
          <p:cNvSpPr/>
          <p:nvPr/>
        </p:nvSpPr>
        <p:spPr>
          <a:xfrm>
            <a:off x="833199" y="863322"/>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Pandas</a:t>
            </a:r>
            <a:endParaRPr lang="en-US" sz="4374" dirty="0"/>
          </a:p>
        </p:txBody>
      </p:sp>
      <p:sp>
        <p:nvSpPr>
          <p:cNvPr id="6" name="Text 2"/>
          <p:cNvSpPr/>
          <p:nvPr/>
        </p:nvSpPr>
        <p:spPr>
          <a:xfrm>
            <a:off x="1188601" y="1890951"/>
            <a:ext cx="7122200" cy="1199436"/>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Import</a:t>
            </a:r>
            <a:r>
              <a:rPr lang="en-US" sz="1750" kern="0" spc="-35" dirty="0">
                <a:solidFill>
                  <a:srgbClr val="2B2E3C"/>
                </a:solidFill>
                <a:latin typeface="Open Sans" pitchFamily="34" charset="0"/>
                <a:ea typeface="Open Sans" pitchFamily="34" charset="-122"/>
                <a:cs typeface="Open Sans" pitchFamily="34" charset="-120"/>
              </a:rPr>
              <a:t>: Pandas reads transportation datasets from various formats such as CSV, Excel, SQL databases, or web sources, into DataFrame structures.</a:t>
            </a:r>
            <a:endParaRPr lang="en-US" sz="1750" dirty="0"/>
          </a:p>
        </p:txBody>
      </p:sp>
      <p:sp>
        <p:nvSpPr>
          <p:cNvPr id="7" name="Text 3"/>
          <p:cNvSpPr/>
          <p:nvPr/>
        </p:nvSpPr>
        <p:spPr>
          <a:xfrm>
            <a:off x="1188601" y="3179207"/>
            <a:ext cx="7122200" cy="1199436"/>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Exploration</a:t>
            </a:r>
            <a:r>
              <a:rPr lang="en-US" sz="1750" kern="0" spc="-35" dirty="0">
                <a:solidFill>
                  <a:srgbClr val="2B2E3C"/>
                </a:solidFill>
                <a:latin typeface="Open Sans" pitchFamily="34" charset="0"/>
                <a:ea typeface="Open Sans" pitchFamily="34" charset="-122"/>
                <a:cs typeface="Open Sans" pitchFamily="34" charset="-120"/>
              </a:rPr>
              <a:t>: Pandas provides tools for exploring and summarizing data, including methods for checking basic statistics, identifying missing values, and understanding data distributions.</a:t>
            </a:r>
            <a:endParaRPr lang="en-US" sz="1750" dirty="0"/>
          </a:p>
        </p:txBody>
      </p:sp>
      <p:sp>
        <p:nvSpPr>
          <p:cNvPr id="8" name="Text 4"/>
          <p:cNvSpPr/>
          <p:nvPr/>
        </p:nvSpPr>
        <p:spPr>
          <a:xfrm>
            <a:off x="1188601" y="4467463"/>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Manipulation</a:t>
            </a:r>
            <a:r>
              <a:rPr lang="en-US" sz="1750" kern="0" spc="-35" dirty="0">
                <a:solidFill>
                  <a:srgbClr val="2B2E3C"/>
                </a:solidFill>
                <a:latin typeface="Open Sans" pitchFamily="34" charset="0"/>
                <a:ea typeface="Open Sans" pitchFamily="34" charset="-122"/>
                <a:cs typeface="Open Sans" pitchFamily="34" charset="-120"/>
              </a:rPr>
              <a:t>: Pandas filters, selects, merges, and reshapes data efficiently.</a:t>
            </a:r>
            <a:endParaRPr lang="en-US" sz="1750" dirty="0"/>
          </a:p>
        </p:txBody>
      </p:sp>
      <p:sp>
        <p:nvSpPr>
          <p:cNvPr id="9" name="Text 5"/>
          <p:cNvSpPr/>
          <p:nvPr/>
        </p:nvSpPr>
        <p:spPr>
          <a:xfrm>
            <a:off x="1188601" y="5355908"/>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Time Series Analysis</a:t>
            </a:r>
            <a:r>
              <a:rPr lang="en-US" sz="1750" kern="0" spc="-35" dirty="0">
                <a:solidFill>
                  <a:srgbClr val="2B2E3C"/>
                </a:solidFill>
                <a:latin typeface="Open Sans" pitchFamily="34" charset="0"/>
                <a:ea typeface="Open Sans" pitchFamily="34" charset="-122"/>
                <a:cs typeface="Open Sans" pitchFamily="34" charset="-120"/>
              </a:rPr>
              <a:t>: Supports analysis of time-related trends in transportation data.</a:t>
            </a:r>
            <a:endParaRPr lang="en-US" sz="1750" dirty="0"/>
          </a:p>
        </p:txBody>
      </p:sp>
      <p:sp>
        <p:nvSpPr>
          <p:cNvPr id="10" name="Text 6"/>
          <p:cNvSpPr/>
          <p:nvPr/>
        </p:nvSpPr>
        <p:spPr>
          <a:xfrm>
            <a:off x="833199" y="6405443"/>
            <a:ext cx="7477601" cy="355402"/>
          </a:xfrm>
          <a:prstGeom prst="rect">
            <a:avLst/>
          </a:prstGeom>
          <a:noFill/>
          <a:ln/>
        </p:spPr>
        <p:txBody>
          <a:bodyPr wrap="none" rtlCol="0" anchor="t"/>
          <a:lstStyle/>
          <a:p>
            <a:pPr marL="0" indent="0">
              <a:lnSpc>
                <a:spcPts val="2799"/>
              </a:lnSpc>
              <a:buNone/>
            </a:pPr>
            <a:endParaRPr lang="en-US" sz="1750" dirty="0"/>
          </a:p>
        </p:txBody>
      </p:sp>
      <p:sp>
        <p:nvSpPr>
          <p:cNvPr id="11" name="Text 7"/>
          <p:cNvSpPr/>
          <p:nvPr/>
        </p:nvSpPr>
        <p:spPr>
          <a:xfrm>
            <a:off x="833199" y="7010757"/>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IN"/>
          </a:p>
        </p:txBody>
      </p:sp>
      <p:pic>
        <p:nvPicPr>
          <p:cNvPr id="4" name="Image 1" descr="preencod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8229600"/>
          </a:xfrm>
          <a:prstGeom prst="rect">
            <a:avLst/>
          </a:prstGeom>
        </p:spPr>
      </p:pic>
      <p:sp>
        <p:nvSpPr>
          <p:cNvPr id="5" name="Text 1"/>
          <p:cNvSpPr/>
          <p:nvPr/>
        </p:nvSpPr>
        <p:spPr>
          <a:xfrm>
            <a:off x="6319599" y="2068354"/>
            <a:ext cx="444388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Matplotlib</a:t>
            </a:r>
            <a:endParaRPr lang="en-US" sz="4374" dirty="0"/>
          </a:p>
        </p:txBody>
      </p:sp>
      <p:sp>
        <p:nvSpPr>
          <p:cNvPr id="6" name="Text 2"/>
          <p:cNvSpPr/>
          <p:nvPr/>
        </p:nvSpPr>
        <p:spPr>
          <a:xfrm>
            <a:off x="6675001" y="3095982"/>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Data Visualization</a:t>
            </a:r>
            <a:r>
              <a:rPr lang="en-US" sz="1750" kern="0" spc="-35" dirty="0">
                <a:solidFill>
                  <a:srgbClr val="2B2E3C"/>
                </a:solidFill>
                <a:latin typeface="Open Sans" pitchFamily="34" charset="0"/>
                <a:ea typeface="Open Sans" pitchFamily="34" charset="-122"/>
                <a:cs typeface="Open Sans" pitchFamily="34" charset="-120"/>
              </a:rPr>
              <a:t>: Matplotlib creates diverse transportation data visualizations.</a:t>
            </a:r>
            <a:endParaRPr lang="en-US" sz="1750" dirty="0"/>
          </a:p>
        </p:txBody>
      </p:sp>
      <p:sp>
        <p:nvSpPr>
          <p:cNvPr id="7" name="Text 3"/>
          <p:cNvSpPr/>
          <p:nvPr/>
        </p:nvSpPr>
        <p:spPr>
          <a:xfrm>
            <a:off x="6675001" y="3984427"/>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Exploratory Data Analysis(EDA)</a:t>
            </a:r>
            <a:r>
              <a:rPr lang="en-US" sz="1750" kern="0" spc="-35" dirty="0">
                <a:solidFill>
                  <a:srgbClr val="2B2E3C"/>
                </a:solidFill>
                <a:latin typeface="Open Sans" pitchFamily="34" charset="0"/>
                <a:ea typeface="Open Sans" pitchFamily="34" charset="-122"/>
                <a:cs typeface="Open Sans" pitchFamily="34" charset="-120"/>
              </a:rPr>
              <a:t>: Helps explore data, find trends, and detect outliers.</a:t>
            </a:r>
            <a:endParaRPr lang="en-US" sz="1750" dirty="0"/>
          </a:p>
        </p:txBody>
      </p:sp>
      <p:sp>
        <p:nvSpPr>
          <p:cNvPr id="8" name="Text 4"/>
          <p:cNvSpPr/>
          <p:nvPr/>
        </p:nvSpPr>
        <p:spPr>
          <a:xfrm>
            <a:off x="6675001" y="4872871"/>
            <a:ext cx="7122200" cy="399812"/>
          </a:xfrm>
          <a:prstGeom prst="rect">
            <a:avLst/>
          </a:prstGeom>
          <a:noFill/>
          <a:ln/>
        </p:spPr>
        <p:txBody>
          <a:bodyPr wrap="non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Performance Metrics</a:t>
            </a:r>
            <a:r>
              <a:rPr lang="en-US" sz="1750" kern="0" spc="-35" dirty="0">
                <a:solidFill>
                  <a:srgbClr val="2B2E3C"/>
                </a:solidFill>
                <a:latin typeface="Open Sans" pitchFamily="34" charset="0"/>
                <a:ea typeface="Open Sans" pitchFamily="34" charset="-122"/>
                <a:cs typeface="Open Sans" pitchFamily="34" charset="-120"/>
              </a:rPr>
              <a:t>: Visualizes traffic patterns and efficiency metrics.</a:t>
            </a:r>
            <a:endParaRPr lang="en-US" sz="1750" dirty="0"/>
          </a:p>
        </p:txBody>
      </p:sp>
      <p:sp>
        <p:nvSpPr>
          <p:cNvPr id="9" name="Text 5"/>
          <p:cNvSpPr/>
          <p:nvPr/>
        </p:nvSpPr>
        <p:spPr>
          <a:xfrm>
            <a:off x="6675001" y="5361503"/>
            <a:ext cx="7122200" cy="799624"/>
          </a:xfrm>
          <a:prstGeom prst="rect">
            <a:avLst/>
          </a:prstGeom>
          <a:noFill/>
          <a:ln/>
        </p:spPr>
        <p:txBody>
          <a:bodyPr wrap="square" rtlCol="0" anchor="t"/>
          <a:lstStyle/>
          <a:p>
            <a:pPr marL="342900" indent="-342900" algn="l">
              <a:lnSpc>
                <a:spcPts val="3149"/>
              </a:lnSpc>
              <a:buSzPct val="100000"/>
              <a:buChar char="•"/>
            </a:pPr>
            <a:r>
              <a:rPr lang="en-US" sz="1750" b="1" kern="0" spc="-35" dirty="0">
                <a:solidFill>
                  <a:srgbClr val="2B2E3C"/>
                </a:solidFill>
                <a:latin typeface="Open Sans" pitchFamily="34" charset="0"/>
                <a:ea typeface="Open Sans" pitchFamily="34" charset="-122"/>
                <a:cs typeface="Open Sans" pitchFamily="34" charset="-120"/>
              </a:rPr>
              <a:t>Customization and Interactivity</a:t>
            </a:r>
            <a:r>
              <a:rPr lang="en-US" sz="1750" kern="0" spc="-35" dirty="0">
                <a:solidFill>
                  <a:srgbClr val="2B2E3C"/>
                </a:solidFill>
                <a:latin typeface="Open Sans" pitchFamily="34" charset="0"/>
                <a:ea typeface="Open Sans" pitchFamily="34" charset="-122"/>
                <a:cs typeface="Open Sans" pitchFamily="34" charset="-120"/>
              </a:rPr>
              <a:t>: Offers flexibility and interactivity for effective data representation.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1398</Words>
  <Application>Microsoft Office PowerPoint</Application>
  <PresentationFormat>Custom</PresentationFormat>
  <Paragraphs>99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Bitter</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HARISH M</cp:lastModifiedBy>
  <cp:revision>4</cp:revision>
  <dcterms:created xsi:type="dcterms:W3CDTF">2023-10-11T04:46:59Z</dcterms:created>
  <dcterms:modified xsi:type="dcterms:W3CDTF">2023-10-11T07:43:12Z</dcterms:modified>
</cp:coreProperties>
</file>