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2"/>
  </p:notesMasterIdLst>
  <p:sldIdLst>
    <p:sldId id="256" r:id="rId2"/>
    <p:sldId id="258" r:id="rId3"/>
    <p:sldId id="257" r:id="rId4"/>
    <p:sldId id="260" r:id="rId5"/>
    <p:sldId id="259" r:id="rId6"/>
    <p:sldId id="287" r:id="rId7"/>
    <p:sldId id="289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4" r:id="rId18"/>
    <p:sldId id="272" r:id="rId19"/>
    <p:sldId id="285" r:id="rId20"/>
    <p:sldId id="286" r:id="rId21"/>
    <p:sldId id="275" r:id="rId22"/>
    <p:sldId id="276" r:id="rId23"/>
    <p:sldId id="277" r:id="rId24"/>
    <p:sldId id="279" r:id="rId25"/>
    <p:sldId id="280" r:id="rId26"/>
    <p:sldId id="281" r:id="rId27"/>
    <p:sldId id="283" r:id="rId28"/>
    <p:sldId id="290" r:id="rId29"/>
    <p:sldId id="291" r:id="rId30"/>
    <p:sldId id="28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4"/>
    <p:restoredTop sz="94674"/>
  </p:normalViewPr>
  <p:slideViewPr>
    <p:cSldViewPr snapToGrid="0">
      <p:cViewPr varScale="1">
        <p:scale>
          <a:sx n="124" d="100"/>
          <a:sy n="124" d="100"/>
        </p:scale>
        <p:origin x="8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OEL/Downloads/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Analysis with 5 Test</a:t>
            </a:r>
            <a:r>
              <a:rPr lang="en-GB" baseline="0" dirty="0"/>
              <a:t> Case-having different number of simulations</a:t>
            </a:r>
            <a:endParaRPr lang="en-GB" dirty="0"/>
          </a:p>
        </c:rich>
      </c:tx>
      <c:layout>
        <c:manualLayout>
          <c:xMode val="edge"/>
          <c:yMode val="edge"/>
          <c:x val="0.11446753373470166"/>
          <c:y val="2.0333789795273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Test 1000 simulations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Sheet1!$A$5:$A$10</c:f>
              <c:strCache>
                <c:ptCount val="6"/>
                <c:pt idx="1">
                  <c:v>Uttar Pradesh</c:v>
                </c:pt>
                <c:pt idx="2">
                  <c:v>Maharastra</c:v>
                </c:pt>
                <c:pt idx="3">
                  <c:v>Bihar</c:v>
                </c:pt>
                <c:pt idx="4">
                  <c:v>West Bengal</c:v>
                </c:pt>
                <c:pt idx="5">
                  <c:v>Tamil Nadu</c:v>
                </c:pt>
              </c:strCache>
            </c:strRef>
          </c:cat>
          <c:val>
            <c:numRef>
              <c:f>Sheet1!$B$5:$B$10</c:f>
              <c:numCache>
                <c:formatCode>General</c:formatCode>
                <c:ptCount val="6"/>
                <c:pt idx="1">
                  <c:v>14.7</c:v>
                </c:pt>
                <c:pt idx="2">
                  <c:v>9.5</c:v>
                </c:pt>
                <c:pt idx="3">
                  <c:v>7.8</c:v>
                </c:pt>
                <c:pt idx="4">
                  <c:v>7.4</c:v>
                </c:pt>
                <c:pt idx="5">
                  <c:v>7.1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59-C54D-A5C8-8F7858E35697}"/>
            </c:ext>
          </c:extLst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Test 5000 simulations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Sheet1!$A$5:$A$10</c:f>
              <c:strCache>
                <c:ptCount val="6"/>
                <c:pt idx="1">
                  <c:v>Uttar Pradesh</c:v>
                </c:pt>
                <c:pt idx="2">
                  <c:v>Maharastra</c:v>
                </c:pt>
                <c:pt idx="3">
                  <c:v>Bihar</c:v>
                </c:pt>
                <c:pt idx="4">
                  <c:v>West Bengal</c:v>
                </c:pt>
                <c:pt idx="5">
                  <c:v>Tamil Nadu</c:v>
                </c:pt>
              </c:strCache>
            </c:strRef>
          </c:cat>
          <c:val>
            <c:numRef>
              <c:f>Sheet1!$C$5:$C$10</c:f>
              <c:numCache>
                <c:formatCode>General</c:formatCode>
                <c:ptCount val="6"/>
                <c:pt idx="1">
                  <c:v>16.399999999999999</c:v>
                </c:pt>
                <c:pt idx="2">
                  <c:v>9.5399999999999991</c:v>
                </c:pt>
                <c:pt idx="3">
                  <c:v>7.98</c:v>
                </c:pt>
                <c:pt idx="4">
                  <c:v>7.74</c:v>
                </c:pt>
                <c:pt idx="5">
                  <c:v>7.34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59-C54D-A5C8-8F7858E35697}"/>
            </c:ext>
          </c:extLst>
        </c:ser>
        <c:ser>
          <c:idx val="2"/>
          <c:order val="2"/>
          <c:tx>
            <c:strRef>
              <c:f>Sheet1!$D$4</c:f>
              <c:strCache>
                <c:ptCount val="1"/>
                <c:pt idx="0">
                  <c:v>Test3 10000 simulations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Sheet1!$A$5:$A$10</c:f>
              <c:strCache>
                <c:ptCount val="6"/>
                <c:pt idx="1">
                  <c:v>Uttar Pradesh</c:v>
                </c:pt>
                <c:pt idx="2">
                  <c:v>Maharastra</c:v>
                </c:pt>
                <c:pt idx="3">
                  <c:v>Bihar</c:v>
                </c:pt>
                <c:pt idx="4">
                  <c:v>West Bengal</c:v>
                </c:pt>
                <c:pt idx="5">
                  <c:v>Tamil Nadu</c:v>
                </c:pt>
              </c:strCache>
            </c:strRef>
          </c:cat>
          <c:val>
            <c:numRef>
              <c:f>Sheet1!$D$5:$D$10</c:f>
              <c:numCache>
                <c:formatCode>General</c:formatCode>
                <c:ptCount val="6"/>
                <c:pt idx="1">
                  <c:v>16.309999999999999</c:v>
                </c:pt>
                <c:pt idx="2">
                  <c:v>9.19</c:v>
                </c:pt>
                <c:pt idx="3">
                  <c:v>7.9</c:v>
                </c:pt>
                <c:pt idx="4">
                  <c:v>7.86</c:v>
                </c:pt>
                <c:pt idx="5">
                  <c:v>7.04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59-C54D-A5C8-8F7858E35697}"/>
            </c:ext>
          </c:extLst>
        </c:ser>
        <c:ser>
          <c:idx val="3"/>
          <c:order val="3"/>
          <c:tx>
            <c:strRef>
              <c:f>Sheet1!$E$4</c:f>
              <c:strCache>
                <c:ptCount val="1"/>
                <c:pt idx="0">
                  <c:v>Test 4 50000 simulations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Sheet1!$A$5:$A$10</c:f>
              <c:strCache>
                <c:ptCount val="6"/>
                <c:pt idx="1">
                  <c:v>Uttar Pradesh</c:v>
                </c:pt>
                <c:pt idx="2">
                  <c:v>Maharastra</c:v>
                </c:pt>
                <c:pt idx="3">
                  <c:v>Bihar</c:v>
                </c:pt>
                <c:pt idx="4">
                  <c:v>West Bengal</c:v>
                </c:pt>
                <c:pt idx="5">
                  <c:v>Tamil Nadu</c:v>
                </c:pt>
              </c:strCache>
            </c:strRef>
          </c:cat>
          <c:val>
            <c:numRef>
              <c:f>Sheet1!$E$5:$E$10</c:f>
              <c:numCache>
                <c:formatCode>General</c:formatCode>
                <c:ptCount val="6"/>
                <c:pt idx="1">
                  <c:v>16.135999999999999</c:v>
                </c:pt>
                <c:pt idx="2">
                  <c:v>8.9859989999999996</c:v>
                </c:pt>
                <c:pt idx="3">
                  <c:v>7.3679999</c:v>
                </c:pt>
                <c:pt idx="4">
                  <c:v>7.7712000000000003</c:v>
                </c:pt>
                <c:pt idx="5">
                  <c:v>7.1179990000000002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359-C54D-A5C8-8F7858E35697}"/>
            </c:ext>
          </c:extLst>
        </c:ser>
        <c:ser>
          <c:idx val="4"/>
          <c:order val="4"/>
          <c:tx>
            <c:strRef>
              <c:f>Sheet1!$F$4</c:f>
              <c:strCache>
                <c:ptCount val="1"/>
                <c:pt idx="0">
                  <c:v>Test 5 100000 simulations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Sheet1!$A$5:$A$10</c:f>
              <c:strCache>
                <c:ptCount val="6"/>
                <c:pt idx="1">
                  <c:v>Uttar Pradesh</c:v>
                </c:pt>
                <c:pt idx="2">
                  <c:v>Maharastra</c:v>
                </c:pt>
                <c:pt idx="3">
                  <c:v>Bihar</c:v>
                </c:pt>
                <c:pt idx="4">
                  <c:v>West Bengal</c:v>
                </c:pt>
                <c:pt idx="5">
                  <c:v>Tamil Nadu</c:v>
                </c:pt>
              </c:strCache>
            </c:strRef>
          </c:cat>
          <c:val>
            <c:numRef>
              <c:f>Sheet1!$F$5:$F$10</c:f>
              <c:numCache>
                <c:formatCode>General</c:formatCode>
                <c:ptCount val="6"/>
                <c:pt idx="1">
                  <c:v>16.338999999999999</c:v>
                </c:pt>
                <c:pt idx="2">
                  <c:v>8.8580000000000005</c:v>
                </c:pt>
                <c:pt idx="3">
                  <c:v>7.4450000000000003</c:v>
                </c:pt>
                <c:pt idx="4">
                  <c:v>7.8612000000000002</c:v>
                </c:pt>
                <c:pt idx="5">
                  <c:v>7.1619999999999999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59-C54D-A5C8-8F7858E35697}"/>
            </c:ext>
          </c:extLst>
        </c:ser>
        <c:ser>
          <c:idx val="5"/>
          <c:order val="5"/>
          <c:tx>
            <c:strRef>
              <c:f>Sheet1!$G$4</c:f>
              <c:strCache>
                <c:ptCount val="1"/>
                <c:pt idx="0">
                  <c:v>Test 6 500000 simulations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Sheet1!$A$5:$A$10</c:f>
              <c:strCache>
                <c:ptCount val="6"/>
                <c:pt idx="1">
                  <c:v>Uttar Pradesh</c:v>
                </c:pt>
                <c:pt idx="2">
                  <c:v>Maharastra</c:v>
                </c:pt>
                <c:pt idx="3">
                  <c:v>Bihar</c:v>
                </c:pt>
                <c:pt idx="4">
                  <c:v>West Bengal</c:v>
                </c:pt>
                <c:pt idx="5">
                  <c:v>Tamil Nadu</c:v>
                </c:pt>
              </c:strCache>
            </c:strRef>
          </c:cat>
          <c:val>
            <c:numRef>
              <c:f>Sheet1!$G$5:$G$10</c:f>
              <c:numCache>
                <c:formatCode>General</c:formatCode>
                <c:ptCount val="6"/>
                <c:pt idx="1">
                  <c:v>16.331790000000002</c:v>
                </c:pt>
                <c:pt idx="2">
                  <c:v>8.9533299999999993</c:v>
                </c:pt>
                <c:pt idx="3">
                  <c:v>7.4198000000000004</c:v>
                </c:pt>
                <c:pt idx="4">
                  <c:v>7.7850000000000001</c:v>
                </c:pt>
                <c:pt idx="5">
                  <c:v>7.2426000000000004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359-C54D-A5C8-8F7858E35697}"/>
            </c:ext>
          </c:extLst>
        </c:ser>
        <c:ser>
          <c:idx val="6"/>
          <c:order val="6"/>
          <c:tx>
            <c:strRef>
              <c:f>Sheet1!$H$4</c:f>
              <c:strCache>
                <c:ptCount val="1"/>
                <c:pt idx="0">
                  <c:v>Test 7 1000000 simulations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Sheet1!$A$5:$A$10</c:f>
              <c:strCache>
                <c:ptCount val="6"/>
                <c:pt idx="1">
                  <c:v>Uttar Pradesh</c:v>
                </c:pt>
                <c:pt idx="2">
                  <c:v>Maharastra</c:v>
                </c:pt>
                <c:pt idx="3">
                  <c:v>Bihar</c:v>
                </c:pt>
                <c:pt idx="4">
                  <c:v>West Bengal</c:v>
                </c:pt>
                <c:pt idx="5">
                  <c:v>Tamil Nadu</c:v>
                </c:pt>
              </c:strCache>
            </c:strRef>
          </c:cat>
          <c:val>
            <c:numRef>
              <c:f>Sheet1!$H$5:$H$10</c:f>
              <c:numCache>
                <c:formatCode>General</c:formatCode>
                <c:ptCount val="6"/>
                <c:pt idx="1">
                  <c:v>16.316700000000001</c:v>
                </c:pt>
                <c:pt idx="2">
                  <c:v>9.0788989999999998</c:v>
                </c:pt>
                <c:pt idx="3">
                  <c:v>7.4344999999999999</c:v>
                </c:pt>
                <c:pt idx="4">
                  <c:v>7.7396000000000003</c:v>
                </c:pt>
                <c:pt idx="5">
                  <c:v>7.1654999999999998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359-C54D-A5C8-8F7858E356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98333087"/>
        <c:axId val="1598245919"/>
      </c:barChart>
      <c:lineChart>
        <c:grouping val="standard"/>
        <c:varyColors val="0"/>
        <c:ser>
          <c:idx val="7"/>
          <c:order val="7"/>
          <c:tx>
            <c:strRef>
              <c:f>Sheet1!$I$4</c:f>
              <c:strCache>
                <c:ptCount val="1"/>
                <c:pt idx="0">
                  <c:v>Mean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Sheet1!$A$5:$A$10</c:f>
              <c:strCache>
                <c:ptCount val="6"/>
                <c:pt idx="1">
                  <c:v>Uttar Pradesh</c:v>
                </c:pt>
                <c:pt idx="2">
                  <c:v>Maharastra</c:v>
                </c:pt>
                <c:pt idx="3">
                  <c:v>Bihar</c:v>
                </c:pt>
                <c:pt idx="4">
                  <c:v>West Bengal</c:v>
                </c:pt>
                <c:pt idx="5">
                  <c:v>Tamil Nadu</c:v>
                </c:pt>
              </c:strCache>
            </c:strRef>
          </c:cat>
          <c:val>
            <c:numRef>
              <c:f>Sheet1!$I$5:$I$10</c:f>
              <c:numCache>
                <c:formatCode>General</c:formatCode>
                <c:ptCount val="6"/>
                <c:pt idx="1">
                  <c:v>16.076212857142856</c:v>
                </c:pt>
                <c:pt idx="2">
                  <c:v>9.1580325714285724</c:v>
                </c:pt>
                <c:pt idx="3">
                  <c:v>7.6210428428571433</c:v>
                </c:pt>
                <c:pt idx="4">
                  <c:v>7.7367142857142861</c:v>
                </c:pt>
                <c:pt idx="5">
                  <c:v>7.1668712857142864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359-C54D-A5C8-8F7858E356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8333087"/>
        <c:axId val="1598245919"/>
      </c:lineChart>
      <c:catAx>
        <c:axId val="1598333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8245919"/>
        <c:crosses val="autoZero"/>
        <c:auto val="1"/>
        <c:lblAlgn val="ctr"/>
        <c:lblOffset val="100"/>
        <c:noMultiLvlLbl val="0"/>
      </c:catAx>
      <c:valAx>
        <c:axId val="1598245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83330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1C226-1D6C-C44F-9DFB-EB93BC0E6AD3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3ECAA-2106-1F43-9719-82A8DB178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50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3ECAA-2106-1F43-9719-82A8DB178A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93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3ECAA-2106-1F43-9719-82A8DB178A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59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3ECAA-2106-1F43-9719-82A8DB178A4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37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3ECAA-2106-1F43-9719-82A8DB178A4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2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3ECAA-2106-1F43-9719-82A8DB178A4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22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3ECAA-2106-1F43-9719-82A8DB178A4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7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000D-CF44-2E45-A5BC-597C10D0DAE7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C324-29A9-C140-8CCA-57C6F2FF5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11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000D-CF44-2E45-A5BC-597C10D0DAE7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C324-29A9-C140-8CCA-57C6F2FF5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4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000D-CF44-2E45-A5BC-597C10D0DAE7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C324-29A9-C140-8CCA-57C6F2FF5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7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000D-CF44-2E45-A5BC-597C10D0DAE7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C324-29A9-C140-8CCA-57C6F2FF5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0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000D-CF44-2E45-A5BC-597C10D0DAE7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C324-29A9-C140-8CCA-57C6F2FF5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02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000D-CF44-2E45-A5BC-597C10D0DAE7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C324-29A9-C140-8CCA-57C6F2FF5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000D-CF44-2E45-A5BC-597C10D0DAE7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C324-29A9-C140-8CCA-57C6F2FF5F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0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000D-CF44-2E45-A5BC-597C10D0DAE7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C324-29A9-C140-8CCA-57C6F2FF5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7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000D-CF44-2E45-A5BC-597C10D0DAE7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C324-29A9-C140-8CCA-57C6F2FF5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000D-CF44-2E45-A5BC-597C10D0DAE7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C324-29A9-C140-8CCA-57C6F2FF5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8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3F5000D-CF44-2E45-A5BC-597C10D0DAE7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C324-29A9-C140-8CCA-57C6F2FF5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9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3F5000D-CF44-2E45-A5BC-597C10D0DAE7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485C324-29A9-C140-8CCA-57C6F2FF5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7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E9E4-4A91-2935-6234-2DF58BF17F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SHABLEY SHUBIK FOR INDIAN ELECTIONS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DAE0B-0CA8-5F9E-5A0A-53FA4A1524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Noel Abraham </a:t>
            </a:r>
            <a:r>
              <a:rPr lang="en-US" dirty="0" err="1"/>
              <a:t>Tiju</a:t>
            </a:r>
            <a:endParaRPr lang="en-US" dirty="0"/>
          </a:p>
          <a:p>
            <a:r>
              <a:rPr lang="en-US" dirty="0" err="1"/>
              <a:t>Muthuraj</a:t>
            </a:r>
            <a:r>
              <a:rPr lang="en-US" dirty="0"/>
              <a:t> </a:t>
            </a:r>
            <a:r>
              <a:rPr lang="en-US" dirty="0" err="1"/>
              <a:t>Vairamuthu</a:t>
            </a:r>
            <a:endParaRPr lang="en-US" dirty="0"/>
          </a:p>
          <a:p>
            <a:r>
              <a:rPr lang="en-US" dirty="0"/>
              <a:t>Rayyan Hussain</a:t>
            </a:r>
          </a:p>
        </p:txBody>
      </p:sp>
    </p:spTree>
    <p:extLst>
      <p:ext uri="{BB962C8B-B14F-4D97-AF65-F5344CB8AC3E}">
        <p14:creationId xmlns:p14="http://schemas.microsoft.com/office/powerpoint/2010/main" val="28264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E9E4-4A91-2935-6234-2DF58BF17F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STEPS FOR SHABLEY SHUBIK</a:t>
            </a:r>
          </a:p>
        </p:txBody>
      </p:sp>
    </p:spTree>
    <p:extLst>
      <p:ext uri="{BB962C8B-B14F-4D97-AF65-F5344CB8AC3E}">
        <p14:creationId xmlns:p14="http://schemas.microsoft.com/office/powerpoint/2010/main" val="2418518922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44A3472-4F06-D61A-23FB-13C2B4E40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817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A9BE-6393-1BD3-318F-E4D066EE0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Implementing this for general elections</a:t>
            </a:r>
          </a:p>
        </p:txBody>
      </p:sp>
    </p:spTree>
    <p:extLst>
      <p:ext uri="{BB962C8B-B14F-4D97-AF65-F5344CB8AC3E}">
        <p14:creationId xmlns:p14="http://schemas.microsoft.com/office/powerpoint/2010/main" val="3810615940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25EBA18-7A22-F0F6-9E0A-75758F97831D}"/>
              </a:ext>
            </a:extLst>
          </p:cNvPr>
          <p:cNvSpPr txBox="1">
            <a:spLocks/>
          </p:cNvSpPr>
          <p:nvPr/>
        </p:nvSpPr>
        <p:spPr>
          <a:xfrm>
            <a:off x="1600200" y="773097"/>
            <a:ext cx="8991600" cy="16459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Implementing this for general elections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BD04B8-7515-10DC-DAB5-66A3CE2EB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887992"/>
            <a:ext cx="7729728" cy="31019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1: Generate all possible permutations of candidates or constituencies in the context of Indian elections.</a:t>
            </a:r>
          </a:p>
          <a:p>
            <a:endParaRPr lang="en-US" dirty="0"/>
          </a:p>
          <a:p>
            <a:r>
              <a:rPr lang="en-US" dirty="0"/>
              <a:t>Step 2: Calculate the Shapley-</a:t>
            </a:r>
            <a:r>
              <a:rPr lang="en-US" dirty="0" err="1"/>
              <a:t>Shubik</a:t>
            </a:r>
            <a:r>
              <a:rPr lang="en-US" dirty="0"/>
              <a:t> Power Index for each permutation to identify pivotal players—those individuals whose inclusion can turn a losing coalition into a winning one.</a:t>
            </a:r>
          </a:p>
          <a:p>
            <a:endParaRPr lang="en-US" dirty="0"/>
          </a:p>
          <a:p>
            <a:r>
              <a:rPr lang="en-US" dirty="0"/>
              <a:t>Step 3:  Keep a detailed record of the pivotal players identified in each permutation, noting their respective impact on coalition outcomes. Based on this, plot a pie chart.</a:t>
            </a:r>
          </a:p>
        </p:txBody>
      </p:sp>
    </p:spTree>
    <p:extLst>
      <p:ext uri="{BB962C8B-B14F-4D97-AF65-F5344CB8AC3E}">
        <p14:creationId xmlns:p14="http://schemas.microsoft.com/office/powerpoint/2010/main" val="4153181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A9BE-6393-1BD3-318F-E4D066EE0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573226612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48EB907-0B44-A712-EF74-342C41F4A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614642"/>
            <a:ext cx="6801612" cy="1239894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ECECF1"/>
                </a:solidFill>
                <a:effectLst/>
                <a:latin typeface="Söhne"/>
              </a:rPr>
              <a:t>Calculating the permutations for 36 constituencies posed a significant challenge due to the enormity of the number 36 factorial, making the computation task exceptionally difficult.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C63DEA-F644-621D-E4AE-64AD07423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138857"/>
            <a:ext cx="8991600" cy="1645920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603278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A9BE-6393-1BD3-318F-E4D066EE0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635763638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2C63DEA-F644-621D-E4AE-64AD07423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138857"/>
            <a:ext cx="8991600" cy="1645920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BFE7246-9A1F-D052-EDF5-4CA1D9F22CC3}"/>
              </a:ext>
            </a:extLst>
          </p:cNvPr>
          <p:cNvSpPr txBox="1">
            <a:spLocks/>
          </p:cNvSpPr>
          <p:nvPr/>
        </p:nvSpPr>
        <p:spPr>
          <a:xfrm>
            <a:off x="2695194" y="3614642"/>
            <a:ext cx="6801612" cy="12398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IN" dirty="0">
                <a:solidFill>
                  <a:srgbClr val="ECECF1"/>
                </a:solidFill>
                <a:latin typeface="Söhne"/>
              </a:rPr>
            </a:br>
            <a:r>
              <a:rPr lang="en-IN" dirty="0">
                <a:solidFill>
                  <a:srgbClr val="ECECF1"/>
                </a:solidFill>
                <a:latin typeface="Söhne"/>
              </a:rPr>
              <a:t>To handle the computational complexity of calculating all 36 factorial permutations for the Shapley-</a:t>
            </a:r>
            <a:r>
              <a:rPr lang="en-IN" dirty="0" err="1">
                <a:solidFill>
                  <a:srgbClr val="ECECF1"/>
                </a:solidFill>
                <a:latin typeface="Söhne"/>
              </a:rPr>
              <a:t>Shubik</a:t>
            </a:r>
            <a:r>
              <a:rPr lang="en-IN" dirty="0">
                <a:solidFill>
                  <a:srgbClr val="ECECF1"/>
                </a:solidFill>
                <a:latin typeface="Söhne"/>
              </a:rPr>
              <a:t> Power Index, consider using randomized sampling using Fisher-Yates shuffling.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174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4F589-56C4-8ED3-83F8-18088F6B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FISHER YATES shuffle</a:t>
            </a:r>
          </a:p>
        </p:txBody>
      </p:sp>
      <p:pic>
        <p:nvPicPr>
          <p:cNvPr id="3074" name="Picture 2" descr="Can you randomly reorder an array in `O(n)`? - Fisher-Yates Modern Shuffle  algorithm | @nikxco">
            <a:extLst>
              <a:ext uri="{FF2B5EF4-FFF2-40B4-BE49-F238E27FC236}">
                <a16:creationId xmlns:a16="http://schemas.microsoft.com/office/drawing/2014/main" id="{AE85C1BB-86E0-83D7-9594-DD9AD15B5B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0"/>
            <a:ext cx="6096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331195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4F589-56C4-8ED3-83F8-18088F6B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Old solution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without randomization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7F7613-968F-5FD1-AAFF-493BC8B3E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237" t="8284" r="49661" b="26669"/>
          <a:stretch/>
        </p:blipFill>
        <p:spPr>
          <a:xfrm>
            <a:off x="609600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263390814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E9E4-4A91-2935-6234-2DF58BF17F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87439899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4F589-56C4-8ED3-83F8-18088F6B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new solution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with randomization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7F7613-968F-5FD1-AAFF-493BC8B3E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9476" t="15648" r="20494" b="13782"/>
          <a:stretch/>
        </p:blipFill>
        <p:spPr>
          <a:xfrm>
            <a:off x="609600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178526971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A9BE-6393-1BD3-318F-E4D066EE0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966408965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4F589-56C4-8ED3-83F8-18088F6B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91F1D2E-ED6C-2613-8CB6-268EE4B0E0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6" r="49117" b="3054"/>
          <a:stretch/>
        </p:blipFill>
        <p:spPr bwMode="auto">
          <a:xfrm>
            <a:off x="6096000" y="0"/>
            <a:ext cx="608871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353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4F589-56C4-8ED3-83F8-18088F6B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states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77853D-D2F9-AD9F-D018-5D16E2FF6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780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A9BE-6393-1BD3-318F-E4D066EE0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2072971905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A9BE-6393-1BD3-318F-E4D066EE0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707573"/>
            <a:ext cx="8991600" cy="1645920"/>
          </a:xfrm>
        </p:spPr>
        <p:txBody>
          <a:bodyPr/>
          <a:lstStyle/>
          <a:p>
            <a:r>
              <a:rPr lang="en-US" dirty="0"/>
              <a:t>statistics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632EA51-78AC-25AB-0924-5EEE18D69C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258641"/>
              </p:ext>
            </p:extLst>
          </p:nvPr>
        </p:nvGraphicFramePr>
        <p:xfrm>
          <a:off x="3072592" y="2485967"/>
          <a:ext cx="6046815" cy="4372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0676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A9BE-6393-1BD3-318F-E4D066EE0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0228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FC62-9D32-A908-BF2D-40D2F8E3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6" name="WhatsApp Video 2023-11-17 at 05.24.01.mp4">
            <a:hlinkClick r:id="" action="ppaction://media"/>
            <a:extLst>
              <a:ext uri="{FF2B5EF4-FFF2-40B4-BE49-F238E27FC236}">
                <a16:creationId xmlns:a16="http://schemas.microsoft.com/office/drawing/2014/main" id="{FEFAD603-62AD-551C-A907-8FF649CAC41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096000" y="0"/>
            <a:ext cx="6122181" cy="68580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C0A8B-7589-823F-1DEA-94931E5287DA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br>
              <a:rPr lang="en-IN" dirty="0"/>
            </a:br>
            <a:r>
              <a:rPr lang="en-IN" b="0" i="0" dirty="0">
                <a:solidFill>
                  <a:srgbClr val="ECECF1"/>
                </a:solidFill>
                <a:effectLst/>
                <a:latin typeface="Söhne"/>
              </a:rPr>
              <a:t>The project's results offer insights into various election outcomes based on different state arrangements. The simulation tool provides users with a clear understanding of each state's impact on election results, aiding informed decision-making and strategic planning.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6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81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A9BE-6393-1BD3-318F-E4D066EE0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DM TOPICS USED</a:t>
            </a:r>
          </a:p>
        </p:txBody>
      </p:sp>
    </p:spTree>
    <p:extLst>
      <p:ext uri="{BB962C8B-B14F-4D97-AF65-F5344CB8AC3E}">
        <p14:creationId xmlns:p14="http://schemas.microsoft.com/office/powerpoint/2010/main" val="2439599928"/>
      </p:ext>
    </p:extLst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A9BE-6393-1BD3-318F-E4D066EE0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071652"/>
            <a:ext cx="8991600" cy="1645920"/>
          </a:xfrm>
        </p:spPr>
        <p:txBody>
          <a:bodyPr/>
          <a:lstStyle/>
          <a:p>
            <a:r>
              <a:rPr lang="en-US" dirty="0"/>
              <a:t>DM TOPICS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61E09-79A1-E1A6-13E3-31BFE8D6159F}"/>
              </a:ext>
            </a:extLst>
          </p:cNvPr>
          <p:cNvSpPr txBox="1">
            <a:spLocks/>
          </p:cNvSpPr>
          <p:nvPr/>
        </p:nvSpPr>
        <p:spPr>
          <a:xfrm>
            <a:off x="2695194" y="3421429"/>
            <a:ext cx="6801612" cy="23649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ECECF1"/>
                </a:solidFill>
                <a:latin typeface="Söhne"/>
              </a:rPr>
              <a:t>Game Theory</a:t>
            </a:r>
          </a:p>
          <a:p>
            <a:r>
              <a:rPr lang="en-IN" dirty="0">
                <a:solidFill>
                  <a:srgbClr val="ECECF1"/>
                </a:solidFill>
                <a:latin typeface="Söhne"/>
              </a:rPr>
              <a:t>Heap based permutations</a:t>
            </a:r>
          </a:p>
          <a:p>
            <a:r>
              <a:rPr lang="en-IN" dirty="0">
                <a:solidFill>
                  <a:srgbClr val="ECECF1"/>
                </a:solidFill>
                <a:latin typeface="Söhne"/>
              </a:rPr>
              <a:t>Weighted Nodes</a:t>
            </a:r>
          </a:p>
          <a:p>
            <a:r>
              <a:rPr lang="en-IN" dirty="0">
                <a:solidFill>
                  <a:srgbClr val="ECECF1"/>
                </a:solidFill>
                <a:latin typeface="Söhne"/>
              </a:rPr>
              <a:t>Randomization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669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0255-B700-5CD4-91DA-1A1F7A7F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1702-E8D8-B2F3-BDDA-CF15B3D67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Our project aims to address the pivotal issue of equitable political representation in Indian National Elections through the utilization of Shapley-</a:t>
            </a:r>
            <a:r>
              <a:rPr lang="en-US" dirty="0" err="1"/>
              <a:t>Shubik</a:t>
            </a:r>
            <a:r>
              <a:rPr lang="en-US" dirty="0"/>
              <a:t> Power Index.</a:t>
            </a:r>
          </a:p>
          <a:p>
            <a:endParaRPr lang="en-US" dirty="0"/>
          </a:p>
          <a:p>
            <a:r>
              <a:rPr lang="en-US" dirty="0"/>
              <a:t>We analyze the impact of varying the sequence in which each state is addressed, considering the number seats and required number of permutations.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 Incorporating the Shapley-</a:t>
            </a:r>
            <a:r>
              <a:rPr lang="en-US" dirty="0" err="1"/>
              <a:t>Shubik</a:t>
            </a:r>
            <a:r>
              <a:rPr lang="en-US" dirty="0"/>
              <a:t> index, we average these observations to determine a power index. This index identifies the influence each state holds in the electoral process.</a:t>
            </a:r>
          </a:p>
        </p:txBody>
      </p:sp>
    </p:spTree>
    <p:extLst>
      <p:ext uri="{BB962C8B-B14F-4D97-AF65-F5344CB8AC3E}">
        <p14:creationId xmlns:p14="http://schemas.microsoft.com/office/powerpoint/2010/main" val="2102043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3E875-89A9-13DF-3324-B1C14F276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416100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E9E4-4A91-2935-6234-2DF58BF17F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shABLEY</a:t>
            </a:r>
            <a:r>
              <a:rPr lang="en-US" dirty="0"/>
              <a:t> SHUBIK POWER INDEX</a:t>
            </a:r>
          </a:p>
        </p:txBody>
      </p:sp>
    </p:spTree>
    <p:extLst>
      <p:ext uri="{BB962C8B-B14F-4D97-AF65-F5344CB8AC3E}">
        <p14:creationId xmlns:p14="http://schemas.microsoft.com/office/powerpoint/2010/main" val="3906393022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0255-B700-5CD4-91DA-1A1F7A7F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Shabley</a:t>
            </a:r>
            <a:r>
              <a:rPr lang="en-US" dirty="0"/>
              <a:t> </a:t>
            </a:r>
            <a:r>
              <a:rPr lang="en-US" dirty="0" err="1"/>
              <a:t>shubik</a:t>
            </a:r>
            <a:r>
              <a:rPr lang="en-US" dirty="0"/>
              <a:t> power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1702-E8D8-B2F3-BDDA-CF15B3D67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731098"/>
            <a:ext cx="7729728" cy="31622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Shapley-</a:t>
            </a:r>
            <a:r>
              <a:rPr lang="en-US" dirty="0" err="1"/>
              <a:t>Shubik</a:t>
            </a:r>
            <a:r>
              <a:rPr lang="en-US" dirty="0"/>
              <a:t> Power Index measures the relative influence or power of each participant in a coalition or group.</a:t>
            </a:r>
          </a:p>
          <a:p>
            <a:endParaRPr lang="en-US" dirty="0"/>
          </a:p>
          <a:p>
            <a:r>
              <a:rPr lang="en-US" b="1" dirty="0"/>
              <a:t>Sequential Coalition: </a:t>
            </a:r>
            <a:r>
              <a:rPr lang="en-US" dirty="0"/>
              <a:t>It</a:t>
            </a:r>
            <a:r>
              <a:rPr lang="en-US" b="1" dirty="0"/>
              <a:t> </a:t>
            </a:r>
            <a:r>
              <a:rPr lang="en-US" dirty="0"/>
              <a:t>considers all possible orders in which participants could join a coalition, calculating the average marginal contribution of each member across different joining sequences.</a:t>
            </a:r>
          </a:p>
          <a:p>
            <a:endParaRPr lang="en-US" dirty="0"/>
          </a:p>
          <a:p>
            <a:r>
              <a:rPr lang="en-US" dirty="0"/>
              <a:t>Particularly relevant in scenarios where decisions or benefits depend on the collaborative efforts of multiple agents, such as political alliances, corporate partnerships, or international negotiations.</a:t>
            </a:r>
          </a:p>
        </p:txBody>
      </p:sp>
    </p:spTree>
    <p:extLst>
      <p:ext uri="{BB962C8B-B14F-4D97-AF65-F5344CB8AC3E}">
        <p14:creationId xmlns:p14="http://schemas.microsoft.com/office/powerpoint/2010/main" val="3271377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E9E4-4A91-2935-6234-2DF58BF17F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mathematical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127407917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E9E4-4A91-2935-6234-2DF58BF17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139131"/>
            <a:ext cx="8991600" cy="1645920"/>
          </a:xfrm>
        </p:spPr>
        <p:txBody>
          <a:bodyPr/>
          <a:lstStyle/>
          <a:p>
            <a:r>
              <a:rPr lang="en-US" dirty="0"/>
              <a:t>mathematical representation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149EC-8BD2-2B5C-0DBB-447AFF22D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614642"/>
            <a:ext cx="6801612" cy="1239894"/>
          </a:xfrm>
        </p:spPr>
        <p:txBody>
          <a:bodyPr>
            <a:normAutofit/>
          </a:bodyPr>
          <a:lstStyle/>
          <a:p>
            <a:r>
              <a:rPr lang="en-IN" dirty="0"/>
              <a:t> The Shapley </a:t>
            </a:r>
            <a:r>
              <a:rPr lang="en-IN" dirty="0" err="1"/>
              <a:t>Shubik</a:t>
            </a:r>
            <a:r>
              <a:rPr lang="en-IN" dirty="0"/>
              <a:t> value, where the sum is taken over all coalitions of </a:t>
            </a:r>
            <a:r>
              <a:rPr lang="en-IN" dirty="0" err="1"/>
              <a:t>i</a:t>
            </a:r>
            <a:r>
              <a:rPr lang="en-IN" dirty="0"/>
              <a:t>, is given by:        </a:t>
            </a:r>
          </a:p>
          <a:p>
            <a:r>
              <a:rPr lang="el-GR" dirty="0" err="1"/>
              <a:t>ϕ</a:t>
            </a:r>
            <a:r>
              <a:rPr lang="en-IN" dirty="0" err="1"/>
              <a:t>i</a:t>
            </a:r>
            <a:r>
              <a:rPr lang="en-IN" dirty="0"/>
              <a:t>(v) = </a:t>
            </a:r>
            <a:r>
              <a:rPr lang="el-GR" dirty="0"/>
              <a:t>Σ (</a:t>
            </a:r>
            <a:r>
              <a:rPr lang="en-US" dirty="0"/>
              <a:t>(</a:t>
            </a:r>
            <a:r>
              <a:rPr lang="el-GR" dirty="0"/>
              <a:t>(</a:t>
            </a:r>
            <a:r>
              <a:rPr lang="en-IN" dirty="0"/>
              <a:t>s − 1)!(n − s)!) / n!) * (v(s) − v(s − </a:t>
            </a:r>
            <a:r>
              <a:rPr lang="en-IN" dirty="0" err="1"/>
              <a:t>i</a:t>
            </a:r>
            <a:r>
              <a:rPr lang="en-IN" dirty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90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E9E4-4A91-2935-6234-2DF58BF17F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PIVOTAL PLAYER</a:t>
            </a:r>
          </a:p>
        </p:txBody>
      </p:sp>
    </p:spTree>
    <p:extLst>
      <p:ext uri="{BB962C8B-B14F-4D97-AF65-F5344CB8AC3E}">
        <p14:creationId xmlns:p14="http://schemas.microsoft.com/office/powerpoint/2010/main" val="613758866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E9E4-4A91-2935-6234-2DF58BF17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261" y="977492"/>
            <a:ext cx="8991600" cy="1645920"/>
          </a:xfrm>
        </p:spPr>
        <p:txBody>
          <a:bodyPr/>
          <a:lstStyle/>
          <a:p>
            <a:r>
              <a:rPr lang="en-US" dirty="0"/>
              <a:t>PIVOTAL PLAYER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9AC20-EFFE-FBB9-B59B-F0D808DA8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614642"/>
            <a:ext cx="6801612" cy="1239894"/>
          </a:xfrm>
        </p:spPr>
        <p:txBody>
          <a:bodyPr>
            <a:normAutofit/>
          </a:bodyPr>
          <a:lstStyle/>
          <a:p>
            <a:r>
              <a:rPr lang="en-US" dirty="0"/>
              <a:t>Definition “A</a:t>
            </a:r>
            <a:r>
              <a:rPr lang="en-IN" b="0" i="0" dirty="0">
                <a:solidFill>
                  <a:srgbClr val="ECECF1"/>
                </a:solidFill>
                <a:effectLst/>
                <a:latin typeface="Söhne"/>
              </a:rPr>
              <a:t> pivotal player is an individual whose addition to a sequential coalition transforms it from a losing to a winning configuration”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66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{3E001968-FF39-D247-9E7C-4512A9DAB15B}tf10001120</Template>
  <TotalTime>180</TotalTime>
  <Words>513</Words>
  <Application>Microsoft Macintosh PowerPoint</Application>
  <PresentationFormat>Widescreen</PresentationFormat>
  <Paragraphs>64</Paragraphs>
  <Slides>30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Corbel</vt:lpstr>
      <vt:lpstr>Gill Sans MT</vt:lpstr>
      <vt:lpstr>Söhne</vt:lpstr>
      <vt:lpstr>Parcel</vt:lpstr>
      <vt:lpstr>SHABLEY SHUBIK FOR INDIAN ELECTIONS</vt:lpstr>
      <vt:lpstr>INTRODUCTION</vt:lpstr>
      <vt:lpstr>Introduction</vt:lpstr>
      <vt:lpstr>shABLEY SHUBIK POWER INDEX</vt:lpstr>
      <vt:lpstr>Shabley shubik power index</vt:lpstr>
      <vt:lpstr>mathematical representation</vt:lpstr>
      <vt:lpstr>mathematical representation</vt:lpstr>
      <vt:lpstr>PIVOTAL PLAYER</vt:lpstr>
      <vt:lpstr>PIVOTAL PLAYER</vt:lpstr>
      <vt:lpstr>STEPS FOR SHABLEY SHUBIK</vt:lpstr>
      <vt:lpstr>PowerPoint Presentation</vt:lpstr>
      <vt:lpstr>Implementing this for general elections</vt:lpstr>
      <vt:lpstr>PowerPoint Presentation</vt:lpstr>
      <vt:lpstr>Problem</vt:lpstr>
      <vt:lpstr>Problem</vt:lpstr>
      <vt:lpstr>SOLUTION</vt:lpstr>
      <vt:lpstr>SOLUTION</vt:lpstr>
      <vt:lpstr>FISHER YATES shuffle</vt:lpstr>
      <vt:lpstr>Old solution   without randomization</vt:lpstr>
      <vt:lpstr>new solution   with randomization</vt:lpstr>
      <vt:lpstr>results</vt:lpstr>
      <vt:lpstr>Pie chart</vt:lpstr>
      <vt:lpstr>Top 5 states</vt:lpstr>
      <vt:lpstr>statistics</vt:lpstr>
      <vt:lpstr>statistics</vt:lpstr>
      <vt:lpstr>CONclusion</vt:lpstr>
      <vt:lpstr>CONCLUSION</vt:lpstr>
      <vt:lpstr>DM TOPICS USED</vt:lpstr>
      <vt:lpstr>DM TOPICS USED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SHABLEY SHUBIK FOR INDIAN ELECTIONS</dc:title>
  <dc:creator>Noel Tiju</dc:creator>
  <cp:lastModifiedBy>Noel Tiju</cp:lastModifiedBy>
  <cp:revision>9</cp:revision>
  <dcterms:created xsi:type="dcterms:W3CDTF">2023-11-19T10:17:05Z</dcterms:created>
  <dcterms:modified xsi:type="dcterms:W3CDTF">2023-11-19T14:17:35Z</dcterms:modified>
</cp:coreProperties>
</file>