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4"/>
  </p:notesMasterIdLst>
  <p:handoutMasterIdLst>
    <p:handoutMasterId r:id="rId55"/>
  </p:handoutMasterIdLst>
  <p:sldIdLst>
    <p:sldId id="256" r:id="rId2"/>
    <p:sldId id="295" r:id="rId3"/>
    <p:sldId id="267" r:id="rId4"/>
    <p:sldId id="268" r:id="rId5"/>
    <p:sldId id="297" r:id="rId6"/>
    <p:sldId id="298" r:id="rId7"/>
    <p:sldId id="257" r:id="rId8"/>
    <p:sldId id="296" r:id="rId9"/>
    <p:sldId id="258" r:id="rId10"/>
    <p:sldId id="299" r:id="rId11"/>
    <p:sldId id="328" r:id="rId12"/>
    <p:sldId id="303" r:id="rId13"/>
    <p:sldId id="304" r:id="rId14"/>
    <p:sldId id="305" r:id="rId15"/>
    <p:sldId id="300" r:id="rId16"/>
    <p:sldId id="306" r:id="rId17"/>
    <p:sldId id="307" r:id="rId18"/>
    <p:sldId id="308" r:id="rId19"/>
    <p:sldId id="309" r:id="rId20"/>
    <p:sldId id="301" r:id="rId21"/>
    <p:sldId id="310" r:id="rId22"/>
    <p:sldId id="311" r:id="rId23"/>
    <p:sldId id="329" r:id="rId24"/>
    <p:sldId id="330" r:id="rId25"/>
    <p:sldId id="312" r:id="rId26"/>
    <p:sldId id="313" r:id="rId27"/>
    <p:sldId id="314" r:id="rId28"/>
    <p:sldId id="284" r:id="rId29"/>
    <p:sldId id="285" r:id="rId30"/>
    <p:sldId id="286" r:id="rId31"/>
    <p:sldId id="287" r:id="rId32"/>
    <p:sldId id="315" r:id="rId33"/>
    <p:sldId id="259" r:id="rId34"/>
    <p:sldId id="316"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294" r:id="rId52"/>
    <p:sldId id="327" r:id="rId5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3" d="100"/>
          <a:sy n="63" d="100"/>
        </p:scale>
        <p:origin x="-15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10/9/2023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10/9/2023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10/9/2023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Chapter 1  Introduction</a:t>
            </a:r>
            <a:endParaRPr lang="en-US"/>
          </a:p>
        </p:txBody>
      </p:sp>
      <p:sp>
        <p:nvSpPr>
          <p:cNvPr id="3" name="Slide Number Placeholder 2"/>
          <p:cNvSpPr>
            <a:spLocks noGrp="1"/>
          </p:cNvSpPr>
          <p:nvPr>
            <p:ph type="sldNum" sz="quarter" idx="12"/>
          </p:nvPr>
        </p:nvSpPr>
        <p:spPr/>
        <p:txBody>
          <a:bodyPr/>
          <a:lstStyle/>
          <a:p>
            <a:pPr>
              <a:defRPr/>
            </a:pPr>
            <a:fld id="{483CC7AD-8559-7E43-A1EB-295EC20609A1}" type="slidenum">
              <a:rPr lang="en-US" smtClean="0"/>
              <a:pPr>
                <a:defRPr/>
              </a:pPr>
              <a:t>11</a:t>
            </a:fld>
            <a:endParaRPr lang="en-US"/>
          </a:p>
        </p:txBody>
      </p:sp>
      <p:sp>
        <p:nvSpPr>
          <p:cNvPr id="4" name="Rectangle 3"/>
          <p:cNvSpPr/>
          <p:nvPr/>
        </p:nvSpPr>
        <p:spPr>
          <a:xfrm>
            <a:off x="624840" y="1737360"/>
            <a:ext cx="7879080" cy="3477875"/>
          </a:xfrm>
          <a:prstGeom prst="rect">
            <a:avLst/>
          </a:prstGeom>
        </p:spPr>
        <p:txBody>
          <a:bodyPr wrap="square">
            <a:spAutoFit/>
          </a:bodyPr>
          <a:lstStyle/>
          <a:p>
            <a:pPr algn="just"/>
            <a:r>
              <a:rPr lang="en-US" sz="2000" b="1" dirty="0" smtClean="0"/>
              <a:t>Software</a:t>
            </a:r>
            <a:r>
              <a:rPr lang="en-US" sz="2000" dirty="0" smtClean="0"/>
              <a:t> is a program or set of programs containing instructions that provide desired functionality. And Engineering is the process of designing and building something that serves a particular purpose and finds a cost-effective solution to problems.</a:t>
            </a:r>
          </a:p>
          <a:p>
            <a:pPr algn="just"/>
            <a:endParaRPr lang="en-US" sz="2000" dirty="0" smtClean="0"/>
          </a:p>
          <a:p>
            <a:pPr algn="just"/>
            <a:r>
              <a:rPr lang="en-US" sz="2000" b="1" dirty="0" smtClean="0"/>
              <a:t>Software Engineering</a:t>
            </a:r>
            <a:r>
              <a:rPr lang="en-US" sz="2000" dirty="0" smtClean="0"/>
              <a:t> is the process of designing, developing, testing, and maintaining software. It is a systematic and disciplined approach to software development that aims to create high-quality, reliable, and maintainable software. Software engineering includes a variety of techniques, tools, and methodologies, including requirements analysis, design, testing, and maintenance. </a:t>
            </a:r>
            <a:endParaRPr lang="en-US" sz="2000" dirty="0"/>
          </a:p>
        </p:txBody>
      </p:sp>
      <p:sp>
        <p:nvSpPr>
          <p:cNvPr id="5" name="Rectangle 4"/>
          <p:cNvSpPr/>
          <p:nvPr/>
        </p:nvSpPr>
        <p:spPr>
          <a:xfrm>
            <a:off x="524505" y="790694"/>
            <a:ext cx="3698448" cy="369332"/>
          </a:xfrm>
          <a:prstGeom prst="rect">
            <a:avLst/>
          </a:prstGeom>
        </p:spPr>
        <p:txBody>
          <a:bodyPr wrap="none">
            <a:spAutoFit/>
          </a:bodyPr>
          <a:lstStyle/>
          <a:p>
            <a:r>
              <a:rPr lang="en-GB" b="1" dirty="0" smtClean="0"/>
              <a:t>Software engineering definition</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pPr algn="just"/>
            <a:r>
              <a:rPr lang="en-GB" dirty="0" smtClean="0"/>
              <a:t>More and more, individuals and society rely on advanced software systems. We need to be able to produce reliable and trustworthy systems economically and quickly.</a:t>
            </a:r>
          </a:p>
          <a:p>
            <a:pPr algn="just"/>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pPr algn="just"/>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pPr algn="just"/>
            <a:r>
              <a:rPr lang="en-GB" b="1" dirty="0" smtClean="0"/>
              <a:t>Software specification</a:t>
            </a:r>
            <a:r>
              <a:rPr lang="en-GB" dirty="0" smtClean="0"/>
              <a:t>, where customers and engineers define the software that is to be produced and the constraints on its operation.</a:t>
            </a:r>
          </a:p>
          <a:p>
            <a:pPr algn="just"/>
            <a:r>
              <a:rPr lang="en-GB" b="1" dirty="0" smtClean="0"/>
              <a:t>Software development,</a:t>
            </a:r>
            <a:r>
              <a:rPr lang="en-GB" dirty="0" smtClean="0"/>
              <a:t> where the software is designed and programmed.</a:t>
            </a:r>
          </a:p>
          <a:p>
            <a:pPr algn="just"/>
            <a:r>
              <a:rPr lang="en-GB" b="1" dirty="0" smtClean="0"/>
              <a:t>Software validation, </a:t>
            </a:r>
            <a:r>
              <a:rPr lang="en-GB" dirty="0" smtClean="0"/>
              <a:t>where the software is checked to ensure that it is what the customer requires.</a:t>
            </a:r>
          </a:p>
          <a:p>
            <a:pPr algn="just"/>
            <a:r>
              <a:rPr lang="en-GB" b="1" dirty="0" smtClean="0"/>
              <a:t>Software evolution</a:t>
            </a:r>
            <a:r>
              <a:rPr lang="en-GB" dirty="0" smtClean="0"/>
              <a:t>, where the software is modified to reflect changing customer and market requirements.</a:t>
            </a:r>
          </a:p>
          <a:p>
            <a:pPr algn="just"/>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a:t>
            </a:r>
          </a:p>
          <a:p>
            <a:pPr lvl="1"/>
            <a:r>
              <a:rPr lang="en-GB" dirty="0" smtClean="0"/>
              <a:t>Increasingly, systems are required to operate as distributed systems across networks that include different types of computer and mobile devices.</a:t>
            </a:r>
          </a:p>
          <a:p>
            <a:r>
              <a:rPr lang="en-GB" dirty="0" smtClean="0"/>
              <a:t>Business and social change</a:t>
            </a:r>
          </a:p>
          <a:p>
            <a:pPr lvl="1"/>
            <a:r>
              <a:rPr lang="en-GB" dirty="0" smtClean="0"/>
              <a:t>Business and society are changing incredibly quickly as emerging economies develop and new technologies become available. They need to be able to change their existing software and to rapidly develop new software.</a:t>
            </a:r>
          </a:p>
          <a:p>
            <a:r>
              <a:rPr lang="en-GB" dirty="0" smtClean="0"/>
              <a:t>Security and trust</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a:t>
            </a:r>
          </a:p>
          <a:p>
            <a:pPr lvl="1"/>
            <a:r>
              <a:rPr lang="en-GB" dirty="0" smtClean="0"/>
              <a:t>These are application systems that run on a local computer, such as a PC. They include all necessary functionality and do not need to be connected to a network.</a:t>
            </a:r>
          </a:p>
          <a:p>
            <a:r>
              <a:rPr lang="en-GB" dirty="0" smtClean="0"/>
              <a:t>Interactive transaction-based applications</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a:t>
            </a:r>
          </a:p>
          <a:p>
            <a:pPr lvl="1"/>
            <a:r>
              <a:rPr lang="en-GB" dirty="0" smtClean="0"/>
              <a:t>These are software control systems that control and manage hardware devices.Numerically,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a:t>
            </a:r>
          </a:p>
          <a:p>
            <a:pPr lvl="1"/>
            <a:r>
              <a:rPr lang="en-GB" dirty="0" smtClean="0"/>
              <a:t>These are business systems that are designed to process data in large batches. They process large numbers of individual inputs to create corresponding outputs.</a:t>
            </a:r>
          </a:p>
          <a:p>
            <a:r>
              <a:rPr lang="en-GB" dirty="0" smtClean="0"/>
              <a:t>Entertainment systems</a:t>
            </a:r>
          </a:p>
          <a:p>
            <a:pPr lvl="1"/>
            <a:r>
              <a:rPr lang="en-GB" dirty="0" smtClean="0"/>
              <a:t>These are systems that are primarily for personal use and which are intended to entertain the user.</a:t>
            </a:r>
          </a:p>
          <a:p>
            <a:r>
              <a:rPr lang="en-GB" dirty="0" smtClean="0"/>
              <a:t>Systems for </a:t>
            </a:r>
            <a:r>
              <a:rPr lang="en-GB" dirty="0" err="1" smtClean="0"/>
              <a:t>modeling</a:t>
            </a:r>
            <a:r>
              <a:rPr lang="en-GB" dirty="0" smtClean="0"/>
              <a:t> and simulation</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a:t>
            </a:r>
          </a:p>
          <a:p>
            <a:pPr lvl="1"/>
            <a:r>
              <a:rPr lang="en-GB" dirty="0" smtClean="0"/>
              <a:t>These are systems that collect data from their environment using a set of sensors and send that data to other systems for processing.</a:t>
            </a:r>
          </a:p>
          <a:p>
            <a:r>
              <a:rPr lang="en-GB" dirty="0" smtClean="0"/>
              <a:t>Systems of systems</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a:t>
            </a:r>
          </a:p>
          <a:p>
            <a:pPr lvl="1"/>
            <a:r>
              <a:rPr lang="en-GB" dirty="0" smtClean="0"/>
              <a:t>Understanding and managing the software specification and requirements (what the software should do) are important.</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a:t>
            </a:r>
          </a:p>
          <a:p>
            <a:r>
              <a:rPr lang="en-GB" dirty="0" smtClean="0"/>
              <a:t>User interfaces are constrained by the capabilities of web browsers.</a:t>
            </a:r>
          </a:p>
          <a:p>
            <a:pPr lvl="1"/>
            <a:r>
              <a:rPr lang="en-GB" dirty="0" smtClean="0"/>
              <a:t>Technologies such as AJAX allow rich interfaces to be created within a web browser but are still difficult to use. Web forms with local scripting are more commonly used.</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2278"/>
            <a:ext cx="7293232" cy="685482"/>
          </a:xfrm>
        </p:spPr>
        <p:txBody>
          <a:bodyPr/>
          <a:lstStyle/>
          <a:p>
            <a:r>
              <a:rPr lang="en-US" dirty="0" smtClean="0"/>
              <a:t>Key Principles of Software Engineering</a:t>
            </a:r>
            <a:br>
              <a:rPr lang="en-US" dirty="0" smtClean="0"/>
            </a:br>
            <a:endParaRPr lang="en-US" dirty="0"/>
          </a:p>
        </p:txBody>
      </p:sp>
      <p:sp>
        <p:nvSpPr>
          <p:cNvPr id="3" name="Footer Placeholder 2"/>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5323AA34-E435-CB43-B1EC-D16A672B4041}" type="slidenum">
              <a:rPr lang="en-US" smtClean="0"/>
              <a:pPr>
                <a:defRPr/>
              </a:pPr>
              <a:t>23</a:t>
            </a:fld>
            <a:endParaRPr lang="en-US"/>
          </a:p>
        </p:txBody>
      </p:sp>
      <p:sp>
        <p:nvSpPr>
          <p:cNvPr id="5" name="Rectangle 4"/>
          <p:cNvSpPr/>
          <p:nvPr/>
        </p:nvSpPr>
        <p:spPr>
          <a:xfrm>
            <a:off x="457200" y="1512511"/>
            <a:ext cx="8229600" cy="3477875"/>
          </a:xfrm>
          <a:prstGeom prst="rect">
            <a:avLst/>
          </a:prstGeom>
        </p:spPr>
        <p:txBody>
          <a:bodyPr wrap="square">
            <a:spAutoFit/>
          </a:bodyPr>
          <a:lstStyle/>
          <a:p>
            <a:pPr algn="just"/>
            <a:r>
              <a:rPr lang="en-US" sz="2000" b="1" dirty="0" smtClean="0"/>
              <a:t>Modularity</a:t>
            </a:r>
            <a:r>
              <a:rPr lang="en-US" sz="2000" dirty="0" smtClean="0"/>
              <a:t>: Breaking the software into smaller, reusable components that can be developed and tested independently.</a:t>
            </a:r>
          </a:p>
          <a:p>
            <a:pPr algn="just"/>
            <a:r>
              <a:rPr lang="en-US" sz="2000" b="1" dirty="0" smtClean="0"/>
              <a:t>Abstraction</a:t>
            </a:r>
            <a:r>
              <a:rPr lang="en-US" sz="2000" dirty="0" smtClean="0"/>
              <a:t>: Hiding the implementation details of a component and exposing only the necessary functionality to other parts of the software.</a:t>
            </a:r>
          </a:p>
          <a:p>
            <a:pPr algn="just"/>
            <a:r>
              <a:rPr lang="en-US" sz="2000" b="1" dirty="0" smtClean="0"/>
              <a:t>Encapsulation</a:t>
            </a:r>
            <a:r>
              <a:rPr lang="en-US" sz="2000" dirty="0" smtClean="0"/>
              <a:t>: Wrapping up the data and functions of an object into a single unit, and protecting the internal state of an object from external modifications.</a:t>
            </a:r>
          </a:p>
          <a:p>
            <a:pPr algn="just"/>
            <a:r>
              <a:rPr lang="en-US" sz="2000" b="1" dirty="0" smtClean="0"/>
              <a:t>Reusability</a:t>
            </a:r>
            <a:r>
              <a:rPr lang="en-US" sz="2000" dirty="0" smtClean="0"/>
              <a:t>: Creating components that can be used in multiple projects, which can save time and resources.</a:t>
            </a:r>
          </a:p>
          <a:p>
            <a:pPr algn="just"/>
            <a:r>
              <a:rPr lang="en-US" sz="2000" b="1" dirty="0" smtClean="0"/>
              <a:t>Maintenance</a:t>
            </a:r>
            <a:r>
              <a:rPr lang="en-US" sz="2000" dirty="0" smtClean="0"/>
              <a:t>: Regularly updating and improving the software to fix bugs, add new features, and address security vulnerabilities.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Principles of Software Engineering</a:t>
            </a:r>
            <a:br>
              <a:rPr lang="en-US" dirty="0" smtClean="0"/>
            </a:br>
            <a:endParaRPr lang="en-US" dirty="0"/>
          </a:p>
        </p:txBody>
      </p:sp>
      <p:sp>
        <p:nvSpPr>
          <p:cNvPr id="3" name="Footer Placeholder 2"/>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5323AA34-E435-CB43-B1EC-D16A672B4041}" type="slidenum">
              <a:rPr lang="en-US" smtClean="0"/>
              <a:pPr>
                <a:defRPr/>
              </a:pPr>
              <a:t>24</a:t>
            </a:fld>
            <a:endParaRPr lang="en-US"/>
          </a:p>
        </p:txBody>
      </p:sp>
      <p:sp>
        <p:nvSpPr>
          <p:cNvPr id="5" name="Rectangle 4"/>
          <p:cNvSpPr/>
          <p:nvPr/>
        </p:nvSpPr>
        <p:spPr>
          <a:xfrm>
            <a:off x="457200" y="1582341"/>
            <a:ext cx="8229600" cy="2862322"/>
          </a:xfrm>
          <a:prstGeom prst="rect">
            <a:avLst/>
          </a:prstGeom>
        </p:spPr>
        <p:txBody>
          <a:bodyPr wrap="square">
            <a:spAutoFit/>
          </a:bodyPr>
          <a:lstStyle/>
          <a:p>
            <a:pPr algn="just"/>
            <a:r>
              <a:rPr lang="en-US" sz="2000" b="1" dirty="0" smtClean="0"/>
              <a:t>Testing</a:t>
            </a:r>
            <a:r>
              <a:rPr lang="en-US" sz="2000" dirty="0" smtClean="0"/>
              <a:t>: Verifying that the software meets its requirements and is free of bugs.</a:t>
            </a:r>
          </a:p>
          <a:p>
            <a:pPr algn="just"/>
            <a:r>
              <a:rPr lang="en-US" sz="2000" b="1" dirty="0" smtClean="0"/>
              <a:t>Design Patterns</a:t>
            </a:r>
            <a:r>
              <a:rPr lang="en-US" sz="2000" dirty="0" smtClean="0"/>
              <a:t>: Solving recurring problems in software design by providing templates for solving them.</a:t>
            </a:r>
          </a:p>
          <a:p>
            <a:pPr algn="just"/>
            <a:r>
              <a:rPr lang="en-US" sz="2000" b="1" dirty="0" smtClean="0"/>
              <a:t>Agile methodologies: </a:t>
            </a:r>
            <a:r>
              <a:rPr lang="en-US" sz="2000" dirty="0" smtClean="0"/>
              <a:t>Using iterative and incremental development processes that focus on customer satisfaction, rapid delivery, and flexibility.</a:t>
            </a:r>
          </a:p>
          <a:p>
            <a:pPr algn="just"/>
            <a:r>
              <a:rPr lang="en-US" sz="2000" b="1" dirty="0" smtClean="0"/>
              <a:t>Continuous Integration &amp; Deployment:</a:t>
            </a:r>
            <a:r>
              <a:rPr lang="en-US" sz="2000" dirty="0" smtClean="0"/>
              <a:t> Continuously integrating the code changes and deploying them into the production environment.</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smtClean="0"/>
              <a:t>ACM(association of computer machinery)</a:t>
            </a:r>
            <a:br>
              <a:rPr lang="en-GB" dirty="0" smtClean="0"/>
            </a:br>
            <a:r>
              <a:rPr lang="en-GB" dirty="0" smtClean="0"/>
              <a:t>/IEEE </a:t>
            </a:r>
            <a:r>
              <a:rPr lang="en-GB" dirty="0"/>
              <a:t>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lgn="just"/>
            <a:r>
              <a:rPr lang="en-GB" i="1" dirty="0" smtClean="0"/>
              <a:t>Computers have a central and growing role in commerce, industry, government, medicine, education, entertainment and society at large</a:t>
            </a:r>
            <a:r>
              <a:rPr lang="en-GB" i="1" dirty="0" smtClean="0"/>
              <a:t>.</a:t>
            </a:r>
          </a:p>
          <a:p>
            <a:pPr lvl="1" algn="just">
              <a:buNone/>
            </a:pPr>
            <a:r>
              <a:rPr lang="en-GB" i="1" dirty="0" smtClean="0"/>
              <a:t> </a:t>
            </a:r>
            <a:r>
              <a:rPr lang="en-GB" i="1" dirty="0" smtClean="0"/>
              <a:t>  </a:t>
            </a:r>
            <a:r>
              <a:rPr lang="en-GB" i="1" dirty="0" smtClean="0"/>
              <a:t> </a:t>
            </a:r>
            <a:r>
              <a:rPr lang="en-GB" i="1" dirty="0" smtClean="0"/>
              <a:t>Software engineers are those who contribute by direct participation or by teaching, to the analysis, specification, design, development, certification, maintenance and testing of software systems.</a:t>
            </a:r>
          </a:p>
          <a:p>
            <a:pPr lvl="1" algn="just"/>
            <a:r>
              <a:rPr lang="en-GB" i="1" dirty="0" smtClean="0"/>
              <a:t>Because of their roles in developing software systems, software engineers have significant 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a:t>
            </a:r>
          </a:p>
          <a:p>
            <a:r>
              <a:rPr lang="en-GB" dirty="0" smtClean="0"/>
              <a:t>It makes use of a centralized database of patient information but has also been designed to run on a PC, so that it may be accessed and used from sites that do not have secure network connectivity.</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a:t>
            </a:r>
          </a:p>
          <a:p>
            <a:pPr lvl="1"/>
            <a:r>
              <a:rPr lang="en-GB" dirty="0" smtClean="0"/>
              <a:t>The system monitors the records of patients that are involved in treatment and issues warnings if possible problems are detected.</a:t>
            </a:r>
          </a:p>
          <a:p>
            <a:r>
              <a:rPr lang="en-GB" dirty="0" smtClean="0"/>
              <a:t>Administrative reporting</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48</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a:t>
            </a:r>
          </a:p>
          <a:p>
            <a:pPr lvl="1"/>
            <a:r>
              <a:rPr lang="en-GB" dirty="0" smtClean="0"/>
              <a:t>This system collects the data from all of the wilderness weather stations, carries out data processing and analysis and archives the data.</a:t>
            </a:r>
          </a:p>
          <a:p>
            <a:r>
              <a:rPr lang="en-GB" dirty="0" smtClean="0"/>
              <a:t>The station maintenance system</a:t>
            </a:r>
          </a:p>
          <a:p>
            <a:pPr lvl="1"/>
            <a:r>
              <a:rPr lang="en-GB" dirty="0" smtClean="0"/>
              <a:t>This system can communicate by satellite with all wilderness weather stations to monitor the health of these systems and provide reports of problems.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3733</TotalTime>
  <Words>3684</Words>
  <Application>Microsoft Macintosh PowerPoint</Application>
  <PresentationFormat>On-screen Show (4:3)</PresentationFormat>
  <Paragraphs>353</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Slide 11</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Principles of Software Engineering </vt:lpstr>
      <vt:lpstr>Key Principles of Software Engineering </vt:lpstr>
      <vt:lpstr>Key points</vt:lpstr>
      <vt:lpstr>Key points</vt:lpstr>
      <vt:lpstr>Chapter 1- Introduction</vt:lpstr>
      <vt:lpstr>Software engineering ethics</vt:lpstr>
      <vt:lpstr>Issues of professional responsibility</vt:lpstr>
      <vt:lpstr>Issues of professional responsibility</vt:lpstr>
      <vt:lpstr>ACM(association of computer machinery) /IEEE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HP</cp:lastModifiedBy>
  <cp:revision>22</cp:revision>
  <dcterms:created xsi:type="dcterms:W3CDTF">2009-12-29T10:39:27Z</dcterms:created>
  <dcterms:modified xsi:type="dcterms:W3CDTF">2023-10-10T01:17:48Z</dcterms:modified>
</cp:coreProperties>
</file>