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1" r:id="rId4"/>
    <p:sldId id="275" r:id="rId5"/>
    <p:sldId id="276" r:id="rId6"/>
    <p:sldId id="272" r:id="rId7"/>
    <p:sldId id="273" r:id="rId8"/>
    <p:sldId id="267" r:id="rId9"/>
    <p:sldId id="285" r:id="rId10"/>
    <p:sldId id="279" r:id="rId11"/>
    <p:sldId id="281" r:id="rId12"/>
    <p:sldId id="282" r:id="rId13"/>
    <p:sldId id="283" r:id="rId14"/>
    <p:sldId id="284" r:id="rId15"/>
    <p:sldId id="280" r:id="rId16"/>
    <p:sldId id="277" r:id="rId17"/>
    <p:sldId id="260" r:id="rId18"/>
    <p:sldId id="286" r:id="rId19"/>
    <p:sldId id="269" r:id="rId20"/>
    <p:sldId id="270" r:id="rId21"/>
    <p:sldId id="262" r:id="rId22"/>
    <p:sldId id="264" r:id="rId23"/>
    <p:sldId id="266" r:id="rId24"/>
    <p:sldId id="287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8" autoAdjust="0"/>
    <p:restoredTop sz="94660"/>
  </p:normalViewPr>
  <p:slideViewPr>
    <p:cSldViewPr snapToGrid="0">
      <p:cViewPr>
        <p:scale>
          <a:sx n="66" d="100"/>
          <a:sy n="66" d="100"/>
        </p:scale>
        <p:origin x="1880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8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1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30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04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949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753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7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98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49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80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44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0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2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21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60B899-079E-4049-9114-316F2D46261C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99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yyichen310/Research-on-Automatic-CAPTCHA-Recognition-Method-Based-on-Deep-Learnin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CB0CF-33AD-A356-F3D2-A11904A17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150904"/>
          </a:xfrm>
        </p:spPr>
        <p:txBody>
          <a:bodyPr/>
          <a:lstStyle/>
          <a:p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基於深度學習的驗證碼自動辨識方法研究</a:t>
            </a:r>
            <a:br>
              <a:rPr lang="en-US" altLang="zh-TW" sz="4400" b="1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標楷體" panose="03000509000000000000" pitchFamily="65" charset="-120"/>
              </a:rPr>
            </a:b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BFBCA7-D5DE-AB4D-4F49-D2DFFF058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752600"/>
            <a:ext cx="6815669" cy="1320802"/>
          </a:xfrm>
        </p:spPr>
        <p:txBody>
          <a:bodyPr/>
          <a:lstStyle/>
          <a:p>
            <a:r>
              <a:rPr lang="zh-TW" altLang="en-US" sz="2400" dirty="0">
                <a:latin typeface="+mj-ea"/>
                <a:ea typeface="+mj-ea"/>
                <a:cs typeface="Times New Roman" panose="02020603050405020304" pitchFamily="18" charset="0"/>
              </a:rPr>
              <a:t>指導教授</a:t>
            </a:r>
            <a:r>
              <a:rPr lang="zh-TW" altLang="en-US" sz="2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：林柏江 教授</a:t>
            </a:r>
            <a:endParaRPr lang="en-US" altLang="zh-TW" sz="240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組員</a:t>
            </a:r>
            <a:r>
              <a:rPr lang="zh-TW" altLang="en-US" sz="2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Wingdings" pitchFamily="2" charset="2"/>
              </a:rPr>
              <a:t>：</a:t>
            </a:r>
            <a:r>
              <a:rPr lang="en-US" altLang="zh-TW" sz="2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Wingdings" pitchFamily="2" charset="2"/>
              </a:rPr>
              <a:t>1100423</a:t>
            </a:r>
            <a:r>
              <a:rPr lang="zh-TW" altLang="en-US" sz="2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Wingdings" pitchFamily="2" charset="2"/>
              </a:rPr>
              <a:t> 陳叡逸、</a:t>
            </a:r>
            <a:r>
              <a:rPr lang="en-US" altLang="zh-TW" sz="2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Wingdings" pitchFamily="2" charset="2"/>
              </a:rPr>
              <a:t> 1100427</a:t>
            </a:r>
            <a:r>
              <a:rPr lang="zh-TW" altLang="en-US" sz="2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Wingdings" pitchFamily="2" charset="2"/>
              </a:rPr>
              <a:t> 林冠宇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449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CRNN_GRU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 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ResNet-18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之架構比較與改進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2FE87F-1F3A-E040-E44F-1ED0CCEA73AD}"/>
              </a:ext>
            </a:extLst>
          </p:cNvPr>
          <p:cNvSpPr txBox="1"/>
          <p:nvPr/>
        </p:nvSpPr>
        <p:spPr>
          <a:xfrm>
            <a:off x="1295400" y="2482959"/>
            <a:ext cx="9344889" cy="38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為適應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OCR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及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CTC</a:t>
            </a:r>
            <a:r>
              <a:rPr lang="zh-TW" altLang="en-US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+mj-ea"/>
                <a:ea typeface="+mj-ea"/>
                <a:cs typeface="Times New Roman" panose="02020603050405020304" pitchFamily="18" charset="0"/>
              </a:rPr>
              <a:t>loss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，本研究針對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ResNet-18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進行以下改進：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23859C-8D07-6208-B6B8-3525709A995A}"/>
              </a:ext>
            </a:extLst>
          </p:cNvPr>
          <p:cNvSpPr txBox="1"/>
          <p:nvPr/>
        </p:nvSpPr>
        <p:spPr>
          <a:xfrm>
            <a:off x="1361296" y="3114116"/>
            <a:ext cx="96011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1.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縮小卷積核（</a:t>
            </a:r>
            <a: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7x7 → 3x3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），保留細節特徵</a:t>
            </a:r>
            <a:endParaRPr kumimoji="0" lang="en-US" altLang="zh-TW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1400" dirty="0">
                <a:latin typeface="+mj-ea"/>
                <a:ea typeface="+mj-ea"/>
                <a:cs typeface="Times New Roman" panose="02020603050405020304" pitchFamily="18" charset="0"/>
              </a:rPr>
              <a:t>2.</a:t>
            </a:r>
            <a:r>
              <a:rPr lang="zh-TW" altLang="en-US" sz="14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去掉 </a:t>
            </a:r>
            <a:r>
              <a:rPr kumimoji="0" lang="en-US" altLang="zh-TW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MaxPool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，避免時間維度損失</a:t>
            </a:r>
            <a:endParaRPr kumimoji="0" lang="en-US" altLang="zh-TW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3.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加上 </a:t>
            </a:r>
            <a: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GRU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（雙向），捕捉時序訊息</a:t>
            </a:r>
            <a:endParaRPr kumimoji="0" lang="en-US" altLang="zh-TW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4.</a:t>
            </a:r>
            <a:r>
              <a:rPr lang="zh-TW" altLang="zh-TW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時間步長（</a:t>
            </a:r>
            <a:r>
              <a:rPr lang="en-US" altLang="zh-TW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Timestep</a:t>
            </a:r>
            <a:r>
              <a:rPr lang="zh-TW" altLang="zh-TW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）計算與調整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</a:b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605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CRNN_GRU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 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ResNet-18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之架構比較與改進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B637CDE-B6E1-88D1-57F2-4F834C2A1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90528"/>
              </p:ext>
            </p:extLst>
          </p:nvPr>
        </p:nvGraphicFramePr>
        <p:xfrm>
          <a:off x="1449781" y="2977727"/>
          <a:ext cx="3194903" cy="1380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503">
                  <a:extLst>
                    <a:ext uri="{9D8B030D-6E8A-4147-A177-3AD203B41FA5}">
                      <a16:colId xmlns:a16="http://schemas.microsoft.com/office/drawing/2014/main" val="1250135034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611037407"/>
                    </a:ext>
                  </a:extLst>
                </a:gridCol>
              </a:tblGrid>
              <a:tr h="292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模型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>
                          <a:effectLst/>
                        </a:rPr>
                        <a:t>第一層卷積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4723356"/>
                  </a:ext>
                </a:extLst>
              </a:tr>
              <a:tr h="482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ResNet-18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7×7 </a:t>
                      </a:r>
                      <a:r>
                        <a:rPr lang="zh-TW" sz="1200" kern="100" dirty="0">
                          <a:effectLst/>
                        </a:rPr>
                        <a:t>卷積，</a:t>
                      </a:r>
                      <a:r>
                        <a:rPr lang="en-US" sz="1200" kern="100" dirty="0">
                          <a:effectLst/>
                        </a:rPr>
                        <a:t>stride=2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552330"/>
                  </a:ext>
                </a:extLst>
              </a:tr>
              <a:tr h="6046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CRNN_GRU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3×3 </a:t>
                      </a:r>
                      <a:r>
                        <a:rPr lang="zh-TW" sz="1200" kern="100" dirty="0">
                          <a:effectLst/>
                        </a:rPr>
                        <a:t>卷積，</a:t>
                      </a:r>
                      <a:r>
                        <a:rPr lang="en-US" sz="1200" kern="100" dirty="0">
                          <a:effectLst/>
                        </a:rPr>
                        <a:t>stride=1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27129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C48EB63-C25A-A9A2-3134-7F66C6B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781" y="4496231"/>
            <a:ext cx="8846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改動原因：</a:t>
            </a:r>
            <a:r>
              <a:rPr lang="en-US" altLang="zh-TW" sz="1600" dirty="0">
                <a:latin typeface="+mj-ea"/>
                <a:ea typeface="+mj-ea"/>
                <a:cs typeface="Times New Roman" panose="02020603050405020304" pitchFamily="18" charset="0"/>
              </a:rPr>
              <a:t>ResNet-18 </a:t>
            </a: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主要用於分類任務，適用於較大輸入影像（</a:t>
            </a:r>
            <a:r>
              <a:rPr lang="en-US" altLang="zh-TW" sz="1600" dirty="0">
                <a:latin typeface="+mj-ea"/>
                <a:ea typeface="+mj-ea"/>
                <a:cs typeface="Times New Roman" panose="02020603050405020304" pitchFamily="18" charset="0"/>
              </a:rPr>
              <a:t>224×224</a:t>
            </a: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），而驗證碼多為細長的文本影像</a:t>
            </a:r>
            <a:r>
              <a:rPr lang="en-US" altLang="zh-TW" sz="1600" dirty="0">
                <a:latin typeface="+mj-ea"/>
                <a:ea typeface="+mj-ea"/>
                <a:cs typeface="Times New Roman" panose="02020603050405020304" pitchFamily="18" charset="0"/>
              </a:rPr>
              <a:t>(128×32)</a:t>
            </a: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，較大卷積核可能導致細節資訊流失。因此，本研究改用較小的 </a:t>
            </a:r>
            <a:r>
              <a:rPr lang="en-US" altLang="zh-TW" sz="1600" dirty="0">
                <a:latin typeface="+mj-ea"/>
                <a:ea typeface="+mj-ea"/>
                <a:cs typeface="Times New Roman" panose="02020603050405020304" pitchFamily="18" charset="0"/>
              </a:rPr>
              <a:t>3×3 </a:t>
            </a: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卷積，並將步長（</a:t>
            </a:r>
            <a:r>
              <a:rPr lang="en-US" altLang="zh-TW" sz="1600" dirty="0">
                <a:latin typeface="+mj-ea"/>
                <a:ea typeface="+mj-ea"/>
                <a:cs typeface="Times New Roman" panose="02020603050405020304" pitchFamily="18" charset="0"/>
              </a:rPr>
              <a:t>stride</a:t>
            </a: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）設為 </a:t>
            </a:r>
            <a:r>
              <a:rPr lang="en-US" altLang="zh-TW" sz="1600" dirty="0"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，以保留更多局部特徵。</a:t>
            </a:r>
            <a:endParaRPr kumimoji="0" lang="zh-TW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3053F7-22C5-4AF5-0A19-99473FAE192D}"/>
              </a:ext>
            </a:extLst>
          </p:cNvPr>
          <p:cNvSpPr txBox="1"/>
          <p:nvPr/>
        </p:nvSpPr>
        <p:spPr>
          <a:xfrm>
            <a:off x="1449781" y="2515515"/>
            <a:ext cx="6115792" cy="392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(1)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首層卷積核縮小（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7×7 → 3×3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8448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CRNN_GRU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 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ResNet-18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之架構比較與改進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EDBCE00-F8FA-FBE4-7C66-262D819ED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00106"/>
              </p:ext>
            </p:extLst>
          </p:nvPr>
        </p:nvGraphicFramePr>
        <p:xfrm>
          <a:off x="1487905" y="2991293"/>
          <a:ext cx="3305477" cy="1142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9418">
                  <a:extLst>
                    <a:ext uri="{9D8B030D-6E8A-4147-A177-3AD203B41FA5}">
                      <a16:colId xmlns:a16="http://schemas.microsoft.com/office/drawing/2014/main" val="1501222879"/>
                    </a:ext>
                  </a:extLst>
                </a:gridCol>
                <a:gridCol w="2156059">
                  <a:extLst>
                    <a:ext uri="{9D8B030D-6E8A-4147-A177-3AD203B41FA5}">
                      <a16:colId xmlns:a16="http://schemas.microsoft.com/office/drawing/2014/main" val="3455689102"/>
                    </a:ext>
                  </a:extLst>
                </a:gridCol>
              </a:tblGrid>
              <a:tr h="3785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模型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池化方式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643942"/>
                  </a:ext>
                </a:extLst>
              </a:tr>
              <a:tr h="381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ea"/>
                          <a:ea typeface="+mj-ea"/>
                        </a:rPr>
                        <a:t>ResNet-18</a:t>
                      </a:r>
                      <a:endParaRPr lang="zh-TW" sz="12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ea"/>
                          <a:ea typeface="+mj-ea"/>
                        </a:rPr>
                        <a:t>MaxPool(3×3, stride=2)</a:t>
                      </a:r>
                      <a:endParaRPr lang="zh-TW" sz="12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351838"/>
                  </a:ext>
                </a:extLst>
              </a:tr>
              <a:tr h="381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ea"/>
                          <a:ea typeface="+mj-ea"/>
                        </a:rPr>
                        <a:t>CRNN_GRU</a:t>
                      </a:r>
                      <a:endParaRPr lang="zh-TW" sz="12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刪除池化層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22371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5899623-E33B-8409-95A0-6F5620CB0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276" y="2526892"/>
            <a:ext cx="30047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(2) 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刪除池化層（</a:t>
            </a:r>
            <a:r>
              <a:rPr kumimoji="0" lang="en-US" altLang="zh-TW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MaxPool</a:t>
            </a:r>
            <a:r>
              <a:rPr kumimoji="0" lang="zh-TW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kumimoji="0" lang="zh-TW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86817C-A25D-DDC0-979A-27C8EAFF73A2}"/>
              </a:ext>
            </a:extLst>
          </p:cNvPr>
          <p:cNvSpPr txBox="1"/>
          <p:nvPr/>
        </p:nvSpPr>
        <p:spPr>
          <a:xfrm>
            <a:off x="1295402" y="4394957"/>
            <a:ext cx="9734277" cy="1236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改動原因：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ResNet-18 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採用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1600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MaxPool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(3×3, stride=2) 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進行特徵下採樣，以降低計算成本並提取更具判別力的特徵。然而，在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OCR 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任務中，保持特徵圖的寬度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W 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對於序列建模至關重要。因此，本模型移除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1600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MaxPool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以維持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W 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不變，並在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CNN 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最終階段引入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1600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AdaptiveAvgPool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(1, W)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，將特徵圖高度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H 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壓縮至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1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，以更好地適配後續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RNN 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模組的時序建模需求。</a:t>
            </a:r>
          </a:p>
        </p:txBody>
      </p:sp>
    </p:spTree>
    <p:extLst>
      <p:ext uri="{BB962C8B-B14F-4D97-AF65-F5344CB8AC3E}">
        <p14:creationId xmlns:p14="http://schemas.microsoft.com/office/powerpoint/2010/main" val="381648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CRNN_GRU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 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ResNet-18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之架構比較與改進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86817C-A25D-DDC0-979A-27C8EAFF73A2}"/>
              </a:ext>
            </a:extLst>
          </p:cNvPr>
          <p:cNvSpPr txBox="1"/>
          <p:nvPr/>
        </p:nvSpPr>
        <p:spPr>
          <a:xfrm>
            <a:off x="1361941" y="3935545"/>
            <a:ext cx="9734277" cy="1053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6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改動原因：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ResNet-18 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的全連接層適用於單一分類標籤的任務，而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OCR 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任務涉及動態長序列輸出。因此，本模型引入雙向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GRU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以學習字元間的時序關係，使模型具備更強的序列建模能力。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3CB658-76DD-37D6-2D41-1CDFBBD2E862}"/>
              </a:ext>
            </a:extLst>
          </p:cNvPr>
          <p:cNvSpPr txBox="1"/>
          <p:nvPr/>
        </p:nvSpPr>
        <p:spPr>
          <a:xfrm>
            <a:off x="1361941" y="2480663"/>
            <a:ext cx="6115792" cy="392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3)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加入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GRU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模型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B28C1B9-F079-5105-99D9-49615A152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52353"/>
              </p:ext>
            </p:extLst>
          </p:nvPr>
        </p:nvGraphicFramePr>
        <p:xfrm>
          <a:off x="1371600" y="3068320"/>
          <a:ext cx="5278583" cy="5780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592">
                  <a:extLst>
                    <a:ext uri="{9D8B030D-6E8A-4147-A177-3AD203B41FA5}">
                      <a16:colId xmlns:a16="http://schemas.microsoft.com/office/drawing/2014/main" val="2939681632"/>
                    </a:ext>
                  </a:extLst>
                </a:gridCol>
                <a:gridCol w="4191991">
                  <a:extLst>
                    <a:ext uri="{9D8B030D-6E8A-4147-A177-3AD203B41FA5}">
                      <a16:colId xmlns:a16="http://schemas.microsoft.com/office/drawing/2014/main" val="2350422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>
                          <a:effectLst/>
                          <a:latin typeface="+mj-ea"/>
                          <a:ea typeface="+mj-ea"/>
                        </a:rPr>
                        <a:t>模型</a:t>
                      </a:r>
                      <a:endParaRPr lang="zh-TW" sz="12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>
                          <a:effectLst/>
                          <a:latin typeface="+mj-ea"/>
                          <a:ea typeface="+mj-ea"/>
                        </a:rPr>
                        <a:t>後處理方式</a:t>
                      </a:r>
                      <a:endParaRPr lang="zh-TW" sz="12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621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ea"/>
                          <a:ea typeface="+mj-ea"/>
                        </a:rPr>
                        <a:t>ResNet-18</a:t>
                      </a:r>
                      <a:endParaRPr lang="zh-TW" sz="12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512 </a:t>
                      </a: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維特徵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→ </a:t>
                      </a: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全連接層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→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Softmax</a:t>
                      </a: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（分類）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978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ea"/>
                          <a:ea typeface="+mj-ea"/>
                        </a:rPr>
                        <a:t>CRNN_GRU</a:t>
                      </a:r>
                      <a:endParaRPr lang="zh-TW" sz="12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512 </a:t>
                      </a: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維特徵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→ GRU</a:t>
                      </a: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（時序建模）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→ </a:t>
                      </a: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全連接層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→ CTC Loss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16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446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CRNN_GRU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 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ResNet-18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之架構比較與改進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3CB658-76DD-37D6-2D41-1CDFBBD2E862}"/>
              </a:ext>
            </a:extLst>
          </p:cNvPr>
          <p:cNvSpPr txBox="1"/>
          <p:nvPr/>
        </p:nvSpPr>
        <p:spPr>
          <a:xfrm>
            <a:off x="1361941" y="2480663"/>
            <a:ext cx="6115792" cy="81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(4) </a:t>
            </a:r>
            <a:r>
              <a:rPr lang="zh-TW" altLang="zh-TW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時間步長（</a:t>
            </a:r>
            <a:r>
              <a:rPr lang="en-US" altLang="zh-TW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Timestep</a:t>
            </a:r>
            <a:r>
              <a:rPr lang="zh-TW" altLang="zh-TW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）計算與調整</a:t>
            </a:r>
            <a:endParaRPr lang="zh-TW" altLang="zh-TW" sz="1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85FCC3D-C64A-7A4E-5FD2-1C87B117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2" y="2980925"/>
            <a:ext cx="12392889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在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OCR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任務中，時間步長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T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對應於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CNN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特徵提取後的影像寬度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。由於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CNN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會對影像進行下採樣，因此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T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需經過計算：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T= (W - kernel + 2 * padding) / stride + 1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模型中，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kernel size = 3 ,padding=1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代入以上公式，可簡化為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	T = W /stride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根據本模型設計，最終模型的輸入維度為：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C2EC462-52D3-0AA6-F643-05DBD814E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1306524-F870-EEA5-AEDF-E46709C5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41" y="4753366"/>
            <a:ext cx="3297338" cy="50461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6651298-CA60-57FF-2F02-D2F7DEDD0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732" y="4542310"/>
            <a:ext cx="3915566" cy="14410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CBBB21-F0FA-D343-6765-A293EF6E5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296" y="4217739"/>
            <a:ext cx="2312452" cy="17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CRNN_GRU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 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ResNet-18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之架構比較與改進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2FE87F-1F3A-E040-E44F-1ED0CCEA73AD}"/>
              </a:ext>
            </a:extLst>
          </p:cNvPr>
          <p:cNvSpPr txBox="1"/>
          <p:nvPr/>
        </p:nvSpPr>
        <p:spPr>
          <a:xfrm>
            <a:off x="1295400" y="2482959"/>
            <a:ext cx="934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這些修改帶來的影響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endParaRPr kumimoji="0" lang="zh-TW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23859C-8D07-6208-B6B8-3525709A995A}"/>
              </a:ext>
            </a:extLst>
          </p:cNvPr>
          <p:cNvSpPr txBox="1"/>
          <p:nvPr/>
        </p:nvSpPr>
        <p:spPr>
          <a:xfrm>
            <a:off x="1295400" y="3084952"/>
            <a:ext cx="9736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Segoe UI Emoji" panose="020B0502040204020203" pitchFamily="34" charset="0"/>
              </a:rPr>
              <a:t>✅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適合可變輸入輸出（因為時間步長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T 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不固定）</a:t>
            </a:r>
            <a:b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</a:b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Segoe UI Emoji" panose="020B0502040204020203" pitchFamily="34" charset="0"/>
              </a:rPr>
              <a:t>✅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能處理無對齊數據（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CTC Loss 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會自動對齊）</a:t>
            </a:r>
            <a:b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</a:b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Segoe UI Emoji" panose="020B0502040204020203" pitchFamily="34" charset="0"/>
              </a:rPr>
              <a:t>✅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能學習字與字間的關係（因為加入了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GRU)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對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ResNet-18 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做的修改，讓它從一個影像分類模型，變成一個適合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OCR 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的時序識別模型</a:t>
            </a:r>
            <a:endParaRPr kumimoji="0" lang="zh-TW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731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0DAA0-E78B-14A3-B544-B496043E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656" y="1897572"/>
            <a:ext cx="8158688" cy="1822514"/>
          </a:xfrm>
        </p:spPr>
        <p:txBody>
          <a:bodyPr/>
          <a:lstStyle/>
          <a:p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研究</a:t>
            </a:r>
            <a:r>
              <a:rPr lang="zh-TW" altLang="zh-TW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結果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958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>
            <a:extLst>
              <a:ext uri="{FF2B5EF4-FFF2-40B4-BE49-F238E27FC236}">
                <a16:creationId xmlns:a16="http://schemas.microsoft.com/office/drawing/2014/main" id="{8550BA3D-D586-DBCB-012E-1448A570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模型辨識能力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95DE948-6B9D-22E2-D581-241FDDDFF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7000" y="2851202"/>
            <a:ext cx="9152467" cy="1477328"/>
          </a:xfrm>
          <a:prstGeom prst="rect">
            <a:avLst/>
          </a:prstGeom>
          <a:solidFill>
            <a:srgbClr val="F8F7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Geis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Geist"/>
              </a:rPr>
              <a:t>1.</a:t>
            </a:r>
            <a:r>
              <a:rPr kumimoji="0" lang="zh-TW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Geist"/>
              </a:rPr>
              <a:t>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Geist"/>
              </a:rPr>
              <a:t>字元準確度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Geis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Geist"/>
              </a:rPr>
              <a:t>2.</a:t>
            </a:r>
            <a:r>
              <a:rPr kumimoji="0" lang="zh-TW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Geist"/>
              </a:rPr>
              <a:t> </a:t>
            </a:r>
            <a:r>
              <a:rPr lang="zh-TW" altLang="en-US" sz="1600" b="1" dirty="0">
                <a:solidFill>
                  <a:srgbClr val="333333"/>
                </a:solidFill>
                <a:ea typeface="Geist"/>
              </a:rPr>
              <a:t>字串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Geist"/>
              </a:rPr>
              <a:t>準確度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6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3.</a:t>
            </a:r>
            <a:r>
              <a:rPr kumimoji="0" lang="zh-TW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混淆矩陣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ECE68D3-F00C-BD42-35BB-D202DF088266}"/>
              </a:ext>
            </a:extLst>
          </p:cNvPr>
          <p:cNvSpPr txBox="1"/>
          <p:nvPr/>
        </p:nvSpPr>
        <p:spPr>
          <a:xfrm>
            <a:off x="1295402" y="2101333"/>
            <a:ext cx="6117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Geist"/>
              </a:rPr>
              <a:t>系統產生兩個主要準確度指標來提供全面的效能評估：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Geist"/>
            </a:endParaRPr>
          </a:p>
        </p:txBody>
      </p:sp>
    </p:spTree>
    <p:extLst>
      <p:ext uri="{BB962C8B-B14F-4D97-AF65-F5344CB8AC3E}">
        <p14:creationId xmlns:p14="http://schemas.microsoft.com/office/powerpoint/2010/main" val="330427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B74235A-E743-3D06-11A8-9E416DA56B00}"/>
              </a:ext>
            </a:extLst>
          </p:cNvPr>
          <p:cNvGraphicFramePr>
            <a:graphicFrameLocks noGrp="1"/>
          </p:cNvGraphicFramePr>
          <p:nvPr/>
        </p:nvGraphicFramePr>
        <p:xfrm>
          <a:off x="1504966" y="1620420"/>
          <a:ext cx="6064235" cy="1195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973">
                  <a:extLst>
                    <a:ext uri="{9D8B030D-6E8A-4147-A177-3AD203B41FA5}">
                      <a16:colId xmlns:a16="http://schemas.microsoft.com/office/drawing/2014/main" val="2789599943"/>
                    </a:ext>
                  </a:extLst>
                </a:gridCol>
                <a:gridCol w="2196702">
                  <a:extLst>
                    <a:ext uri="{9D8B030D-6E8A-4147-A177-3AD203B41FA5}">
                      <a16:colId xmlns:a16="http://schemas.microsoft.com/office/drawing/2014/main" val="274598044"/>
                    </a:ext>
                  </a:extLst>
                </a:gridCol>
                <a:gridCol w="2578560">
                  <a:extLst>
                    <a:ext uri="{9D8B030D-6E8A-4147-A177-3AD203B41FA5}">
                      <a16:colId xmlns:a16="http://schemas.microsoft.com/office/drawing/2014/main" val="603772551"/>
                    </a:ext>
                  </a:extLst>
                </a:gridCol>
              </a:tblGrid>
              <a:tr h="225683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字元準確率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字串準確率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完全正確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516562"/>
                  </a:ext>
                </a:extLst>
              </a:tr>
              <a:tr h="4850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ResNet-18+GRU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97.79% (9309/9500)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80.02% (</a:t>
                      </a: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正確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: 1525/1900)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888067"/>
                  </a:ext>
                </a:extLst>
              </a:tr>
              <a:tr h="4850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ResNet-18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57.13% (5428/9500)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49.42% (</a:t>
                      </a: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正確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: 939/1900)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6979648"/>
                  </a:ext>
                </a:extLst>
              </a:tr>
            </a:tbl>
          </a:graphicData>
        </a:graphic>
      </p:graphicFrame>
      <p:sp>
        <p:nvSpPr>
          <p:cNvPr id="7" name="Rectangle 8">
            <a:extLst>
              <a:ext uri="{FF2B5EF4-FFF2-40B4-BE49-F238E27FC236}">
                <a16:creationId xmlns:a16="http://schemas.microsoft.com/office/drawing/2014/main" id="{65D98FD0-F723-436C-74C8-AC8C4FFF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37" y="906253"/>
            <a:ext cx="648446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CNN vs CRNN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比較</a:t>
            </a:r>
            <a:endParaRPr kumimoji="0" lang="zh-TW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從高複雜度數據集中選取約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10000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張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5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位數驗證碼進行比較，結果如下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E0451A0-4E76-E33D-5C4D-0899BF20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66" y="2914887"/>
            <a:ext cx="3989259" cy="31109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82BCB6-B460-9082-F7FC-E670E724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44" y="2826711"/>
            <a:ext cx="4149890" cy="32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7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5D98FD0-F723-436C-74C8-AC8C4FFF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37" y="906253"/>
            <a:ext cx="495199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CRNN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比較</a:t>
            </a:r>
            <a:endParaRPr kumimoji="0" lang="zh-TW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使用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高複雜度數據集中的驗證碼進行比較，結果如下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8E619E5-6B8F-CFC2-5663-E2182BFE1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02512"/>
              </p:ext>
            </p:extLst>
          </p:nvPr>
        </p:nvGraphicFramePr>
        <p:xfrm>
          <a:off x="1494658" y="2354858"/>
          <a:ext cx="8679245" cy="2448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4322">
                  <a:extLst>
                    <a:ext uri="{9D8B030D-6E8A-4147-A177-3AD203B41FA5}">
                      <a16:colId xmlns:a16="http://schemas.microsoft.com/office/drawing/2014/main" val="2094656463"/>
                    </a:ext>
                  </a:extLst>
                </a:gridCol>
                <a:gridCol w="2876664">
                  <a:extLst>
                    <a:ext uri="{9D8B030D-6E8A-4147-A177-3AD203B41FA5}">
                      <a16:colId xmlns:a16="http://schemas.microsoft.com/office/drawing/2014/main" val="32543672"/>
                    </a:ext>
                  </a:extLst>
                </a:gridCol>
                <a:gridCol w="3518259">
                  <a:extLst>
                    <a:ext uri="{9D8B030D-6E8A-4147-A177-3AD203B41FA5}">
                      <a16:colId xmlns:a16="http://schemas.microsoft.com/office/drawing/2014/main" val="1176267690"/>
                    </a:ext>
                  </a:extLst>
                </a:gridCol>
              </a:tblGrid>
              <a:tr h="39107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zh-TW" sz="1200" kern="100">
                          <a:effectLst/>
                        </a:rPr>
                        <a:t>字元準確率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TW" sz="1200" kern="100">
                          <a:effectLst/>
                        </a:rPr>
                        <a:t>字串準確率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zh-TW" sz="1200" kern="100">
                          <a:effectLst/>
                        </a:rPr>
                        <a:t>完全正確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753545"/>
                  </a:ext>
                </a:extLst>
              </a:tr>
              <a:tr h="68569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RESNET-18+GRU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93.45% (</a:t>
                      </a:r>
                      <a:r>
                        <a:rPr lang="zh-TW" sz="1200" kern="100" dirty="0">
                          <a:effectLst/>
                        </a:rPr>
                        <a:t>正確</a:t>
                      </a:r>
                      <a:r>
                        <a:rPr lang="en-US" sz="1200" kern="100" dirty="0">
                          <a:effectLst/>
                        </a:rPr>
                        <a:t>: 9309/9961)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76.56% (</a:t>
                      </a:r>
                      <a:r>
                        <a:rPr lang="zh-TW" sz="1200" kern="100" dirty="0">
                          <a:effectLst/>
                        </a:rPr>
                        <a:t>正確</a:t>
                      </a:r>
                      <a:r>
                        <a:rPr lang="en-US" sz="1200" kern="100" dirty="0">
                          <a:effectLst/>
                        </a:rPr>
                        <a:t>: 1525/1992)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6840173"/>
                  </a:ext>
                </a:extLst>
              </a:tr>
              <a:tr h="68569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RESNET18+LSTM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86.07% (</a:t>
                      </a:r>
                      <a:r>
                        <a:rPr lang="zh-TW" sz="1200" kern="100" dirty="0">
                          <a:effectLst/>
                        </a:rPr>
                        <a:t>正確</a:t>
                      </a:r>
                      <a:r>
                        <a:rPr lang="en-US" sz="1200" kern="100" dirty="0">
                          <a:effectLst/>
                        </a:rPr>
                        <a:t>: 8573/9961)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58.13% (</a:t>
                      </a:r>
                      <a:r>
                        <a:rPr lang="zh-TW" sz="1200" kern="100">
                          <a:effectLst/>
                        </a:rPr>
                        <a:t>正確</a:t>
                      </a:r>
                      <a:r>
                        <a:rPr lang="en-US" sz="1200" kern="100">
                          <a:effectLst/>
                        </a:rPr>
                        <a:t>: 1158/1992)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598723"/>
                  </a:ext>
                </a:extLst>
              </a:tr>
              <a:tr h="68569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CNN 16 layer+GRU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89.77% (</a:t>
                      </a:r>
                      <a:r>
                        <a:rPr lang="zh-TW" sz="1200" kern="100" dirty="0">
                          <a:effectLst/>
                        </a:rPr>
                        <a:t>正確</a:t>
                      </a:r>
                      <a:r>
                        <a:rPr lang="en-US" sz="1200" kern="100" dirty="0">
                          <a:effectLst/>
                        </a:rPr>
                        <a:t>: 8942/9961)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65.16% (</a:t>
                      </a:r>
                      <a:r>
                        <a:rPr lang="zh-TW" sz="1200" kern="100" dirty="0">
                          <a:effectLst/>
                        </a:rPr>
                        <a:t>正確</a:t>
                      </a:r>
                      <a:r>
                        <a:rPr lang="en-US" sz="1200" kern="100" dirty="0">
                          <a:effectLst/>
                        </a:rPr>
                        <a:t>: 1298/1992)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88496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8BD6D69-2DA1-1902-4902-A1045D6A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3503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53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F6330C-AD1F-6924-F9F3-DB762FD2AA74}"/>
              </a:ext>
            </a:extLst>
          </p:cNvPr>
          <p:cNvSpPr txBox="1"/>
          <p:nvPr/>
        </p:nvSpPr>
        <p:spPr>
          <a:xfrm>
            <a:off x="882485" y="1668287"/>
            <a:ext cx="1065637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TW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使用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CNN+CRNN</a:t>
            </a:r>
            <a:r>
              <a:rPr lang="zh-TW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模型，解決高複雜度驗證碼的識別問題</a:t>
            </a:r>
            <a:r>
              <a:rPr lang="zh-TW" altLang="zh-TW" sz="14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zh-TW" altLang="zh-TW" sz="1400" dirty="0">
              <a:solidFill>
                <a:srgbClr val="40404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"/>
            </a:pPr>
            <a:r>
              <a:rPr lang="zh-TW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模型架構由兩部分組成： </a:t>
            </a:r>
            <a:endParaRPr lang="zh-TW" altLang="zh-TW" sz="1400" dirty="0">
              <a:solidFill>
                <a:srgbClr val="40404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"/>
            </a:pPr>
            <a:r>
              <a:rPr lang="en-US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CNN</a:t>
            </a:r>
            <a:r>
              <a:rPr lang="zh-TW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分類模型</a:t>
            </a:r>
            <a:r>
              <a:rPr lang="zh-TW" altLang="zh-TW" sz="14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：對驗證碼進行初步分類（如字體、扭曲、雜訊等），將不同類型的驗證碼分類到對應的類別。</a:t>
            </a:r>
            <a:endParaRPr lang="zh-TW" altLang="zh-TW" sz="1400" dirty="0">
              <a:solidFill>
                <a:srgbClr val="40404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"/>
            </a:pPr>
            <a:r>
              <a:rPr lang="en-US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CRNN</a:t>
            </a:r>
            <a:r>
              <a:rPr lang="zh-TW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模型</a:t>
            </a:r>
            <a:r>
              <a:rPr lang="zh-TW" altLang="zh-TW" sz="14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：結合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CNN</a:t>
            </a:r>
            <a:r>
              <a:rPr lang="zh-TW" altLang="zh-TW" sz="14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的圖像特徵提取與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RNN</a:t>
            </a:r>
            <a:r>
              <a:rPr lang="zh-TW" altLang="zh-TW" sz="14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時序關聯性處理特性，針對每種類別的驗證碼進行精確識別。</a:t>
            </a:r>
            <a:endParaRPr lang="en-US" altLang="zh-TW" sz="1400" dirty="0">
              <a:solidFill>
                <a:srgbClr val="00000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endParaRPr lang="zh-TW" altLang="zh-TW" sz="1400" dirty="0">
              <a:solidFill>
                <a:srgbClr val="40404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"/>
            </a:pPr>
            <a:r>
              <a:rPr lang="zh-TW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預訓練與微調</a:t>
            </a:r>
            <a:r>
              <a:rPr lang="zh-TW" altLang="zh-TW" sz="14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：先使用低複雜度驗證碼進行預訓練，再加入少量新類型驗證碼微調，提升模型在該類型驗證碼上的辨識能力。</a:t>
            </a:r>
            <a:endParaRPr lang="en-US" altLang="zh-TW" sz="1400" dirty="0">
              <a:solidFill>
                <a:srgbClr val="00000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"/>
            </a:pPr>
            <a:endParaRPr lang="zh-TW" altLang="zh-TW" sz="1400" dirty="0">
              <a:solidFill>
                <a:srgbClr val="40404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"/>
            </a:pPr>
            <a:endParaRPr lang="zh-TW" altLang="zh-TW" sz="1400" dirty="0">
              <a:solidFill>
                <a:srgbClr val="40404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endParaRPr lang="en-US" altLang="zh-TW" sz="140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 algn="just">
              <a:spcAft>
                <a:spcPts val="600"/>
              </a:spcAft>
            </a:pPr>
            <a:endParaRPr lang="zh-TW" altLang="zh-TW" sz="1400" dirty="0">
              <a:effectLst/>
              <a:latin typeface="+mj-ea"/>
              <a:ea typeface="+mj-ea"/>
            </a:endParaRPr>
          </a:p>
          <a:p>
            <a:r>
              <a:rPr lang="en-US" altLang="zh-TW" sz="1800" kern="15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</a:rPr>
              <a:t> </a:t>
            </a:r>
            <a:endParaRPr lang="zh-TW" altLang="zh-TW" sz="1800" kern="15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7EA42B-143B-B976-19D9-657D28F8D93A}"/>
              </a:ext>
            </a:extLst>
          </p:cNvPr>
          <p:cNvSpPr txBox="1"/>
          <p:nvPr/>
        </p:nvSpPr>
        <p:spPr>
          <a:xfrm>
            <a:off x="1991096" y="1004569"/>
            <a:ext cx="812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+mj-ea"/>
                <a:ea typeface="+mj-ea"/>
              </a:rPr>
              <a:t>概述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3FC4EA6-1231-A38C-744B-81AE767EE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43" y="3912233"/>
            <a:ext cx="8332454" cy="21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29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5D98FD0-F723-436C-74C8-AC8C4FFF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37" y="906253"/>
            <a:ext cx="495199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CRNN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比較</a:t>
            </a:r>
            <a:endParaRPr kumimoji="0" lang="zh-TW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使用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高複雜度數據集中的驗證碼進行比較，結果如下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BD6D69-2DA1-1902-4902-A1045D6A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3503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574FCD-3D3C-85DA-3211-9E9C86C0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64" y="1809376"/>
            <a:ext cx="6810968" cy="42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3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AC1AA3-2D5A-CFE0-E91B-889C05F48F69}"/>
              </a:ext>
            </a:extLst>
          </p:cNvPr>
          <p:cNvSpPr txBox="1"/>
          <p:nvPr/>
        </p:nvSpPr>
        <p:spPr>
          <a:xfrm>
            <a:off x="1288473" y="1038442"/>
            <a:ext cx="6115792" cy="39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使用預訓練模型訓練少量新類型驗證碼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6C0C48-168E-A8C8-17E1-90A3902A8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65" y="1555894"/>
            <a:ext cx="1365350" cy="575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1F54646-F324-E4C7-6A66-9FCF9381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15" y="2380242"/>
            <a:ext cx="210870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辨識準確率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樣本數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1E28973-8920-952B-D385-DF423956E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309" y="58195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 descr="輸出圖像">
            <a:extLst>
              <a:ext uri="{FF2B5EF4-FFF2-40B4-BE49-F238E27FC236}">
                <a16:creationId xmlns:a16="http://schemas.microsoft.com/office/drawing/2014/main" id="{61CE93C1-DBB6-74A0-6FC0-2C03DD3743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82" y="2863121"/>
            <a:ext cx="4182110" cy="29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93DF5A-C3F8-9ADF-5585-E4EEE30D2775}"/>
              </a:ext>
            </a:extLst>
          </p:cNvPr>
          <p:cNvSpPr txBox="1"/>
          <p:nvPr/>
        </p:nvSpPr>
        <p:spPr>
          <a:xfrm>
            <a:off x="5885682" y="2387096"/>
            <a:ext cx="7184570" cy="35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訓練效率以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1200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樣本數為例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endParaRPr lang="zh-TW" altLang="zh-TW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圖片 1" descr="輸出圖像">
            <a:extLst>
              <a:ext uri="{FF2B5EF4-FFF2-40B4-BE49-F238E27FC236}">
                <a16:creationId xmlns:a16="http://schemas.microsoft.com/office/drawing/2014/main" id="{3F8E3AA7-128E-F5C5-CE25-116CCC82A7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89" y="2952952"/>
            <a:ext cx="3462723" cy="2770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532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2674608-BC98-E00B-A00D-882D0DD2E79B}"/>
              </a:ext>
            </a:extLst>
          </p:cNvPr>
          <p:cNvSpPr txBox="1"/>
          <p:nvPr/>
        </p:nvSpPr>
        <p:spPr>
          <a:xfrm>
            <a:off x="1268128" y="1107631"/>
            <a:ext cx="6116854" cy="39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其他類型驗證碼在不同數量訓練樣本的準確度差異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69C029-9147-371A-EABE-2B66E29B8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09543"/>
              </p:ext>
            </p:extLst>
          </p:nvPr>
        </p:nvGraphicFramePr>
        <p:xfrm>
          <a:off x="6218655" y="2123809"/>
          <a:ext cx="4050665" cy="1598804"/>
        </p:xfrm>
        <a:graphic>
          <a:graphicData uri="http://schemas.openxmlformats.org/drawingml/2006/table">
            <a:tbl>
              <a:tblPr firstRow="1" firstCol="1" bandRow="1"/>
              <a:tblGrid>
                <a:gridCol w="1623695">
                  <a:extLst>
                    <a:ext uri="{9D8B030D-6E8A-4147-A177-3AD203B41FA5}">
                      <a16:colId xmlns:a16="http://schemas.microsoft.com/office/drawing/2014/main" val="3822618153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1566722785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177540084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R="660400"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80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Training data 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Accuracy(%)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82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200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400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26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60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87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7191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AC28E30-9B5E-6E19-69CC-A3F534F32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68975"/>
              </p:ext>
            </p:extLst>
          </p:nvPr>
        </p:nvGraphicFramePr>
        <p:xfrm>
          <a:off x="1411471" y="2157442"/>
          <a:ext cx="4050665" cy="1598740"/>
        </p:xfrm>
        <a:graphic>
          <a:graphicData uri="http://schemas.openxmlformats.org/drawingml/2006/table">
            <a:tbl>
              <a:tblPr firstRow="1" firstCol="1" bandRow="1"/>
              <a:tblGrid>
                <a:gridCol w="1623695">
                  <a:extLst>
                    <a:ext uri="{9D8B030D-6E8A-4147-A177-3AD203B41FA5}">
                      <a16:colId xmlns:a16="http://schemas.microsoft.com/office/drawing/2014/main" val="3741502524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88810393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55801735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0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Training data 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Accuracy(%)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580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200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400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50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75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90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732967"/>
                  </a:ext>
                </a:extLst>
              </a:tr>
            </a:tbl>
          </a:graphicData>
        </a:graphic>
      </p:graphicFrame>
      <p:pic>
        <p:nvPicPr>
          <p:cNvPr id="5122" name="圖片 9">
            <a:extLst>
              <a:ext uri="{FF2B5EF4-FFF2-40B4-BE49-F238E27FC236}">
                <a16:creationId xmlns:a16="http://schemas.microsoft.com/office/drawing/2014/main" id="{7934524A-048B-1A99-DB1B-1A2C51A26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655" y="2796218"/>
            <a:ext cx="140335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圖片 8">
            <a:extLst>
              <a:ext uri="{FF2B5EF4-FFF2-40B4-BE49-F238E27FC236}">
                <a16:creationId xmlns:a16="http://schemas.microsoft.com/office/drawing/2014/main" id="{61F83DF8-12F2-A7D4-574E-8707051C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32" y="2784602"/>
            <a:ext cx="141605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C852347-B02E-F8AE-25C7-8E959FED9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055" y="23585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614C4F-CE28-7BD6-7608-E52E96602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055" y="28157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14DBC84-0B98-0576-E523-AB4C10437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93903"/>
              </p:ext>
            </p:extLst>
          </p:nvPr>
        </p:nvGraphicFramePr>
        <p:xfrm>
          <a:off x="1423903" y="3946178"/>
          <a:ext cx="4050665" cy="1598804"/>
        </p:xfrm>
        <a:graphic>
          <a:graphicData uri="http://schemas.openxmlformats.org/drawingml/2006/table">
            <a:tbl>
              <a:tblPr firstRow="1" firstCol="1" bandRow="1"/>
              <a:tblGrid>
                <a:gridCol w="1623695">
                  <a:extLst>
                    <a:ext uri="{9D8B030D-6E8A-4147-A177-3AD203B41FA5}">
                      <a16:colId xmlns:a16="http://schemas.microsoft.com/office/drawing/2014/main" val="1930891251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457859584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4596985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86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Training data 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Accuracy(%)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63634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400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40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85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21794"/>
                  </a:ext>
                </a:extLst>
              </a:tr>
            </a:tbl>
          </a:graphicData>
        </a:graphic>
      </p:graphicFrame>
      <p:pic>
        <p:nvPicPr>
          <p:cNvPr id="5126" name="圖片 10">
            <a:extLst>
              <a:ext uri="{FF2B5EF4-FFF2-40B4-BE49-F238E27FC236}">
                <a16:creationId xmlns:a16="http://schemas.microsoft.com/office/drawing/2014/main" id="{B3B24A82-E183-8244-4061-5650FCC81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32" y="4511929"/>
            <a:ext cx="1504950" cy="37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612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D743706-4318-4FB0-C424-6A1DCA6D85FE}"/>
              </a:ext>
            </a:extLst>
          </p:cNvPr>
          <p:cNvSpPr txBox="1"/>
          <p:nvPr/>
        </p:nvSpPr>
        <p:spPr>
          <a:xfrm>
            <a:off x="1349374" y="1198959"/>
            <a:ext cx="9356725" cy="772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預測結果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從五種類型的驗證碼中隨機選擇</a:t>
            </a:r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張圖片進行預測，結果如下</a:t>
            </a:r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049A84-118B-9327-058E-8CC8D0DC1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66074"/>
            <a:ext cx="3489908" cy="2251262"/>
          </a:xfrm>
          <a:prstGeom prst="rect">
            <a:avLst/>
          </a:prstGeom>
          <a:noFill/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6C73480-04A8-96F3-79E0-23D7DEF5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189749"/>
            <a:ext cx="3489908" cy="402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D743706-4318-4FB0-C424-6A1DCA6D85FE}"/>
              </a:ext>
            </a:extLst>
          </p:cNvPr>
          <p:cNvSpPr txBox="1"/>
          <p:nvPr/>
        </p:nvSpPr>
        <p:spPr>
          <a:xfrm>
            <a:off x="1076690" y="812987"/>
            <a:ext cx="9356725" cy="35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en-US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詳細的程式架構</a:t>
            </a:r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DAC516-720F-60C7-469E-3ADB6E0D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197" y="1599176"/>
            <a:ext cx="4380113" cy="44054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1B2BF2E-00CC-1D94-1040-CDBF25E5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06" y="1853932"/>
            <a:ext cx="5358047" cy="185134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D9E97DD-B8DE-1B7B-5795-BF3D064213F2}"/>
              </a:ext>
            </a:extLst>
          </p:cNvPr>
          <p:cNvSpPr txBox="1"/>
          <p:nvPr/>
        </p:nvSpPr>
        <p:spPr>
          <a:xfrm>
            <a:off x="2368233" y="1289831"/>
            <a:ext cx="2369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600" b="1" i="0" dirty="0">
                <a:solidFill>
                  <a:srgbClr val="333333"/>
                </a:solidFill>
                <a:effectLst/>
                <a:latin typeface="Geist"/>
              </a:rPr>
              <a:t>Command Interface Flow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12AA1B9-731F-0BCC-02C9-FB2982DBF099}"/>
              </a:ext>
            </a:extLst>
          </p:cNvPr>
          <p:cNvSpPr txBox="1"/>
          <p:nvPr/>
        </p:nvSpPr>
        <p:spPr>
          <a:xfrm>
            <a:off x="7510338" y="1252601"/>
            <a:ext cx="6410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Mode Dependency</a:t>
            </a:r>
            <a:r>
              <a:rPr lang="zh-TW" altLang="en-US" sz="16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zh-TW" sz="1600" b="1" dirty="0">
                <a:latin typeface="+mj-ea"/>
                <a:ea typeface="+mj-ea"/>
              </a:rPr>
              <a:t>Workflow</a:t>
            </a:r>
            <a:endParaRPr lang="zh-TW" altLang="en-US" sz="1600" b="1" dirty="0">
              <a:latin typeface="+mj-ea"/>
              <a:ea typeface="+mj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E9E40D-04FA-E771-16DD-912ECBA81293}"/>
              </a:ext>
            </a:extLst>
          </p:cNvPr>
          <p:cNvSpPr/>
          <p:nvPr/>
        </p:nvSpPr>
        <p:spPr>
          <a:xfrm>
            <a:off x="9223376" y="2499783"/>
            <a:ext cx="572557" cy="171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F065B2-BD1E-F263-B8C9-126FE87AFB5C}"/>
              </a:ext>
            </a:extLst>
          </p:cNvPr>
          <p:cNvSpPr/>
          <p:nvPr/>
        </p:nvSpPr>
        <p:spPr>
          <a:xfrm>
            <a:off x="7223126" y="4768851"/>
            <a:ext cx="555624" cy="1629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8EDDA6-178E-3235-C117-E92C493AFB70}"/>
              </a:ext>
            </a:extLst>
          </p:cNvPr>
          <p:cNvSpPr/>
          <p:nvPr/>
        </p:nvSpPr>
        <p:spPr>
          <a:xfrm>
            <a:off x="9606368" y="3752851"/>
            <a:ext cx="504949" cy="1945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48C516-9E02-A239-5230-C49C737ED322}"/>
              </a:ext>
            </a:extLst>
          </p:cNvPr>
          <p:cNvSpPr/>
          <p:nvPr/>
        </p:nvSpPr>
        <p:spPr>
          <a:xfrm>
            <a:off x="8386783" y="3752851"/>
            <a:ext cx="738167" cy="1945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AF7F00-6F50-F5E8-B2F8-0B20B2AFD5B7}"/>
              </a:ext>
            </a:extLst>
          </p:cNvPr>
          <p:cNvSpPr/>
          <p:nvPr/>
        </p:nvSpPr>
        <p:spPr>
          <a:xfrm>
            <a:off x="8987367" y="5184670"/>
            <a:ext cx="467783" cy="1714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05177C3-C872-6E32-51B7-F6B86CD7F877}"/>
              </a:ext>
            </a:extLst>
          </p:cNvPr>
          <p:cNvSpPr/>
          <p:nvPr/>
        </p:nvSpPr>
        <p:spPr>
          <a:xfrm>
            <a:off x="10058400" y="4768851"/>
            <a:ext cx="577850" cy="1629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0742C6-08C5-05C2-E722-CF35D52A24C6}"/>
              </a:ext>
            </a:extLst>
          </p:cNvPr>
          <p:cNvSpPr/>
          <p:nvPr/>
        </p:nvSpPr>
        <p:spPr>
          <a:xfrm>
            <a:off x="3416758" y="2229213"/>
            <a:ext cx="698042" cy="1588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0D8114-FB1E-F789-92B0-235E50804368}"/>
              </a:ext>
            </a:extLst>
          </p:cNvPr>
          <p:cNvSpPr/>
          <p:nvPr/>
        </p:nvSpPr>
        <p:spPr>
          <a:xfrm>
            <a:off x="8354570" y="2034621"/>
            <a:ext cx="821179" cy="1945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3EC80B-2434-46B2-6F0E-B10FFB265998}"/>
              </a:ext>
            </a:extLst>
          </p:cNvPr>
          <p:cNvSpPr/>
          <p:nvPr/>
        </p:nvSpPr>
        <p:spPr>
          <a:xfrm>
            <a:off x="1297517" y="3117850"/>
            <a:ext cx="535516" cy="175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D24A31A-367B-8F49-FB6F-A1543B2B53C8}"/>
              </a:ext>
            </a:extLst>
          </p:cNvPr>
          <p:cNvSpPr/>
          <p:nvPr/>
        </p:nvSpPr>
        <p:spPr>
          <a:xfrm>
            <a:off x="2207702" y="3117850"/>
            <a:ext cx="457181" cy="1650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E12F3C-CEAE-3B72-503A-9D1781A8C7C1}"/>
              </a:ext>
            </a:extLst>
          </p:cNvPr>
          <p:cNvSpPr/>
          <p:nvPr/>
        </p:nvSpPr>
        <p:spPr>
          <a:xfrm>
            <a:off x="2999695" y="3117850"/>
            <a:ext cx="660022" cy="1756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3DC754-44B4-2198-8F9A-9192D7FAB2A2}"/>
              </a:ext>
            </a:extLst>
          </p:cNvPr>
          <p:cNvSpPr/>
          <p:nvPr/>
        </p:nvSpPr>
        <p:spPr>
          <a:xfrm>
            <a:off x="3960573" y="3117850"/>
            <a:ext cx="547927" cy="1588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DEDC8D-CF77-C0E8-E179-877D0CB977AA}"/>
              </a:ext>
            </a:extLst>
          </p:cNvPr>
          <p:cNvSpPr/>
          <p:nvPr/>
        </p:nvSpPr>
        <p:spPr>
          <a:xfrm>
            <a:off x="4904455" y="3117850"/>
            <a:ext cx="505745" cy="1588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5FFCB1-5D0E-B35D-44AC-3D26FA354292}"/>
              </a:ext>
            </a:extLst>
          </p:cNvPr>
          <p:cNvSpPr/>
          <p:nvPr/>
        </p:nvSpPr>
        <p:spPr>
          <a:xfrm>
            <a:off x="5847760" y="3117850"/>
            <a:ext cx="447207" cy="1588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241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BA1F4-1357-7A11-202C-388ECA7A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Thank you for listening</a:t>
            </a:r>
            <a:endParaRPr lang="zh-TW" altLang="en-US" dirty="0">
              <a:latin typeface="+mj-ea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EE443E1-0668-2AAE-BEDE-B08476F73E52}"/>
              </a:ext>
            </a:extLst>
          </p:cNvPr>
          <p:cNvSpPr txBox="1"/>
          <p:nvPr/>
        </p:nvSpPr>
        <p:spPr>
          <a:xfrm>
            <a:off x="1828652" y="4591250"/>
            <a:ext cx="9375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code:</a:t>
            </a:r>
          </a:p>
          <a:p>
            <a:r>
              <a:rPr lang="en-US" altLang="zh-TW" sz="1800" u="sng" kern="100" dirty="0">
                <a:effectLst/>
                <a:latin typeface="+mj-ea"/>
                <a:ea typeface="+mj-ea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https://github.com/rayyichen310/Research-on-Automatic-CAPTCHA-Recognition-Method-Based-on-Deep-Learning</a:t>
            </a:r>
            <a:endParaRPr lang="zh-TW" altLang="zh-TW" sz="1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33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0DAA0-E78B-14A3-B544-B496043E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656" y="1897572"/>
            <a:ext cx="8158688" cy="1822514"/>
          </a:xfrm>
        </p:spPr>
        <p:txBody>
          <a:bodyPr/>
          <a:lstStyle/>
          <a:p>
            <a:r>
              <a:rPr lang="zh-TW" altLang="zh-TW" sz="5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研究方法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177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6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資料集準備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r>
              <a:rPr lang="zh-TW" altLang="en-US" sz="1800" b="1" kern="0" dirty="0">
                <a:latin typeface="+mj-ea"/>
                <a:ea typeface="+mj-ea"/>
                <a:cs typeface="Times New Roman" panose="02020603050405020304" pitchFamily="18" charset="0"/>
              </a:rPr>
              <a:t>使用來自</a:t>
            </a:r>
            <a:r>
              <a:rPr lang="en-US" altLang="zh-TW" sz="1800" b="1" kern="0" dirty="0" err="1">
                <a:latin typeface="+mj-ea"/>
                <a:ea typeface="+mj-ea"/>
                <a:cs typeface="Times New Roman" panose="02020603050405020304" pitchFamily="18" charset="0"/>
              </a:rPr>
              <a:t>kaggle</a:t>
            </a:r>
            <a:r>
              <a:rPr lang="en-US" altLang="zh-TW" sz="1800" b="1" kern="0" dirty="0">
                <a:latin typeface="+mj-ea"/>
                <a:ea typeface="+mj-ea"/>
                <a:cs typeface="Times New Roman" panose="02020603050405020304" pitchFamily="18" charset="0"/>
              </a:rPr>
              <a:t> hub</a:t>
            </a:r>
            <a:r>
              <a:rPr lang="zh-TW" altLang="en-US" sz="1800" b="1" kern="0" dirty="0">
                <a:latin typeface="+mj-ea"/>
                <a:ea typeface="+mj-ea"/>
                <a:cs typeface="Times New Roman" panose="02020603050405020304" pitchFamily="18" charset="0"/>
              </a:rPr>
              <a:t>的公開資料集</a:t>
            </a:r>
            <a:endParaRPr lang="en-US" altLang="zh-TW" sz="1800" b="1" kern="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974B8FD-8D69-ED47-AEAA-43566740D47E}"/>
              </a:ext>
            </a:extLst>
          </p:cNvPr>
          <p:cNvSpPr txBox="1"/>
          <p:nvPr/>
        </p:nvSpPr>
        <p:spPr>
          <a:xfrm>
            <a:off x="1429661" y="2642994"/>
            <a:ext cx="6115792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高複雜度數據集</a:t>
            </a:r>
            <a:r>
              <a:rPr lang="en-US" alt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辨識能力測試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714F41-14D3-9724-1638-AE38FD393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17689"/>
              </p:ext>
            </p:extLst>
          </p:nvPr>
        </p:nvGraphicFramePr>
        <p:xfrm>
          <a:off x="1295402" y="3120435"/>
          <a:ext cx="4827905" cy="2426680"/>
        </p:xfrm>
        <a:graphic>
          <a:graphicData uri="http://schemas.openxmlformats.org/drawingml/2006/table">
            <a:tbl>
              <a:tblPr firstRow="1" firstCol="1" bandRow="1"/>
              <a:tblGrid>
                <a:gridCol w="2063783">
                  <a:extLst>
                    <a:ext uri="{9D8B030D-6E8A-4147-A177-3AD203B41FA5}">
                      <a16:colId xmlns:a16="http://schemas.microsoft.com/office/drawing/2014/main" val="3791360546"/>
                    </a:ext>
                  </a:extLst>
                </a:gridCol>
                <a:gridCol w="1382061">
                  <a:extLst>
                    <a:ext uri="{9D8B030D-6E8A-4147-A177-3AD203B41FA5}">
                      <a16:colId xmlns:a16="http://schemas.microsoft.com/office/drawing/2014/main" val="1811141078"/>
                    </a:ext>
                  </a:extLst>
                </a:gridCol>
                <a:gridCol w="1382061">
                  <a:extLst>
                    <a:ext uri="{9D8B030D-6E8A-4147-A177-3AD203B41FA5}">
                      <a16:colId xmlns:a16="http://schemas.microsoft.com/office/drawing/2014/main" val="2576423786"/>
                    </a:ext>
                  </a:extLst>
                </a:gridCol>
              </a:tblGrid>
              <a:tr h="484623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位數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3000</a:t>
                      </a:r>
                      <a:r>
                        <a:rPr lang="zh-TW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張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75664"/>
                  </a:ext>
                </a:extLst>
              </a:tr>
              <a:tr h="4846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位數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3000</a:t>
                      </a:r>
                      <a:r>
                        <a:rPr lang="zh-TW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張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802320"/>
                  </a:ext>
                </a:extLst>
              </a:tr>
              <a:tr h="4846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TW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位數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3000</a:t>
                      </a:r>
                      <a:r>
                        <a:rPr lang="zh-TW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張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125632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位數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11000</a:t>
                      </a:r>
                      <a:r>
                        <a:rPr lang="zh-TW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張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776571"/>
                  </a:ext>
                </a:extLst>
              </a:tr>
              <a:tr h="484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20000</a:t>
                      </a:r>
                      <a:r>
                        <a:rPr lang="zh-TW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張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282695"/>
                  </a:ext>
                </a:extLst>
              </a:tr>
            </a:tbl>
          </a:graphicData>
        </a:graphic>
      </p:graphicFrame>
      <p:pic>
        <p:nvPicPr>
          <p:cNvPr id="4100" name="圖片 2">
            <a:extLst>
              <a:ext uri="{FF2B5EF4-FFF2-40B4-BE49-F238E27FC236}">
                <a16:creationId xmlns:a16="http://schemas.microsoft.com/office/drawing/2014/main" id="{74C154E5-F2AF-7597-5753-B9D311E8A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8" y="3494751"/>
            <a:ext cx="1646430" cy="68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圖片 4">
            <a:extLst>
              <a:ext uri="{FF2B5EF4-FFF2-40B4-BE49-F238E27FC236}">
                <a16:creationId xmlns:a16="http://schemas.microsoft.com/office/drawing/2014/main" id="{58520597-8D7C-11EA-6903-224D24B32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8" y="4550922"/>
            <a:ext cx="1577765" cy="42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C73490A-6C54-59B6-90F1-EA3039D6C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58051"/>
              </p:ext>
            </p:extLst>
          </p:nvPr>
        </p:nvGraphicFramePr>
        <p:xfrm>
          <a:off x="7210901" y="3101758"/>
          <a:ext cx="2698924" cy="392993"/>
        </p:xfrm>
        <a:graphic>
          <a:graphicData uri="http://schemas.openxmlformats.org/drawingml/2006/table">
            <a:tbl>
              <a:tblPr firstRow="1" firstCol="1" bandRow="1"/>
              <a:tblGrid>
                <a:gridCol w="1013739">
                  <a:extLst>
                    <a:ext uri="{9D8B030D-6E8A-4147-A177-3AD203B41FA5}">
                      <a16:colId xmlns:a16="http://schemas.microsoft.com/office/drawing/2014/main" val="1481442973"/>
                    </a:ext>
                  </a:extLst>
                </a:gridCol>
                <a:gridCol w="798476">
                  <a:extLst>
                    <a:ext uri="{9D8B030D-6E8A-4147-A177-3AD203B41FA5}">
                      <a16:colId xmlns:a16="http://schemas.microsoft.com/office/drawing/2014/main" val="2616383701"/>
                    </a:ext>
                  </a:extLst>
                </a:gridCol>
                <a:gridCol w="886709">
                  <a:extLst>
                    <a:ext uri="{9D8B030D-6E8A-4147-A177-3AD203B41FA5}">
                      <a16:colId xmlns:a16="http://schemas.microsoft.com/office/drawing/2014/main" val="2501065396"/>
                    </a:ext>
                  </a:extLst>
                </a:gridCol>
              </a:tblGrid>
              <a:tr h="392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sz="12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位數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10000</a:t>
                      </a:r>
                      <a:r>
                        <a:rPr lang="zh-TW" sz="12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張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4548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63871C9-307F-D498-AABA-F7900E7AE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194" y="2624317"/>
            <a:ext cx="34978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低複雜度數據集</a:t>
            </a:r>
            <a: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預訓練</a:t>
            </a: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4103" name="圖片 14">
            <a:extLst>
              <a:ext uri="{FF2B5EF4-FFF2-40B4-BE49-F238E27FC236}">
                <a16:creationId xmlns:a16="http://schemas.microsoft.com/office/drawing/2014/main" id="{9257795F-58EA-83BB-ADE0-350B3F4E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901" y="3141183"/>
            <a:ext cx="963844" cy="3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4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6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資料集準備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r>
              <a:rPr lang="zh-TW" altLang="en-US" sz="1800" b="1" kern="0" dirty="0">
                <a:latin typeface="+mj-ea"/>
                <a:ea typeface="+mj-ea"/>
                <a:cs typeface="Times New Roman" panose="02020603050405020304" pitchFamily="18" charset="0"/>
              </a:rPr>
              <a:t>使用來自</a:t>
            </a:r>
            <a:r>
              <a:rPr lang="en-US" altLang="zh-TW" sz="1800" b="1" kern="0" dirty="0" err="1">
                <a:latin typeface="+mj-ea"/>
                <a:ea typeface="+mj-ea"/>
                <a:cs typeface="Times New Roman" panose="02020603050405020304" pitchFamily="18" charset="0"/>
              </a:rPr>
              <a:t>kaggle</a:t>
            </a:r>
            <a:r>
              <a:rPr lang="en-US" altLang="zh-TW" sz="1800" b="1" kern="0" dirty="0">
                <a:latin typeface="+mj-ea"/>
                <a:ea typeface="+mj-ea"/>
                <a:cs typeface="Times New Roman" panose="02020603050405020304" pitchFamily="18" charset="0"/>
              </a:rPr>
              <a:t> hub</a:t>
            </a:r>
            <a:r>
              <a:rPr lang="zh-TW" altLang="en-US" sz="1800" b="1" kern="0" dirty="0">
                <a:latin typeface="+mj-ea"/>
                <a:ea typeface="+mj-ea"/>
                <a:cs typeface="Times New Roman" panose="02020603050405020304" pitchFamily="18" charset="0"/>
              </a:rPr>
              <a:t>的公開資料集</a:t>
            </a:r>
            <a:endParaRPr lang="en-US" altLang="zh-TW" sz="1800" b="1" kern="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974B8FD-8D69-ED47-AEAA-43566740D47E}"/>
              </a:ext>
            </a:extLst>
          </p:cNvPr>
          <p:cNvSpPr txBox="1"/>
          <p:nvPr/>
        </p:nvSpPr>
        <p:spPr>
          <a:xfrm>
            <a:off x="1489740" y="2575575"/>
            <a:ext cx="6115792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其他類型驗證碼</a:t>
            </a:r>
            <a:r>
              <a:rPr lang="en-US" alt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測試預訓練模型效果</a:t>
            </a:r>
            <a:endParaRPr lang="zh-TW" altLang="zh-TW" sz="1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955CBA-461E-8945-FC3C-0C00FED2C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60" y="3165184"/>
            <a:ext cx="150431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C34364-4223-1E1C-E730-282FAB3A9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288" y="4235970"/>
            <a:ext cx="1400175" cy="34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3385E16-DDC6-EB2D-754D-1A95E23C9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90" y="4192155"/>
            <a:ext cx="141732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D361C79-48E7-9A69-3FC0-ED7BBEF77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95" y="3072185"/>
            <a:ext cx="1226820" cy="516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580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2400" b="1" kern="0" dirty="0">
                <a:effectLst/>
                <a:latin typeface="+mj-ea"/>
                <a:cs typeface="Times New Roman" panose="02020603050405020304" pitchFamily="18" charset="0"/>
              </a:rPr>
              <a:t>驗證碼分類</a:t>
            </a:r>
            <a:r>
              <a:rPr lang="en-US" altLang="zh-TW" sz="2400" b="1" kern="0" dirty="0">
                <a:effectLst/>
                <a:latin typeface="+mj-ea"/>
                <a:cs typeface="Times New Roman" panose="02020603050405020304" pitchFamily="18" charset="0"/>
              </a:rPr>
              <a:t>(CNN)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17917"/>
            <a:ext cx="9601196" cy="3458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1800" b="1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將不同類型的驗證碼圖片對應到對應的</a:t>
            </a:r>
            <a:r>
              <a:rPr lang="zh-TW" altLang="zh-TW" sz="1800" b="1" kern="0" dirty="0">
                <a:effectLst/>
                <a:latin typeface="+mj-ea"/>
                <a:ea typeface="+mj-ea"/>
              </a:rPr>
              <a:t> </a:t>
            </a:r>
            <a:r>
              <a:rPr lang="zh-TW" altLang="zh-TW" sz="1800" b="1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辨識模型</a:t>
            </a:r>
            <a:endParaRPr lang="en-US" altLang="zh-TW" sz="1800" b="1" kern="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zh-TW" sz="1800" b="1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TW" altLang="zh-TW" sz="1200" b="1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提高準確率</a:t>
            </a:r>
            <a:r>
              <a:rPr lang="zh-TW" altLang="zh-TW" sz="1200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endParaRPr lang="zh-TW" altLang="zh-TW" sz="12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"/>
            </a:pPr>
            <a:r>
              <a:rPr lang="zh-TW" altLang="zh-TW" sz="1200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不同類型的驗證碼可能具有不同的特徵和難度。通過專門對每種類型驗證碼訓練模型，可以針對性地提高每個類別的準確率。</a:t>
            </a:r>
            <a:endParaRPr lang="zh-TW" altLang="zh-TW" sz="12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TW" altLang="zh-TW" sz="1200" b="1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減少計算資源消耗</a:t>
            </a:r>
            <a:r>
              <a:rPr lang="zh-TW" altLang="zh-TW" sz="1200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endParaRPr lang="zh-TW" altLang="zh-TW" sz="12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"/>
            </a:pPr>
            <a:r>
              <a:rPr lang="zh-TW" altLang="zh-TW" sz="1200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如果所有驗證碼都使用同一個模型處理，模型需要具備更高的泛化能力，可能導致模型複雜度增加且更難訓練。而通過分類模型先將圖片分類，可以使用較為簡單且高效的專用模型。</a:t>
            </a:r>
            <a:endParaRPr lang="zh-TW" altLang="zh-TW" sz="12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TW" altLang="zh-TW" sz="1200" b="1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擴展性佳</a:t>
            </a:r>
            <a:r>
              <a:rPr lang="zh-TW" altLang="zh-TW" sz="1200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endParaRPr lang="zh-TW" altLang="zh-TW" sz="12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"/>
            </a:pPr>
            <a:r>
              <a:rPr lang="zh-TW" altLang="zh-TW" sz="1200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當有新的驗證碼類型出現時，只需訓練分類模型和對應的模型，就可快速適應新的類別。</a:t>
            </a:r>
            <a:endParaRPr lang="zh-TW" altLang="zh-TW" sz="12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09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endParaRPr lang="en-US" altLang="zh-TW" sz="1800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卷積層（</a:t>
            </a:r>
            <a:r>
              <a:rPr lang="en-US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部分</a:t>
            </a:r>
            <a:r>
              <a:rPr lang="zh-TW" altLang="zh-TW" sz="1800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r>
              <a:rPr lang="en-US" altLang="zh-TW" sz="1800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:RESNET-18</a:t>
            </a:r>
          </a:p>
          <a:p>
            <a:r>
              <a:rPr lang="zh-TW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循環層（</a:t>
            </a:r>
            <a:r>
              <a:rPr lang="en-US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RNN</a:t>
            </a:r>
            <a:r>
              <a:rPr lang="zh-TW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部分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): </a:t>
            </a:r>
            <a:r>
              <a:rPr lang="en-US" altLang="zh-TW" sz="18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GRU/LSTM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全連接層與輸出層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1800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36 class(0-9,a-z)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2050" name="Picture 2" descr="已上傳的圖像">
            <a:extLst>
              <a:ext uri="{FF2B5EF4-FFF2-40B4-BE49-F238E27FC236}">
                <a16:creationId xmlns:a16="http://schemas.microsoft.com/office/drawing/2014/main" id="{EEE4660A-DC8C-6EAE-E6AB-85FE9B825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948" y="2577776"/>
            <a:ext cx="2499252" cy="355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62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CA96A74D-309C-9B4A-C077-6E342D9B7FA8}"/>
              </a:ext>
            </a:extLst>
          </p:cNvPr>
          <p:cNvSpPr txBox="1"/>
          <p:nvPr/>
        </p:nvSpPr>
        <p:spPr>
          <a:xfrm>
            <a:off x="1236135" y="997223"/>
            <a:ext cx="3341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+mj-ea"/>
                <a:ea typeface="+mj-ea"/>
              </a:rPr>
              <a:t>關鍵參數</a:t>
            </a:r>
            <a:r>
              <a:rPr lang="en-US" altLang="zh-TW" sz="2400" b="1" dirty="0">
                <a:latin typeface="+mj-ea"/>
                <a:ea typeface="+mj-ea"/>
              </a:rPr>
              <a:t>:Timestep</a:t>
            </a:r>
          </a:p>
          <a:p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3E52512F-9A5F-6C50-D658-D1A12E9D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877" y="1659137"/>
            <a:ext cx="2641359" cy="864268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9AFBB56-E887-7E1F-F9BB-EFB96640EF3D}"/>
              </a:ext>
            </a:extLst>
          </p:cNvPr>
          <p:cNvSpPr txBox="1"/>
          <p:nvPr/>
        </p:nvSpPr>
        <p:spPr>
          <a:xfrm>
            <a:off x="5760066" y="1104945"/>
            <a:ext cx="3728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(W - kernel + 2 * padding) / stride + 1</a:t>
            </a:r>
          </a:p>
          <a:p>
            <a:r>
              <a:rPr lang="en-US" altLang="zh-TW" sz="1400" dirty="0"/>
              <a:t>T = W /stride</a:t>
            </a:r>
            <a:endParaRPr lang="zh-TW" altLang="en-US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CBBB21-F0FA-D343-6765-A293EF6E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977" y="861504"/>
            <a:ext cx="2089169" cy="159533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393CCE0-D646-6CF6-BFEC-12F35773A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17853"/>
            <a:ext cx="5078034" cy="1854249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8230FBA-A92D-AC5E-DE50-E0636F7D74C1}"/>
              </a:ext>
            </a:extLst>
          </p:cNvPr>
          <p:cNvCxnSpPr>
            <a:cxnSpLocks/>
          </p:cNvCxnSpPr>
          <p:nvPr/>
        </p:nvCxnSpPr>
        <p:spPr>
          <a:xfrm>
            <a:off x="7141580" y="2708476"/>
            <a:ext cx="762054" cy="34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44D1154-E1C7-C824-E1D6-ED9878B2CE4D}"/>
              </a:ext>
            </a:extLst>
          </p:cNvPr>
          <p:cNvCxnSpPr/>
          <p:nvPr/>
        </p:nvCxnSpPr>
        <p:spPr>
          <a:xfrm flipH="1">
            <a:off x="9493250" y="2616200"/>
            <a:ext cx="584200" cy="4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E692AC3-9791-6973-6A9A-C1F5288282DE}"/>
              </a:ext>
            </a:extLst>
          </p:cNvPr>
          <p:cNvSpPr txBox="1"/>
          <p:nvPr/>
        </p:nvSpPr>
        <p:spPr>
          <a:xfrm>
            <a:off x="718138" y="1505544"/>
            <a:ext cx="487412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1600" dirty="0">
              <a:latin typeface="+mj-ea"/>
              <a:ea typeface="+mj-ea"/>
            </a:endParaRPr>
          </a:p>
          <a:p>
            <a:r>
              <a:rPr lang="en-US" altLang="zh-TW" sz="1600" dirty="0">
                <a:latin typeface="+mj-ea"/>
                <a:ea typeface="+mj-ea"/>
              </a:rPr>
              <a:t>1.</a:t>
            </a:r>
            <a:r>
              <a:rPr lang="zh-TW" altLang="en-US" sz="1600" dirty="0">
                <a:latin typeface="+mj-ea"/>
                <a:ea typeface="+mj-ea"/>
              </a:rPr>
              <a:t> </a:t>
            </a:r>
            <a:r>
              <a:rPr lang="en-US" altLang="zh-TW" sz="1600" dirty="0">
                <a:latin typeface="+mj-ea"/>
                <a:ea typeface="+mj-ea"/>
              </a:rPr>
              <a:t>CRNN </a:t>
            </a:r>
            <a:r>
              <a:rPr lang="zh-TW" altLang="en-US" sz="1600" dirty="0">
                <a:latin typeface="+mj-ea"/>
                <a:ea typeface="+mj-ea"/>
              </a:rPr>
              <a:t>中的 </a:t>
            </a:r>
            <a:r>
              <a:rPr lang="en-US" altLang="zh-TW" sz="1600" dirty="0">
                <a:latin typeface="+mj-ea"/>
                <a:ea typeface="+mj-ea"/>
              </a:rPr>
              <a:t>Timestep (T) </a:t>
            </a:r>
            <a:r>
              <a:rPr lang="zh-TW" altLang="en-US" sz="1600" dirty="0">
                <a:latin typeface="+mj-ea"/>
                <a:ea typeface="+mj-ea"/>
              </a:rPr>
              <a:t>是 </a:t>
            </a:r>
            <a:r>
              <a:rPr lang="en-US" altLang="zh-TW" sz="1600" dirty="0">
                <a:latin typeface="+mj-ea"/>
                <a:ea typeface="+mj-ea"/>
              </a:rPr>
              <a:t>RNN </a:t>
            </a:r>
            <a:r>
              <a:rPr lang="zh-TW" altLang="en-US" sz="1600" dirty="0">
                <a:latin typeface="+mj-ea"/>
                <a:ea typeface="+mj-ea"/>
              </a:rPr>
              <a:t>的時間維度</a:t>
            </a:r>
            <a:endParaRPr lang="en-US" altLang="zh-TW" sz="1600" dirty="0">
              <a:latin typeface="+mj-ea"/>
              <a:ea typeface="+mj-ea"/>
            </a:endParaRPr>
          </a:p>
          <a:p>
            <a:endParaRPr lang="en-US" altLang="zh-TW" sz="1600" dirty="0">
              <a:latin typeface="+mj-ea"/>
              <a:ea typeface="+mj-ea"/>
            </a:endParaRPr>
          </a:p>
          <a:p>
            <a:r>
              <a:rPr lang="en-US" altLang="zh-TW" sz="1600" dirty="0">
                <a:latin typeface="+mj-ea"/>
                <a:ea typeface="+mj-ea"/>
              </a:rPr>
              <a:t>2.</a:t>
            </a:r>
            <a:r>
              <a:rPr lang="zh-TW" altLang="en-US" sz="1600" dirty="0">
                <a:latin typeface="+mj-ea"/>
                <a:ea typeface="+mj-ea"/>
              </a:rPr>
              <a:t> 來源：</a:t>
            </a:r>
            <a:r>
              <a:rPr lang="en-US" altLang="zh-TW" sz="1600" dirty="0">
                <a:latin typeface="+mj-ea"/>
                <a:ea typeface="+mj-ea"/>
              </a:rPr>
              <a:t>CNN </a:t>
            </a:r>
            <a:r>
              <a:rPr lang="zh-TW" altLang="en-US" sz="1600" dirty="0">
                <a:latin typeface="+mj-ea"/>
                <a:ea typeface="+mj-ea"/>
              </a:rPr>
              <a:t>輸出特徵圖的寬度方向 </a:t>
            </a:r>
            <a:r>
              <a:rPr lang="en-US" altLang="zh-TW" sz="1600" dirty="0">
                <a:latin typeface="+mj-ea"/>
                <a:ea typeface="+mj-ea"/>
              </a:rPr>
              <a:t>(W)</a:t>
            </a:r>
          </a:p>
          <a:p>
            <a:endParaRPr lang="en-US" altLang="zh-TW" sz="1600" dirty="0">
              <a:latin typeface="+mj-ea"/>
              <a:ea typeface="+mj-ea"/>
            </a:endParaRPr>
          </a:p>
          <a:p>
            <a:r>
              <a:rPr lang="en-US" altLang="zh-TW" sz="1600" dirty="0">
                <a:latin typeface="+mj-ea"/>
                <a:ea typeface="+mj-ea"/>
              </a:rPr>
              <a:t>3.</a:t>
            </a:r>
            <a:r>
              <a:rPr lang="zh-TW" altLang="en-US" sz="1600" dirty="0">
                <a:latin typeface="+mj-ea"/>
                <a:ea typeface="+mj-ea"/>
              </a:rPr>
              <a:t> 每個 </a:t>
            </a:r>
            <a:r>
              <a:rPr lang="en-US" altLang="zh-TW" sz="1600" dirty="0">
                <a:latin typeface="+mj-ea"/>
                <a:ea typeface="+mj-ea"/>
              </a:rPr>
              <a:t>timestep </a:t>
            </a:r>
            <a:r>
              <a:rPr lang="zh-TW" altLang="en-US" sz="1600" dirty="0">
                <a:latin typeface="+mj-ea"/>
                <a:ea typeface="+mj-ea"/>
              </a:rPr>
              <a:t>表示一條「垂直特徵條」</a:t>
            </a:r>
            <a:endParaRPr lang="en-US" altLang="zh-TW" sz="1600" dirty="0">
              <a:latin typeface="+mj-ea"/>
              <a:ea typeface="+mj-ea"/>
            </a:endParaRPr>
          </a:p>
          <a:p>
            <a:endParaRPr lang="en-US" altLang="zh-TW" sz="1600" dirty="0">
              <a:latin typeface="+mj-ea"/>
              <a:ea typeface="+mj-ea"/>
            </a:endParaRPr>
          </a:p>
          <a:p>
            <a:endParaRPr lang="en-US" altLang="zh-TW" sz="1600" dirty="0">
              <a:latin typeface="+mj-ea"/>
              <a:ea typeface="+mj-ea"/>
            </a:endParaRPr>
          </a:p>
          <a:p>
            <a:endParaRPr lang="en-US" altLang="zh-TW" sz="1600" dirty="0">
              <a:latin typeface="+mj-ea"/>
              <a:ea typeface="+mj-ea"/>
            </a:endParaRPr>
          </a:p>
          <a:p>
            <a:endParaRPr lang="en-US" altLang="zh-TW" sz="1600" dirty="0">
              <a:latin typeface="+mj-ea"/>
              <a:ea typeface="+mj-ea"/>
            </a:endParaRPr>
          </a:p>
          <a:p>
            <a:r>
              <a:rPr lang="en-US" altLang="zh-TW" sz="1600" dirty="0">
                <a:latin typeface="+mj-ea"/>
                <a:ea typeface="+mj-ea"/>
              </a:rPr>
              <a:t>4.</a:t>
            </a:r>
            <a:r>
              <a:rPr lang="zh-TW" altLang="en-US" sz="1600" dirty="0">
                <a:latin typeface="+mj-ea"/>
                <a:ea typeface="+mj-ea"/>
              </a:rPr>
              <a:t>若 </a:t>
            </a:r>
            <a:r>
              <a:rPr lang="en-US" altLang="zh-TW" sz="1600" dirty="0">
                <a:latin typeface="+mj-ea"/>
                <a:ea typeface="+mj-ea"/>
              </a:rPr>
              <a:t>T </a:t>
            </a:r>
            <a:r>
              <a:rPr lang="zh-TW" altLang="en-US" sz="1600" dirty="0">
                <a:latin typeface="+mj-ea"/>
                <a:ea typeface="+mj-ea"/>
              </a:rPr>
              <a:t>太小，模型難以正確對齊每個字元</a:t>
            </a:r>
            <a:endParaRPr lang="en-US" altLang="zh-TW" sz="1600" dirty="0">
              <a:latin typeface="+mj-ea"/>
              <a:ea typeface="+mj-ea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6557211-1119-B5EA-FE57-5862116EB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662" y="3181342"/>
            <a:ext cx="1549633" cy="4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8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3CB658-76DD-37D6-2D41-1CDFBBD2E862}"/>
              </a:ext>
            </a:extLst>
          </p:cNvPr>
          <p:cNvSpPr txBox="1"/>
          <p:nvPr/>
        </p:nvSpPr>
        <p:spPr>
          <a:xfrm>
            <a:off x="1348232" y="2044537"/>
            <a:ext cx="6115792" cy="123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dirty="0">
                <a:latin typeface="+mj-ea"/>
                <a:ea typeface="+mj-ea"/>
              </a:rPr>
              <a:t>Connectionist Temporal Classification Loss</a:t>
            </a:r>
            <a:r>
              <a:rPr lang="zh-TW" altLang="zh-TW" b="1" kern="100" dirty="0"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TW" b="1" kern="100" dirty="0">
                <a:latin typeface="+mj-ea"/>
                <a:ea typeface="+mj-ea"/>
                <a:cs typeface="Times New Roman" panose="02020603050405020304" pitchFamily="18" charset="0"/>
              </a:rPr>
              <a:t>CTC Loss</a:t>
            </a:r>
            <a:r>
              <a:rPr lang="zh-TW" altLang="zh-TW" b="1" kern="100" dirty="0"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lang="zh-TW" altLang="zh-TW" sz="1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C2EC462-52D3-0AA6-F643-05DBD814E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D84DDA7-6A03-36BA-E094-21C437E622F4}"/>
              </a:ext>
            </a:extLst>
          </p:cNvPr>
          <p:cNvSpPr txBox="1"/>
          <p:nvPr/>
        </p:nvSpPr>
        <p:spPr>
          <a:xfrm>
            <a:off x="1369150" y="2590346"/>
            <a:ext cx="8797250" cy="669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"/>
              <a:tabLst>
                <a:tab pos="457200" algn="l"/>
              </a:tabLst>
            </a:pPr>
            <a:r>
              <a:rPr lang="zh-TW" altLang="zh-TW" sz="14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無需精確對齊標註</a:t>
            </a:r>
            <a:endParaRPr lang="en-US" altLang="zh-TW" sz="14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"/>
              <a:tabLst>
                <a:tab pos="457200" algn="l"/>
              </a:tabLst>
            </a:pPr>
            <a:r>
              <a:rPr lang="zh-TW" altLang="zh-TW" sz="14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處理可變長度輸出</a:t>
            </a:r>
            <a:endParaRPr lang="zh-TW" altLang="zh-TW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4733D9-296C-6B98-4D95-74243297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25" y="2534875"/>
            <a:ext cx="2418873" cy="363732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3FA1E92-3F6E-4BB6-4BF1-B7480FB9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63" y="3809448"/>
            <a:ext cx="4209633" cy="20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40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3668</TotalTime>
  <Words>1513</Words>
  <Application>Microsoft Office PowerPoint</Application>
  <PresentationFormat>寬螢幕</PresentationFormat>
  <Paragraphs>216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Geist</vt:lpstr>
      <vt:lpstr>微軟正黑體</vt:lpstr>
      <vt:lpstr>標楷體</vt:lpstr>
      <vt:lpstr>Aptos</vt:lpstr>
      <vt:lpstr>Arial</vt:lpstr>
      <vt:lpstr>Calibri</vt:lpstr>
      <vt:lpstr>Garamond</vt:lpstr>
      <vt:lpstr>Times New Roman</vt:lpstr>
      <vt:lpstr>Wingdings</vt:lpstr>
      <vt:lpstr>有機</vt:lpstr>
      <vt:lpstr>基於深度學習的驗證碼自動辨識方法研究 </vt:lpstr>
      <vt:lpstr>PowerPoint 簡報</vt:lpstr>
      <vt:lpstr>研究方法 </vt:lpstr>
      <vt:lpstr>資料集準備  </vt:lpstr>
      <vt:lpstr>資料集準備  </vt:lpstr>
      <vt:lpstr>驗證碼分類(CNN) </vt:lpstr>
      <vt:lpstr>驗證碼識別（CRNN）  </vt:lpstr>
      <vt:lpstr>PowerPoint 簡報</vt:lpstr>
      <vt:lpstr>驗證碼識別（CRNN）  </vt:lpstr>
      <vt:lpstr>驗證碼識別（CRNN）  </vt:lpstr>
      <vt:lpstr>驗證碼識別（CRNN）  </vt:lpstr>
      <vt:lpstr>驗證碼識別（CRNN）  </vt:lpstr>
      <vt:lpstr>驗證碼識別（CRNN）  </vt:lpstr>
      <vt:lpstr>驗證碼識別（CRNN）  </vt:lpstr>
      <vt:lpstr>驗證碼識別（CRNN）  </vt:lpstr>
      <vt:lpstr>研究結果  </vt:lpstr>
      <vt:lpstr>模型辨識能力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逸 陳</dc:creator>
  <cp:lastModifiedBy>逸 陳</cp:lastModifiedBy>
  <cp:revision>45</cp:revision>
  <dcterms:created xsi:type="dcterms:W3CDTF">2024-10-27T14:58:02Z</dcterms:created>
  <dcterms:modified xsi:type="dcterms:W3CDTF">2025-06-10T21:46:21Z</dcterms:modified>
</cp:coreProperties>
</file>