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71" r:id="rId4"/>
    <p:sldId id="275" r:id="rId5"/>
    <p:sldId id="276" r:id="rId6"/>
    <p:sldId id="272" r:id="rId7"/>
    <p:sldId id="273" r:id="rId8"/>
    <p:sldId id="267" r:id="rId9"/>
    <p:sldId id="279" r:id="rId10"/>
    <p:sldId id="281" r:id="rId11"/>
    <p:sldId id="282" r:id="rId12"/>
    <p:sldId id="283" r:id="rId13"/>
    <p:sldId id="284" r:id="rId14"/>
    <p:sldId id="285" r:id="rId15"/>
    <p:sldId id="280" r:id="rId16"/>
    <p:sldId id="268" r:id="rId17"/>
    <p:sldId id="277" r:id="rId18"/>
    <p:sldId id="260" r:id="rId19"/>
    <p:sldId id="269" r:id="rId20"/>
    <p:sldId id="270" r:id="rId21"/>
    <p:sldId id="262" r:id="rId22"/>
    <p:sldId id="264" r:id="rId23"/>
    <p:sldId id="266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8" autoAdjust="0"/>
    <p:restoredTop sz="94660"/>
  </p:normalViewPr>
  <p:slideViewPr>
    <p:cSldViewPr snapToGrid="0">
      <p:cViewPr varScale="1">
        <p:scale>
          <a:sx n="96" d="100"/>
          <a:sy n="96" d="100"/>
        </p:scale>
        <p:origin x="7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84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3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230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04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949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753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87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198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679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49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8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44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264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62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921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60B899-079E-4049-9114-316F2D46261C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286882-CAFE-4846-B7FE-98420EA310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599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yyichen310/Research-on-Automatic-CAPTCHA-Recognition-Method-Based-on-Deep-Learning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DCB0CF-33AD-A356-F3D2-A11904A17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2150904"/>
          </a:xfrm>
        </p:spPr>
        <p:txBody>
          <a:bodyPr/>
          <a:lstStyle/>
          <a:p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標楷體" panose="03000509000000000000" pitchFamily="65" charset="-120"/>
              </a:rPr>
              <a:t>基於深度學習的驗證碼自動辨識方法研究</a:t>
            </a:r>
            <a:br>
              <a:rPr lang="en-US" altLang="zh-TW" sz="4400" b="1" dirty="0">
                <a:effectLst/>
                <a:latin typeface="Calibri" panose="020F0502020204030204" pitchFamily="34" charset="0"/>
                <a:ea typeface="標楷體" panose="03000509000000000000" pitchFamily="65" charset="-120"/>
                <a:cs typeface="標楷體" panose="03000509000000000000" pitchFamily="65" charset="-120"/>
              </a:rPr>
            </a:br>
            <a:endParaRPr lang="zh-TW" altLang="en-US" sz="44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0BFBCA7-D5DE-AB4D-4F49-D2DFFF058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752600"/>
            <a:ext cx="6815669" cy="1320802"/>
          </a:xfrm>
        </p:spPr>
        <p:txBody>
          <a:bodyPr/>
          <a:lstStyle/>
          <a:p>
            <a:r>
              <a:rPr lang="zh-TW" altLang="en-US" sz="2400" dirty="0">
                <a:latin typeface="+mj-ea"/>
                <a:ea typeface="+mj-ea"/>
                <a:cs typeface="Times New Roman" panose="02020603050405020304" pitchFamily="18" charset="0"/>
              </a:rPr>
              <a:t>指導教授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：林柏江 教授</a:t>
            </a:r>
            <a:endParaRPr lang="en-US" altLang="zh-TW" sz="24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組員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：</a:t>
            </a:r>
            <a:r>
              <a:rPr lang="en-US" altLang="zh-TW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1100423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 陳叡逸、</a:t>
            </a:r>
            <a:r>
              <a:rPr lang="en-US" altLang="zh-TW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 1100427</a:t>
            </a:r>
            <a:r>
              <a:rPr lang="zh-TW" altLang="en-US" sz="2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  <a:sym typeface="Wingdings" pitchFamily="2" charset="2"/>
              </a:rPr>
              <a:t> 林冠宇</a:t>
            </a:r>
            <a:endParaRPr lang="zh-TW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74496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B637CDE-B6E1-88D1-57F2-4F834C2A1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190528"/>
              </p:ext>
            </p:extLst>
          </p:nvPr>
        </p:nvGraphicFramePr>
        <p:xfrm>
          <a:off x="1449781" y="2977727"/>
          <a:ext cx="3194903" cy="13800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64503">
                  <a:extLst>
                    <a:ext uri="{9D8B030D-6E8A-4147-A177-3AD203B41FA5}">
                      <a16:colId xmlns:a16="http://schemas.microsoft.com/office/drawing/2014/main" val="1250135034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611037407"/>
                    </a:ext>
                  </a:extLst>
                </a:gridCol>
              </a:tblGrid>
              <a:tr h="29286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模型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>
                          <a:effectLst/>
                        </a:rPr>
                        <a:t>第一層卷積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4723356"/>
                  </a:ext>
                </a:extLst>
              </a:tr>
              <a:tr h="482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ResNet-18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7×7 </a:t>
                      </a:r>
                      <a:r>
                        <a:rPr lang="zh-TW" sz="1200" kern="100" dirty="0">
                          <a:effectLst/>
                        </a:rPr>
                        <a:t>卷積，</a:t>
                      </a:r>
                      <a:r>
                        <a:rPr lang="en-US" sz="1200" kern="100" dirty="0">
                          <a:effectLst/>
                        </a:rPr>
                        <a:t>stride=2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9552330"/>
                  </a:ext>
                </a:extLst>
              </a:tr>
              <a:tr h="60464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CRNN_GRU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3×3 </a:t>
                      </a:r>
                      <a:r>
                        <a:rPr lang="zh-TW" sz="1200" kern="100" dirty="0">
                          <a:effectLst/>
                        </a:rPr>
                        <a:t>卷積，</a:t>
                      </a:r>
                      <a:r>
                        <a:rPr lang="en-US" sz="1200" kern="100" dirty="0">
                          <a:effectLst/>
                        </a:rPr>
                        <a:t>stride=1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5271293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AC48EB63-C25A-A9A2-3134-7F66C6BA5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781" y="4496231"/>
            <a:ext cx="88461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改動原因：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主要用於分類任務，適用於較大輸入影像（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224×224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），而驗證碼多為細長的文本影像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(128×32)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，較大卷積核可能導致細節資訊流失。因此，本研究改用較小的 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3×3 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卷積，並將步長（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stride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）設為 </a:t>
            </a:r>
            <a:r>
              <a:rPr lang="en-US" altLang="zh-TW" sz="1600" dirty="0">
                <a:latin typeface="+mj-ea"/>
                <a:ea typeface="+mj-ea"/>
                <a:cs typeface="Times New Roman" panose="02020603050405020304" pitchFamily="18" charset="0"/>
              </a:rPr>
              <a:t>1</a:t>
            </a: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，以保留更多局部特徵。</a:t>
            </a:r>
            <a:endParaRPr kumimoji="0" lang="zh-TW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43053F7-22C5-4AF5-0A19-99473FAE192D}"/>
              </a:ext>
            </a:extLst>
          </p:cNvPr>
          <p:cNvSpPr txBox="1"/>
          <p:nvPr/>
        </p:nvSpPr>
        <p:spPr>
          <a:xfrm>
            <a:off x="1449781" y="2515515"/>
            <a:ext cx="6115792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(1)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首層卷積核縮小（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7×7 → 3×3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84485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DBCE00-F8FA-FBE4-7C66-262D819ED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08538"/>
              </p:ext>
            </p:extLst>
          </p:nvPr>
        </p:nvGraphicFramePr>
        <p:xfrm>
          <a:off x="1487905" y="2991293"/>
          <a:ext cx="3305477" cy="1142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9418">
                  <a:extLst>
                    <a:ext uri="{9D8B030D-6E8A-4147-A177-3AD203B41FA5}">
                      <a16:colId xmlns:a16="http://schemas.microsoft.com/office/drawing/2014/main" val="1501222879"/>
                    </a:ext>
                  </a:extLst>
                </a:gridCol>
                <a:gridCol w="2156059">
                  <a:extLst>
                    <a:ext uri="{9D8B030D-6E8A-4147-A177-3AD203B41FA5}">
                      <a16:colId xmlns:a16="http://schemas.microsoft.com/office/drawing/2014/main" val="3455689102"/>
                    </a:ext>
                  </a:extLst>
                </a:gridCol>
              </a:tblGrid>
              <a:tr h="37854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模型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</a:rPr>
                        <a:t>池化方式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9643942"/>
                  </a:ext>
                </a:extLst>
              </a:tr>
              <a:tr h="381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ResNet-18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MaxPool(3×3, stride=2)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351838"/>
                  </a:ext>
                </a:extLst>
              </a:tr>
              <a:tr h="3819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CRNN_GRU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</a:rPr>
                        <a:t>刪除池化層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22371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5899623-E33B-8409-95A0-6F5620CB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276" y="2526892"/>
            <a:ext cx="30047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(2)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刪除池化層（</a:t>
            </a:r>
            <a:r>
              <a:rPr kumimoji="0" lang="en-US" altLang="zh-TW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MaxPool</a:t>
            </a:r>
            <a:r>
              <a:rPr kumimoji="0" lang="zh-TW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kumimoji="0" lang="zh-TW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86817C-A25D-DDC0-979A-27C8EAFF73A2}"/>
              </a:ext>
            </a:extLst>
          </p:cNvPr>
          <p:cNvSpPr txBox="1"/>
          <p:nvPr/>
        </p:nvSpPr>
        <p:spPr>
          <a:xfrm>
            <a:off x="1295402" y="4394957"/>
            <a:ext cx="9734277" cy="1348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改動原因：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採用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MaxPool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(3×3, stride=2)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進行特徵下採樣，以降低計算成本並提取更具判別力的特徵。然而，在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OCR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任務中，保持特徵圖的寬度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W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對於序列建模至關重要。因此，本模型移除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MaxPool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以維持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W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不變，並在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CNN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最終階段引入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TW" sz="1800" kern="100" dirty="0" err="1">
                <a:effectLst/>
                <a:latin typeface="+mj-ea"/>
                <a:ea typeface="+mj-ea"/>
                <a:cs typeface="Times New Roman" panose="02020603050405020304" pitchFamily="18" charset="0"/>
              </a:rPr>
              <a:t>AdaptiveAvgPool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(1, W)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，將特徵圖高度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H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壓縮至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1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，以更好地適配後續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RNN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模組的時序建模需求。</a:t>
            </a:r>
          </a:p>
        </p:txBody>
      </p:sp>
    </p:spTree>
    <p:extLst>
      <p:ext uri="{BB962C8B-B14F-4D97-AF65-F5344CB8AC3E}">
        <p14:creationId xmlns:p14="http://schemas.microsoft.com/office/powerpoint/2010/main" val="3816487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086817C-A25D-DDC0-979A-27C8EAFF73A2}"/>
              </a:ext>
            </a:extLst>
          </p:cNvPr>
          <p:cNvSpPr txBox="1"/>
          <p:nvPr/>
        </p:nvSpPr>
        <p:spPr>
          <a:xfrm>
            <a:off x="1361941" y="3935545"/>
            <a:ext cx="9734277" cy="1053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6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改動原因：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的全連接層適用於單一分類標籤的任務，而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OCR 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任務涉及動態長序列輸出。因此，本模型引入雙向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GRU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以學習字元間的時序關係，使模型具備更強的序列建模能力。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CB658-76DD-37D6-2D41-1CDFBBD2E862}"/>
              </a:ext>
            </a:extLst>
          </p:cNvPr>
          <p:cNvSpPr txBox="1"/>
          <p:nvPr/>
        </p:nvSpPr>
        <p:spPr>
          <a:xfrm>
            <a:off x="1361941" y="2480663"/>
            <a:ext cx="6115792" cy="392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加入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GRU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模型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6B28C1B9-F079-5105-99D9-49615A152A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552353"/>
              </p:ext>
            </p:extLst>
          </p:nvPr>
        </p:nvGraphicFramePr>
        <p:xfrm>
          <a:off x="1371600" y="3068320"/>
          <a:ext cx="5278583" cy="57804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6592">
                  <a:extLst>
                    <a:ext uri="{9D8B030D-6E8A-4147-A177-3AD203B41FA5}">
                      <a16:colId xmlns:a16="http://schemas.microsoft.com/office/drawing/2014/main" val="2939681632"/>
                    </a:ext>
                  </a:extLst>
                </a:gridCol>
                <a:gridCol w="4191991">
                  <a:extLst>
                    <a:ext uri="{9D8B030D-6E8A-4147-A177-3AD203B41FA5}">
                      <a16:colId xmlns:a16="http://schemas.microsoft.com/office/drawing/2014/main" val="23504220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模型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後處理方式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4621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ResNet-18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512 </a:t>
                      </a: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維特徵</a:t>
                      </a: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 → </a:t>
                      </a: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全連接層</a:t>
                      </a: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 → Softmax</a:t>
                      </a:r>
                      <a:r>
                        <a:rPr lang="zh-TW" sz="1200" kern="100">
                          <a:effectLst/>
                          <a:latin typeface="+mj-ea"/>
                          <a:ea typeface="+mj-ea"/>
                        </a:rPr>
                        <a:t>（分類）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3978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+mj-ea"/>
                          <a:ea typeface="+mj-ea"/>
                        </a:rPr>
                        <a:t>CRNN_GRU</a:t>
                      </a:r>
                      <a:endParaRPr lang="zh-TW" sz="1200" kern="10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512 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維特徵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GRU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（時序建模）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全連接層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 → CTC Loss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416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44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CB658-76DD-37D6-2D41-1CDFBBD2E862}"/>
              </a:ext>
            </a:extLst>
          </p:cNvPr>
          <p:cNvSpPr txBox="1"/>
          <p:nvPr/>
        </p:nvSpPr>
        <p:spPr>
          <a:xfrm>
            <a:off x="1361941" y="2480663"/>
            <a:ext cx="6115792" cy="816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(4) </a:t>
            </a:r>
            <a:r>
              <a:rPr lang="zh-TW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時間步長（</a:t>
            </a:r>
            <a:r>
              <a:rPr lang="en-US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Timestep</a:t>
            </a:r>
            <a:r>
              <a:rPr lang="zh-TW" altLang="zh-TW" sz="18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）計算與調整</a:t>
            </a: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85FCC3D-C64A-7A4E-5FD2-1C87B1172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88" y="3082279"/>
            <a:ext cx="12392889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在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OCR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任務中，時間步長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對應於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特徵提取後的影像寬度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W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。由於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會對影像進行下採樣，因此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需經過計算：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T= (W - kernel + 2 * padding) / stride + 1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模型中，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kernel size = 3 ,padding=1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代入以上公式，可簡化為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	T = W /stride</a:t>
            </a: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根據本模型設計，最終模型的輸入維度為：</a:t>
            </a:r>
            <a:endParaRPr kumimoji="0" lang="zh-TW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C2EC462-52D3-0AA6-F643-05DBD814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1306524-F870-EEA5-AEDF-E46709C5D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41" y="4822614"/>
            <a:ext cx="3297338" cy="5046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16651298-CA60-57FF-2F02-D2F7DEDD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32" y="4542310"/>
            <a:ext cx="3915566" cy="144104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4CBBB21-F0FA-D343-6765-A293EF6E5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7296" y="4217739"/>
            <a:ext cx="2312452" cy="176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424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43CB658-76DD-37D6-2D41-1CDFBBD2E862}"/>
              </a:ext>
            </a:extLst>
          </p:cNvPr>
          <p:cNvSpPr txBox="1"/>
          <p:nvPr/>
        </p:nvSpPr>
        <p:spPr>
          <a:xfrm>
            <a:off x="1246106" y="2487081"/>
            <a:ext cx="6115792" cy="1237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(5) 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損失函數變更（</a:t>
            </a:r>
            <a:r>
              <a:rPr lang="en-US" altLang="zh-TW" sz="1800" b="1" kern="100" dirty="0" err="1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CrossEntropy</a:t>
            </a:r>
            <a:r>
              <a:rPr lang="en-US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→ CTC Loss</a:t>
            </a:r>
            <a:r>
              <a:rPr lang="zh-TW" altLang="zh-TW" sz="1800" b="1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zh-TW" altLang="zh-TW" sz="18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C2EC462-52D3-0AA6-F643-05DBD814E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81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D84DDA7-6A03-36BA-E094-21C437E622F4}"/>
              </a:ext>
            </a:extLst>
          </p:cNvPr>
          <p:cNvSpPr txBox="1"/>
          <p:nvPr/>
        </p:nvSpPr>
        <p:spPr>
          <a:xfrm>
            <a:off x="1246106" y="3094164"/>
            <a:ext cx="8797250" cy="669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無需精確對齊標註</a:t>
            </a:r>
            <a:endParaRPr lang="en-US" altLang="zh-TW" sz="1400" b="1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400" b="1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處理可變長度輸出</a:t>
            </a:r>
            <a:endParaRPr lang="zh-TW" altLang="zh-TW" sz="14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4733D9-296C-6B98-4D95-742432972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725" y="2534875"/>
            <a:ext cx="2418873" cy="3637324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FA1E92-3F6E-4BB6-4BF1-B7480FB9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959" y="4042505"/>
            <a:ext cx="4209633" cy="206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940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2FE87F-1F3A-E040-E44F-1ED0CCEA73AD}"/>
              </a:ext>
            </a:extLst>
          </p:cNvPr>
          <p:cNvSpPr txBox="1"/>
          <p:nvPr/>
        </p:nvSpPr>
        <p:spPr>
          <a:xfrm>
            <a:off x="1295400" y="2482959"/>
            <a:ext cx="93448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這些修改帶來的影響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zh-TW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23859C-8D07-6208-B6B8-3525709A995A}"/>
              </a:ext>
            </a:extLst>
          </p:cNvPr>
          <p:cNvSpPr txBox="1"/>
          <p:nvPr/>
        </p:nvSpPr>
        <p:spPr>
          <a:xfrm>
            <a:off x="1295400" y="3084952"/>
            <a:ext cx="97367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Segoe UI Emoji" panose="020B0502040204020203" pitchFamily="34" charset="0"/>
              </a:rPr>
              <a:t>✅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適合變長輸入輸出（因為時間步長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T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不固定）</a:t>
            </a:r>
            <a:b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Segoe UI Emoji" panose="020B0502040204020203" pitchFamily="34" charset="0"/>
              </a:rPr>
              <a:t>✅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能處理無對齊數據（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CTC Loss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會自動對齊）</a:t>
            </a:r>
            <a:b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Segoe UI Emoji" panose="020B0502040204020203" pitchFamily="34" charset="0"/>
              </a:rPr>
              <a:t>✅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能學習字與字間的關係（因為加入了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GRU)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對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ResNet-18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做的修改，讓它從一個影像分類模型，變成一個適合 </a:t>
            </a:r>
            <a:r>
              <a:rPr kumimoji="0" lang="en-US" altLang="zh-TW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OCR </a:t>
            </a:r>
            <a:r>
              <a:rPr kumimoji="0" lang="zh-TW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的時序識別模型</a:t>
            </a:r>
            <a:endParaRPr kumimoji="0" lang="zh-TW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47314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88E6F543-B00C-1008-AC4E-1267ADF1C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952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909A325F-CFBF-7B40-D2C3-4AE0F9565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277" y="3178035"/>
            <a:ext cx="10096725" cy="301015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2A48D24-A1C1-B08B-C014-D5EA6AE11891}"/>
              </a:ext>
            </a:extLst>
          </p:cNvPr>
          <p:cNvSpPr txBox="1"/>
          <p:nvPr/>
        </p:nvSpPr>
        <p:spPr>
          <a:xfrm>
            <a:off x="1396340" y="2466494"/>
            <a:ext cx="9399319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本研究輸入驗證碼的格式為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128x32x1(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長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寬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x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灰階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) ,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輸出為每個字元分為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36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類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(0-9,a-z)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，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4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到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6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位數組合，模型處理過程如下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" name="標題 3">
            <a:extLst>
              <a:ext uri="{FF2B5EF4-FFF2-40B4-BE49-F238E27FC236}">
                <a16:creationId xmlns:a16="http://schemas.microsoft.com/office/drawing/2014/main" id="{6F1D0B7E-EF8B-A270-4CDD-D1292AB2B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66547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0DAA0-E78B-14A3-B544-B496043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6" y="1897572"/>
            <a:ext cx="8158688" cy="1822514"/>
          </a:xfrm>
        </p:spPr>
        <p:txBody>
          <a:bodyPr/>
          <a:lstStyle/>
          <a:p>
            <a:r>
              <a:rPr lang="zh-TW" altLang="en-US" b="1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研究</a:t>
            </a:r>
            <a:r>
              <a:rPr lang="zh-TW" altLang="zh-TW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結果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59584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B74235A-E743-3D06-11A8-9E416DA56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86280"/>
              </p:ext>
            </p:extLst>
          </p:nvPr>
        </p:nvGraphicFramePr>
        <p:xfrm>
          <a:off x="1504966" y="1620420"/>
          <a:ext cx="6064235" cy="11958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973">
                  <a:extLst>
                    <a:ext uri="{9D8B030D-6E8A-4147-A177-3AD203B41FA5}">
                      <a16:colId xmlns:a16="http://schemas.microsoft.com/office/drawing/2014/main" val="2789599943"/>
                    </a:ext>
                  </a:extLst>
                </a:gridCol>
                <a:gridCol w="2196702">
                  <a:extLst>
                    <a:ext uri="{9D8B030D-6E8A-4147-A177-3AD203B41FA5}">
                      <a16:colId xmlns:a16="http://schemas.microsoft.com/office/drawing/2014/main" val="274598044"/>
                    </a:ext>
                  </a:extLst>
                </a:gridCol>
                <a:gridCol w="2578560">
                  <a:extLst>
                    <a:ext uri="{9D8B030D-6E8A-4147-A177-3AD203B41FA5}">
                      <a16:colId xmlns:a16="http://schemas.microsoft.com/office/drawing/2014/main" val="603772551"/>
                    </a:ext>
                  </a:extLst>
                </a:gridCol>
              </a:tblGrid>
              <a:tr h="22568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字元準確率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字串準確率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完全正確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516562"/>
                  </a:ext>
                </a:extLst>
              </a:tr>
              <a:tr h="485085"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ResNet-18+GRU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97.79% (9309/9500)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80.02% (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正確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: 1525/1900)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3888067"/>
                  </a:ext>
                </a:extLst>
              </a:tr>
              <a:tr h="48508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ResNet-18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57.13% (5428/9500)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49.42% (</a:t>
                      </a:r>
                      <a:r>
                        <a:rPr lang="zh-TW" sz="1200" kern="100" dirty="0">
                          <a:effectLst/>
                          <a:latin typeface="+mj-ea"/>
                          <a:ea typeface="+mj-ea"/>
                        </a:rPr>
                        <a:t>正確</a:t>
                      </a:r>
                      <a:r>
                        <a:rPr lang="en-US" sz="1200" kern="100" dirty="0">
                          <a:effectLst/>
                          <a:latin typeface="+mj-ea"/>
                          <a:ea typeface="+mj-ea"/>
                        </a:rPr>
                        <a:t>: 939/1900)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06979648"/>
                  </a:ext>
                </a:extLst>
              </a:tr>
            </a:tbl>
          </a:graphicData>
        </a:graphic>
      </p:graphicFrame>
      <p:sp>
        <p:nvSpPr>
          <p:cNvPr id="7" name="Rectangle 8">
            <a:extLst>
              <a:ext uri="{FF2B5EF4-FFF2-40B4-BE49-F238E27FC236}">
                <a16:creationId xmlns:a16="http://schemas.microsoft.com/office/drawing/2014/main" id="{65D98FD0-F723-436C-74C8-AC8C4FF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7" y="906253"/>
            <a:ext cx="648446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 vs CRNN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比較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從高複雜度數據集中選取約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10000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張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位數驗證碼進行比較，結果如下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E0451A0-4E76-E33D-5C4D-0899BF20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966" y="2962348"/>
            <a:ext cx="3989259" cy="311098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D82BCB6-B460-9082-F7FC-E670E7242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44" y="2826711"/>
            <a:ext cx="4149890" cy="323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78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5D98FD0-F723-436C-74C8-AC8C4FF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7" y="906253"/>
            <a:ext cx="49519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CRNN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比較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高複雜度數據集中的驗證碼進行比較，結果如下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8E619E5-6B8F-CFC2-5663-E2182BFE1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02512"/>
              </p:ext>
            </p:extLst>
          </p:nvPr>
        </p:nvGraphicFramePr>
        <p:xfrm>
          <a:off x="1494658" y="2354858"/>
          <a:ext cx="8679245" cy="24481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4322">
                  <a:extLst>
                    <a:ext uri="{9D8B030D-6E8A-4147-A177-3AD203B41FA5}">
                      <a16:colId xmlns:a16="http://schemas.microsoft.com/office/drawing/2014/main" val="2094656463"/>
                    </a:ext>
                  </a:extLst>
                </a:gridCol>
                <a:gridCol w="2876664">
                  <a:extLst>
                    <a:ext uri="{9D8B030D-6E8A-4147-A177-3AD203B41FA5}">
                      <a16:colId xmlns:a16="http://schemas.microsoft.com/office/drawing/2014/main" val="32543672"/>
                    </a:ext>
                  </a:extLst>
                </a:gridCol>
                <a:gridCol w="3518259">
                  <a:extLst>
                    <a:ext uri="{9D8B030D-6E8A-4147-A177-3AD203B41FA5}">
                      <a16:colId xmlns:a16="http://schemas.microsoft.com/office/drawing/2014/main" val="1176267690"/>
                    </a:ext>
                  </a:extLst>
                </a:gridCol>
              </a:tblGrid>
              <a:tr h="391079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zh-TW" sz="1200" kern="100">
                          <a:effectLst/>
                        </a:rPr>
                        <a:t>字元準確率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 </a:t>
                      </a:r>
                      <a:r>
                        <a:rPr lang="zh-TW" sz="1200" kern="100">
                          <a:effectLst/>
                        </a:rPr>
                        <a:t>字串準確率</a:t>
                      </a:r>
                      <a:r>
                        <a:rPr lang="en-US" sz="1200" kern="100">
                          <a:effectLst/>
                        </a:rPr>
                        <a:t>(</a:t>
                      </a:r>
                      <a:r>
                        <a:rPr lang="zh-TW" sz="1200" kern="100">
                          <a:effectLst/>
                        </a:rPr>
                        <a:t>完全正確</a:t>
                      </a:r>
                      <a:r>
                        <a:rPr lang="en-US" sz="1200" kern="100">
                          <a:effectLst/>
                        </a:rPr>
                        <a:t>)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0753545"/>
                  </a:ext>
                </a:extLst>
              </a:tr>
              <a:tr h="6856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>
                          <a:effectLst/>
                        </a:rPr>
                        <a:t>RESNET-18+GRU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93.45%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9309/9961)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76.56%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1525/1992)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6840173"/>
                  </a:ext>
                </a:extLst>
              </a:tr>
              <a:tr h="6856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RESNET18+LSTM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86.07%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8573/9961)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58.13% (</a:t>
                      </a:r>
                      <a:r>
                        <a:rPr lang="zh-TW" sz="1200" kern="100">
                          <a:effectLst/>
                        </a:rPr>
                        <a:t>正確</a:t>
                      </a:r>
                      <a:r>
                        <a:rPr lang="en-US" sz="1200" kern="100">
                          <a:effectLst/>
                        </a:rPr>
                        <a:t>: 1158/1992)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8598723"/>
                  </a:ext>
                </a:extLst>
              </a:tr>
              <a:tr h="68569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</a:rPr>
                        <a:t>CNN 16 layer+GRU</a:t>
                      </a:r>
                      <a:endParaRPr lang="zh-TW" sz="12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89.77%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8942/9961)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65.16% (</a:t>
                      </a:r>
                      <a:r>
                        <a:rPr lang="zh-TW" sz="1200" kern="100" dirty="0">
                          <a:effectLst/>
                        </a:rPr>
                        <a:t>正確</a:t>
                      </a:r>
                      <a:r>
                        <a:rPr lang="en-US" sz="1200" kern="100" dirty="0">
                          <a:effectLst/>
                        </a:rPr>
                        <a:t>: 1298/1992)</a:t>
                      </a: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5884969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08BD6D69-2DA1-1902-4902-A1045D6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03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753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7DF6330C-AD1F-6924-F9F3-DB762FD2AA74}"/>
              </a:ext>
            </a:extLst>
          </p:cNvPr>
          <p:cNvSpPr txBox="1"/>
          <p:nvPr/>
        </p:nvSpPr>
        <p:spPr>
          <a:xfrm>
            <a:off x="882485" y="1668287"/>
            <a:ext cx="10656372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lang="en-US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CNN+CRNN</a:t>
            </a: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模型，解決高複雜度驗證碼的識別問題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。</a:t>
            </a: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模型架構由兩部分組成： </a:t>
            </a: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"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分類模型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：對驗證碼進行初步分類（如字體、扭曲、雜訊等），將不同類型的驗證碼分類到對應的類別。</a:t>
            </a: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1200"/>
              </a:spcAft>
              <a:buFont typeface="Wingdings" panose="05000000000000000000" pitchFamily="2" charset="2"/>
              <a:buChar char=""/>
            </a:pPr>
            <a:r>
              <a:rPr lang="en-US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CRNN</a:t>
            </a: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模型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：結合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CNN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的圖像特徵提取與</a:t>
            </a:r>
            <a:r>
              <a:rPr lang="en-US" altLang="zh-TW" sz="14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RNN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時序關聯性處理特性，針對每種類別的驗證碼進行精確識別。</a:t>
            </a:r>
            <a:endParaRPr lang="en-US" altLang="zh-TW" sz="1400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r>
              <a:rPr lang="zh-TW" altLang="zh-TW" sz="1400" b="1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預訓練與微調</a:t>
            </a:r>
            <a:r>
              <a:rPr lang="zh-TW" altLang="zh-TW" sz="1400" dirty="0">
                <a:solidFill>
                  <a:srgbClr val="000000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：先使用低複雜度驗證碼進行預訓練，再加入少量新類型驗證碼微調，提升模型在該類型驗證碼上的辨識能力。</a:t>
            </a:r>
            <a:endParaRPr lang="en-US" altLang="zh-TW" sz="1400" dirty="0">
              <a:solidFill>
                <a:srgbClr val="00000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1200"/>
              </a:spcAft>
              <a:buFont typeface="Wingdings" panose="05000000000000000000" pitchFamily="2" charset="2"/>
              <a:buChar char=""/>
            </a:pPr>
            <a:endParaRPr lang="zh-TW" altLang="zh-TW" sz="1400" dirty="0">
              <a:solidFill>
                <a:srgbClr val="404040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lvl="1">
              <a:spcAft>
                <a:spcPts val="1200"/>
              </a:spcAft>
            </a:pPr>
            <a:endParaRPr lang="en-US" altLang="zh-TW" sz="1400" dirty="0">
              <a:solidFill>
                <a:srgbClr val="0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 lvl="0" algn="just">
              <a:spcAft>
                <a:spcPts val="600"/>
              </a:spcAft>
            </a:pPr>
            <a:endParaRPr lang="zh-TW" altLang="zh-TW" sz="1400" dirty="0">
              <a:effectLst/>
              <a:latin typeface="+mj-ea"/>
              <a:ea typeface="+mj-ea"/>
            </a:endParaRPr>
          </a:p>
          <a:p>
            <a:r>
              <a:rPr lang="en-US" altLang="zh-TW" sz="1800" kern="150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新細明體" panose="02020500000000000000" pitchFamily="18" charset="-120"/>
              </a:rPr>
              <a:t> </a:t>
            </a:r>
            <a:endParaRPr lang="zh-TW" altLang="zh-TW" sz="1800" kern="150" dirty="0"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7EA42B-143B-B976-19D9-657D28F8D93A}"/>
              </a:ext>
            </a:extLst>
          </p:cNvPr>
          <p:cNvSpPr txBox="1"/>
          <p:nvPr/>
        </p:nvSpPr>
        <p:spPr>
          <a:xfrm>
            <a:off x="1991096" y="1004569"/>
            <a:ext cx="812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dirty="0">
                <a:latin typeface="+mj-ea"/>
                <a:ea typeface="+mj-ea"/>
              </a:rPr>
              <a:t>概述</a:t>
            </a:r>
          </a:p>
        </p:txBody>
      </p:sp>
    </p:spTree>
    <p:extLst>
      <p:ext uri="{BB962C8B-B14F-4D97-AF65-F5344CB8AC3E}">
        <p14:creationId xmlns:p14="http://schemas.microsoft.com/office/powerpoint/2010/main" val="10750294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65D98FD0-F723-436C-74C8-AC8C4FFF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9637" y="906253"/>
            <a:ext cx="4951997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CRNN </a:t>
            </a:r>
            <a:r>
              <a:rPr kumimoji="0" lang="zh-TW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比較</a:t>
            </a:r>
            <a:endParaRPr kumimoji="0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TW" altLang="en-US" sz="1600" dirty="0">
                <a:latin typeface="+mj-ea"/>
                <a:ea typeface="+mj-ea"/>
                <a:cs typeface="Times New Roman" panose="02020603050405020304" pitchFamily="18" charset="0"/>
              </a:rPr>
              <a:t>使用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高複雜度數據集中的驗證碼進行比較，結果如下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kumimoji="0" lang="en-US" altLang="zh-TW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D6D69-2DA1-1902-4902-A1045D6A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125" y="35036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0574FCD-3D3C-85DA-3211-9E9C86C00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164" y="1809376"/>
            <a:ext cx="6810968" cy="428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538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BAC1AA3-2D5A-CFE0-E91B-889C05F48F69}"/>
              </a:ext>
            </a:extLst>
          </p:cNvPr>
          <p:cNvSpPr txBox="1"/>
          <p:nvPr/>
        </p:nvSpPr>
        <p:spPr>
          <a:xfrm>
            <a:off x="1288473" y="1038442"/>
            <a:ext cx="6115792" cy="39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使用預訓練模型訓練少量新類型驗證碼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66C0C48-168E-A8C8-17E1-90A3902A8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65" y="1555894"/>
            <a:ext cx="1365350" cy="5752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71F54646-F324-E4C7-6A66-9FCF9381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0315" y="2380242"/>
            <a:ext cx="210870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辨識準確率</a:t>
            </a:r>
            <a:r>
              <a:rPr kumimoji="0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kumimoji="0" lang="zh-TW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樣本數</a:t>
            </a:r>
            <a:endParaRPr kumimoji="0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1E28973-8920-952B-D385-DF423956E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1309" y="581955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10" name="圖片 9" descr="輸出圖像">
            <a:extLst>
              <a:ext uri="{FF2B5EF4-FFF2-40B4-BE49-F238E27FC236}">
                <a16:creationId xmlns:a16="http://schemas.microsoft.com/office/drawing/2014/main" id="{61CE93C1-DBB6-74A0-6FC0-2C03DD374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682" y="2863121"/>
            <a:ext cx="4182110" cy="297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93DF5A-C3F8-9ADF-5585-E4EEE30D2775}"/>
              </a:ext>
            </a:extLst>
          </p:cNvPr>
          <p:cNvSpPr txBox="1"/>
          <p:nvPr/>
        </p:nvSpPr>
        <p:spPr>
          <a:xfrm>
            <a:off x="5885682" y="2387096"/>
            <a:ext cx="7184570" cy="35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訓練效率以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1200</a:t>
            </a:r>
            <a:r>
              <a:rPr lang="zh-TW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樣本數為例</a:t>
            </a:r>
            <a:r>
              <a:rPr lang="en-US" altLang="zh-TW" sz="16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:</a:t>
            </a:r>
            <a:endParaRPr lang="zh-TW" altLang="zh-TW" sz="16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圖片 1" descr="輸出圖像">
            <a:extLst>
              <a:ext uri="{FF2B5EF4-FFF2-40B4-BE49-F238E27FC236}">
                <a16:creationId xmlns:a16="http://schemas.microsoft.com/office/drawing/2014/main" id="{3F8E3AA7-128E-F5C5-CE25-116CCC82A7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89" y="2952952"/>
            <a:ext cx="3462723" cy="2770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85329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2674608-BC98-E00B-A00D-882D0DD2E79B}"/>
              </a:ext>
            </a:extLst>
          </p:cNvPr>
          <p:cNvSpPr txBox="1"/>
          <p:nvPr/>
        </p:nvSpPr>
        <p:spPr>
          <a:xfrm>
            <a:off x="1268128" y="1107631"/>
            <a:ext cx="6116854" cy="393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其他類型驗證碼在不同數量訓練樣本的準確度差異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369C029-9147-371A-EABE-2B66E29B8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909543"/>
              </p:ext>
            </p:extLst>
          </p:nvPr>
        </p:nvGraphicFramePr>
        <p:xfrm>
          <a:off x="6218655" y="2123809"/>
          <a:ext cx="4050665" cy="1598804"/>
        </p:xfrm>
        <a:graphic>
          <a:graphicData uri="http://schemas.openxmlformats.org/drawingml/2006/table">
            <a:tbl>
              <a:tblPr firstRow="1" firstCol="1" bandRow="1"/>
              <a:tblGrid>
                <a:gridCol w="1623695">
                  <a:extLst>
                    <a:ext uri="{9D8B030D-6E8A-4147-A177-3AD203B41FA5}">
                      <a16:colId xmlns:a16="http://schemas.microsoft.com/office/drawing/2014/main" val="3822618153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1566722785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177540084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marR="660400"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080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Training data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Accuracy(%)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820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26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60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87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0719170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AC28E30-9B5E-6E19-69CC-A3F534F32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868975"/>
              </p:ext>
            </p:extLst>
          </p:nvPr>
        </p:nvGraphicFramePr>
        <p:xfrm>
          <a:off x="1411471" y="2157442"/>
          <a:ext cx="4050665" cy="1598740"/>
        </p:xfrm>
        <a:graphic>
          <a:graphicData uri="http://schemas.openxmlformats.org/drawingml/2006/table">
            <a:tbl>
              <a:tblPr firstRow="1" firstCol="1" bandRow="1"/>
              <a:tblGrid>
                <a:gridCol w="1623695">
                  <a:extLst>
                    <a:ext uri="{9D8B030D-6E8A-4147-A177-3AD203B41FA5}">
                      <a16:colId xmlns:a16="http://schemas.microsoft.com/office/drawing/2014/main" val="3741502524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88810393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255801735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01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Training data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Accuracy(%)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5803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50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75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90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732967"/>
                  </a:ext>
                </a:extLst>
              </a:tr>
            </a:tbl>
          </a:graphicData>
        </a:graphic>
      </p:graphicFrame>
      <p:pic>
        <p:nvPicPr>
          <p:cNvPr id="5122" name="圖片 9">
            <a:extLst>
              <a:ext uri="{FF2B5EF4-FFF2-40B4-BE49-F238E27FC236}">
                <a16:creationId xmlns:a16="http://schemas.microsoft.com/office/drawing/2014/main" id="{7934524A-048B-1A99-DB1B-1A2C51A26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655" y="2796218"/>
            <a:ext cx="1403350" cy="3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圖片 8">
            <a:extLst>
              <a:ext uri="{FF2B5EF4-FFF2-40B4-BE49-F238E27FC236}">
                <a16:creationId xmlns:a16="http://schemas.microsoft.com/office/drawing/2014/main" id="{61F83DF8-12F2-A7D4-574E-8707051CA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32" y="2784602"/>
            <a:ext cx="141605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4C852347-B02E-F8AE-25C7-8E959FED9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055" y="235858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9614C4F-CE28-7BD6-7608-E52E96602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055" y="28157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314DBC84-0B98-0576-E523-AB4C10437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193903"/>
              </p:ext>
            </p:extLst>
          </p:nvPr>
        </p:nvGraphicFramePr>
        <p:xfrm>
          <a:off x="1423903" y="3946178"/>
          <a:ext cx="4050665" cy="1598804"/>
        </p:xfrm>
        <a:graphic>
          <a:graphicData uri="http://schemas.openxmlformats.org/drawingml/2006/table">
            <a:tbl>
              <a:tblPr firstRow="1" firstCol="1" bandRow="1"/>
              <a:tblGrid>
                <a:gridCol w="1623695">
                  <a:extLst>
                    <a:ext uri="{9D8B030D-6E8A-4147-A177-3AD203B41FA5}">
                      <a16:colId xmlns:a16="http://schemas.microsoft.com/office/drawing/2014/main" val="1930891251"/>
                    </a:ext>
                  </a:extLst>
                </a:gridCol>
                <a:gridCol w="1167130">
                  <a:extLst>
                    <a:ext uri="{9D8B030D-6E8A-4147-A177-3AD203B41FA5}">
                      <a16:colId xmlns:a16="http://schemas.microsoft.com/office/drawing/2014/main" val="457859584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3459698500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186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300" i="1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Training data 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Accuracy(%)</a:t>
                      </a: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63634"/>
                  </a:ext>
                </a:extLst>
              </a:tr>
              <a:tr h="3810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200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85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altLang="zh-TW" sz="1200" kern="100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21794"/>
                  </a:ext>
                </a:extLst>
              </a:tr>
            </a:tbl>
          </a:graphicData>
        </a:graphic>
      </p:graphicFrame>
      <p:pic>
        <p:nvPicPr>
          <p:cNvPr id="5126" name="圖片 10">
            <a:extLst>
              <a:ext uri="{FF2B5EF4-FFF2-40B4-BE49-F238E27FC236}">
                <a16:creationId xmlns:a16="http://schemas.microsoft.com/office/drawing/2014/main" id="{B3B24A82-E183-8244-4061-5650FCC81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132" y="4511929"/>
            <a:ext cx="1504950" cy="37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12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D743706-4318-4FB0-C424-6A1DCA6D85FE}"/>
              </a:ext>
            </a:extLst>
          </p:cNvPr>
          <p:cNvSpPr txBox="1"/>
          <p:nvPr/>
        </p:nvSpPr>
        <p:spPr>
          <a:xfrm>
            <a:off x="1349374" y="1198959"/>
            <a:ext cx="9356725" cy="77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預測結果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從五種類型的驗證碼中隨機選擇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10</a:t>
            </a:r>
            <a:r>
              <a:rPr lang="zh-TW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張圖片進行預測，結果如下</a:t>
            </a:r>
            <a:r>
              <a:rPr lang="en-US" altLang="zh-TW" sz="16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endParaRPr lang="zh-TW" altLang="zh-TW" sz="16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0049A84-118B-9327-058E-8CC8D0DC1B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236" y="2311933"/>
            <a:ext cx="4381500" cy="28264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94871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BA1F4-1357-7A11-202C-388ECA7A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j-ea"/>
              </a:rPr>
              <a:t>Thank you for listening</a:t>
            </a:r>
            <a:endParaRPr lang="zh-TW" altLang="en-US" dirty="0">
              <a:latin typeface="+mj-ea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EE443E1-0668-2AAE-BEDE-B08476F73E52}"/>
              </a:ext>
            </a:extLst>
          </p:cNvPr>
          <p:cNvSpPr txBox="1"/>
          <p:nvPr/>
        </p:nvSpPr>
        <p:spPr>
          <a:xfrm>
            <a:off x="1828652" y="4591250"/>
            <a:ext cx="93751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 code:</a:t>
            </a:r>
          </a:p>
          <a:p>
            <a:r>
              <a:rPr lang="en-US" altLang="zh-TW" sz="1800" u="sng" kern="100" dirty="0">
                <a:effectLst/>
                <a:latin typeface="+mj-ea"/>
                <a:ea typeface="+mj-ea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https://github.com/rayyichen310/Research-on-Automatic-CAPTCHA-Recognition-Method-Based-on-Deep-Learning</a:t>
            </a:r>
            <a:endParaRPr lang="zh-TW" altLang="zh-TW" sz="1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333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20DAA0-E78B-14A3-B544-B496043E1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6656" y="1897572"/>
            <a:ext cx="8158688" cy="1822514"/>
          </a:xfrm>
        </p:spPr>
        <p:txBody>
          <a:bodyPr/>
          <a:lstStyle/>
          <a:p>
            <a:r>
              <a:rPr lang="zh-TW" altLang="zh-TW" sz="54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研究方法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91776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資料集準備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使用來自</a:t>
            </a:r>
            <a:r>
              <a:rPr lang="en-US" altLang="zh-TW" sz="1800" b="1" kern="0" dirty="0" err="1">
                <a:latin typeface="+mj-ea"/>
                <a:ea typeface="+mj-ea"/>
                <a:cs typeface="Times New Roman" panose="02020603050405020304" pitchFamily="18" charset="0"/>
              </a:rPr>
              <a:t>kaggle</a:t>
            </a:r>
            <a:r>
              <a:rPr lang="en-US" altLang="zh-TW" sz="1800" b="1" kern="0" dirty="0">
                <a:latin typeface="+mj-ea"/>
                <a:ea typeface="+mj-ea"/>
                <a:cs typeface="Times New Roman" panose="02020603050405020304" pitchFamily="18" charset="0"/>
              </a:rPr>
              <a:t> hub</a:t>
            </a:r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的公開資料集</a:t>
            </a:r>
            <a:endParaRPr lang="en-US" altLang="zh-TW" sz="1800" b="1" kern="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74B8FD-8D69-ED47-AEAA-43566740D47E}"/>
              </a:ext>
            </a:extLst>
          </p:cNvPr>
          <p:cNvSpPr txBox="1"/>
          <p:nvPr/>
        </p:nvSpPr>
        <p:spPr>
          <a:xfrm>
            <a:off x="1429661" y="2642994"/>
            <a:ext cx="6115792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高複雜度數據集</a:t>
            </a:r>
            <a:r>
              <a:rPr lang="en-US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-</a:t>
            </a:r>
            <a:r>
              <a:rPr lang="zh-TW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辨識能力測試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D714F41-14D3-9724-1638-AE38FD393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17689"/>
              </p:ext>
            </p:extLst>
          </p:nvPr>
        </p:nvGraphicFramePr>
        <p:xfrm>
          <a:off x="1295402" y="3120435"/>
          <a:ext cx="4827905" cy="2426680"/>
        </p:xfrm>
        <a:graphic>
          <a:graphicData uri="http://schemas.openxmlformats.org/drawingml/2006/table">
            <a:tbl>
              <a:tblPr firstRow="1" firstCol="1" bandRow="1"/>
              <a:tblGrid>
                <a:gridCol w="2063783">
                  <a:extLst>
                    <a:ext uri="{9D8B030D-6E8A-4147-A177-3AD203B41FA5}">
                      <a16:colId xmlns:a16="http://schemas.microsoft.com/office/drawing/2014/main" val="3791360546"/>
                    </a:ext>
                  </a:extLst>
                </a:gridCol>
                <a:gridCol w="1382061">
                  <a:extLst>
                    <a:ext uri="{9D8B030D-6E8A-4147-A177-3AD203B41FA5}">
                      <a16:colId xmlns:a16="http://schemas.microsoft.com/office/drawing/2014/main" val="1811141078"/>
                    </a:ext>
                  </a:extLst>
                </a:gridCol>
                <a:gridCol w="1382061">
                  <a:extLst>
                    <a:ext uri="{9D8B030D-6E8A-4147-A177-3AD203B41FA5}">
                      <a16:colId xmlns:a16="http://schemas.microsoft.com/office/drawing/2014/main" val="2576423786"/>
                    </a:ext>
                  </a:extLst>
                </a:gridCol>
              </a:tblGrid>
              <a:tr h="484623">
                <a:tc row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275664"/>
                  </a:ext>
                </a:extLst>
              </a:tr>
              <a:tr h="4846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802320"/>
                  </a:ext>
                </a:extLst>
              </a:tr>
              <a:tr h="48462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3000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1125632"/>
                  </a:ext>
                </a:extLst>
              </a:tr>
              <a:tr h="4881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11000</a:t>
                      </a:r>
                      <a:r>
                        <a:rPr lang="zh-TW" sz="1200" b="1" kern="10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776571"/>
                  </a:ext>
                </a:extLst>
              </a:tr>
              <a:tr h="48462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20000</a:t>
                      </a:r>
                      <a:r>
                        <a:rPr lang="zh-TW" sz="1200" b="1" kern="100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 dirty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7282695"/>
                  </a:ext>
                </a:extLst>
              </a:tr>
            </a:tbl>
          </a:graphicData>
        </a:graphic>
      </p:graphicFrame>
      <p:pic>
        <p:nvPicPr>
          <p:cNvPr id="4100" name="圖片 2">
            <a:extLst>
              <a:ext uri="{FF2B5EF4-FFF2-40B4-BE49-F238E27FC236}">
                <a16:creationId xmlns:a16="http://schemas.microsoft.com/office/drawing/2014/main" id="{74C154E5-F2AF-7597-5753-B9D311E8A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8" y="3494751"/>
            <a:ext cx="1646430" cy="68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圖片 4">
            <a:extLst>
              <a:ext uri="{FF2B5EF4-FFF2-40B4-BE49-F238E27FC236}">
                <a16:creationId xmlns:a16="http://schemas.microsoft.com/office/drawing/2014/main" id="{58520597-8D7C-11EA-6903-224D24B3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8" y="4550922"/>
            <a:ext cx="1577765" cy="42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C73490A-6C54-59B6-90F1-EA3039D6C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958051"/>
              </p:ext>
            </p:extLst>
          </p:nvPr>
        </p:nvGraphicFramePr>
        <p:xfrm>
          <a:off x="7210901" y="3101758"/>
          <a:ext cx="2698924" cy="392993"/>
        </p:xfrm>
        <a:graphic>
          <a:graphicData uri="http://schemas.openxmlformats.org/drawingml/2006/table">
            <a:tbl>
              <a:tblPr firstRow="1" firstCol="1" bandRow="1"/>
              <a:tblGrid>
                <a:gridCol w="1013739">
                  <a:extLst>
                    <a:ext uri="{9D8B030D-6E8A-4147-A177-3AD203B41FA5}">
                      <a16:colId xmlns:a16="http://schemas.microsoft.com/office/drawing/2014/main" val="1481442973"/>
                    </a:ext>
                  </a:extLst>
                </a:gridCol>
                <a:gridCol w="798476">
                  <a:extLst>
                    <a:ext uri="{9D8B030D-6E8A-4147-A177-3AD203B41FA5}">
                      <a16:colId xmlns:a16="http://schemas.microsoft.com/office/drawing/2014/main" val="2616383701"/>
                    </a:ext>
                  </a:extLst>
                </a:gridCol>
                <a:gridCol w="886709">
                  <a:extLst>
                    <a:ext uri="{9D8B030D-6E8A-4147-A177-3AD203B41FA5}">
                      <a16:colId xmlns:a16="http://schemas.microsoft.com/office/drawing/2014/main" val="2501065396"/>
                    </a:ext>
                  </a:extLst>
                </a:gridCol>
              </a:tblGrid>
              <a:tr h="3929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zh-TW" sz="12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zh-TW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位數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10000</a:t>
                      </a:r>
                      <a:r>
                        <a:rPr lang="zh-TW" sz="1200" b="1" kern="100" dirty="0">
                          <a:effectLst/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張</a:t>
                      </a:r>
                      <a:endParaRPr lang="zh-TW" sz="12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94548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63871C9-307F-D498-AABA-F7900E7AE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5194" y="2624317"/>
            <a:ext cx="349781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低複雜度數據集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-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預訓練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pic>
        <p:nvPicPr>
          <p:cNvPr id="4103" name="圖片 14">
            <a:extLst>
              <a:ext uri="{FF2B5EF4-FFF2-40B4-BE49-F238E27FC236}">
                <a16:creationId xmlns:a16="http://schemas.microsoft.com/office/drawing/2014/main" id="{9257795F-58EA-83BB-ADE0-350B3F4E3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0901" y="3141183"/>
            <a:ext cx="963844" cy="31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154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600" b="1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資料集準備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使用來自</a:t>
            </a:r>
            <a:r>
              <a:rPr lang="en-US" altLang="zh-TW" sz="1800" b="1" kern="0" dirty="0" err="1">
                <a:latin typeface="+mj-ea"/>
                <a:ea typeface="+mj-ea"/>
                <a:cs typeface="Times New Roman" panose="02020603050405020304" pitchFamily="18" charset="0"/>
              </a:rPr>
              <a:t>kaggle</a:t>
            </a:r>
            <a:r>
              <a:rPr lang="en-US" altLang="zh-TW" sz="1800" b="1" kern="0" dirty="0">
                <a:latin typeface="+mj-ea"/>
                <a:ea typeface="+mj-ea"/>
                <a:cs typeface="Times New Roman" panose="02020603050405020304" pitchFamily="18" charset="0"/>
              </a:rPr>
              <a:t> hub</a:t>
            </a:r>
            <a:r>
              <a:rPr lang="zh-TW" altLang="en-US" sz="1800" b="1" kern="0" dirty="0">
                <a:latin typeface="+mj-ea"/>
                <a:ea typeface="+mj-ea"/>
                <a:cs typeface="Times New Roman" panose="02020603050405020304" pitchFamily="18" charset="0"/>
              </a:rPr>
              <a:t>的公開資料集</a:t>
            </a:r>
            <a:endParaRPr lang="en-US" altLang="zh-TW" sz="1800" b="1" kern="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974B8FD-8D69-ED47-AEAA-43566740D47E}"/>
              </a:ext>
            </a:extLst>
          </p:cNvPr>
          <p:cNvSpPr txBox="1"/>
          <p:nvPr/>
        </p:nvSpPr>
        <p:spPr>
          <a:xfrm>
            <a:off x="1489740" y="2575575"/>
            <a:ext cx="6115792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其他類型驗證碼</a:t>
            </a:r>
            <a:r>
              <a:rPr lang="en-US" altLang="zh-TW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  <a:r>
              <a:rPr lang="zh-TW" altLang="en-US" sz="14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測試預訓練模型效果</a:t>
            </a:r>
            <a:endParaRPr lang="zh-TW" altLang="zh-TW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8955CBA-461E-8945-FC3C-0C00FED2C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560" y="3165184"/>
            <a:ext cx="150431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8C34364-4223-1E1C-E730-282FAB3A9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288" y="4235970"/>
            <a:ext cx="1400175" cy="3486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3385E16-DDC6-EB2D-754D-1A95E23C9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190" y="4192155"/>
            <a:ext cx="1417320" cy="39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D361C79-48E7-9A69-3FC0-ED7BBEF77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095" y="3072185"/>
            <a:ext cx="1226820" cy="516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580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2400" b="1" kern="0" dirty="0">
                <a:effectLst/>
                <a:latin typeface="+mj-ea"/>
                <a:cs typeface="Times New Roman" panose="02020603050405020304" pitchFamily="18" charset="0"/>
              </a:rPr>
              <a:t>驗證碼分類</a:t>
            </a:r>
            <a:r>
              <a:rPr lang="en-US" altLang="zh-TW" sz="2400" b="1" kern="0" dirty="0">
                <a:effectLst/>
                <a:latin typeface="+mj-ea"/>
                <a:cs typeface="Times New Roman" panose="02020603050405020304" pitchFamily="18" charset="0"/>
              </a:rPr>
              <a:t>(CNN)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17917"/>
            <a:ext cx="9601196" cy="34588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sz="18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將不同類型的驗證碼圖片對應到對應的</a:t>
            </a:r>
            <a:r>
              <a:rPr lang="zh-TW" altLang="zh-TW" sz="1800" b="1" kern="0" dirty="0">
                <a:effectLst/>
                <a:latin typeface="+mj-ea"/>
                <a:ea typeface="+mj-ea"/>
              </a:rPr>
              <a:t> </a:t>
            </a:r>
            <a:r>
              <a:rPr lang="zh-TW" altLang="zh-TW" sz="18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辨識模型</a:t>
            </a:r>
            <a:endParaRPr lang="en-US" altLang="zh-TW" sz="1800" b="1" kern="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zh-TW" sz="1800" b="1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提高準確率</a:t>
            </a: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"/>
            </a:pP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不同類型的驗證碼可能具有不同的特徵和難度。通過專門對每種類型驗證碼訓練模型，可以針對性地提高每個類別的準確率。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減少計算資源消耗</a:t>
            </a: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"/>
            </a:pP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如果所有驗證碼都使用同一個模型處理，模型需要具備更高的泛化能力，可能導致模型複雜度增加且更難訓練。而通過分類模型先將圖片分類，可以使用較為簡單且高效的專用模型。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擴展性佳</a:t>
            </a: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：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"/>
            </a:pPr>
            <a:r>
              <a:rPr lang="zh-TW" altLang="zh-TW" sz="1200" kern="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當有新的驗證碼類型出現時，只需訓練分類模型和對應的模型，就可快速適應新的類別。</a:t>
            </a:r>
            <a:endParaRPr lang="zh-TW" altLang="zh-TW" sz="1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609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endParaRPr lang="en-US" altLang="zh-TW" sz="1800" b="1" kern="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卷積層（</a:t>
            </a:r>
            <a:r>
              <a:rPr lang="en-US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CNN</a:t>
            </a: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部分</a:t>
            </a:r>
            <a:r>
              <a:rPr lang="zh-TW" altLang="zh-TW" sz="1800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  <a:endParaRPr lang="en-US" altLang="zh-TW" sz="1800" kern="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循環層（</a:t>
            </a:r>
            <a:r>
              <a:rPr lang="en-US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RNN</a:t>
            </a:r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部分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sz="1800" b="1" kern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全連接層與輸出層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562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A2361C4-521B-9A97-FB44-876FC33ACFAD}"/>
              </a:ext>
            </a:extLst>
          </p:cNvPr>
          <p:cNvSpPr txBox="1"/>
          <p:nvPr/>
        </p:nvSpPr>
        <p:spPr>
          <a:xfrm>
            <a:off x="1508335" y="1339851"/>
            <a:ext cx="6115792" cy="319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400" kern="1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CNN resnet-18</a:t>
            </a:r>
            <a:endParaRPr lang="zh-TW" altLang="zh-TW" sz="14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96A74D-309C-9B4A-C077-6E342D9B7FA8}"/>
              </a:ext>
            </a:extLst>
          </p:cNvPr>
          <p:cNvSpPr txBox="1"/>
          <p:nvPr/>
        </p:nvSpPr>
        <p:spPr>
          <a:xfrm>
            <a:off x="1508335" y="906241"/>
            <a:ext cx="2181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latin typeface="+mj-ea"/>
                <a:ea typeface="+mj-ea"/>
              </a:rPr>
              <a:t>CRNN</a:t>
            </a:r>
            <a:r>
              <a:rPr lang="zh-TW" altLang="en-US" b="1" dirty="0">
                <a:latin typeface="+mj-ea"/>
                <a:ea typeface="+mj-ea"/>
              </a:rPr>
              <a:t>模型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CE7DED-58EC-73EB-F584-A256E809602C}"/>
              </a:ext>
            </a:extLst>
          </p:cNvPr>
          <p:cNvSpPr txBox="1"/>
          <p:nvPr/>
        </p:nvSpPr>
        <p:spPr>
          <a:xfrm>
            <a:off x="1226256" y="2005155"/>
            <a:ext cx="6117166" cy="249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CRNN</a:t>
            </a:r>
            <a:r>
              <a:rPr lang="zh-TW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的具體架構如下：</a:t>
            </a: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卷積層（</a:t>
            </a:r>
            <a:r>
              <a:rPr lang="en-US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CNN</a:t>
            </a:r>
            <a:r>
              <a:rPr lang="zh-TW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部分</a:t>
            </a:r>
            <a:r>
              <a:rPr lang="zh-TW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r>
              <a:rPr lang="zh-TW" altLang="en-US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RESNET-18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endParaRPr lang="en-US" altLang="zh-TW" sz="12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循環層（</a:t>
            </a:r>
            <a:r>
              <a:rPr lang="en-US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RNN</a:t>
            </a:r>
            <a:r>
              <a:rPr lang="zh-TW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部分</a:t>
            </a:r>
            <a:r>
              <a:rPr lang="zh-TW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）：</a:t>
            </a:r>
            <a:r>
              <a:rPr lang="en-US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GRU</a:t>
            </a:r>
            <a:r>
              <a:rPr lang="en-US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/LSTM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endParaRPr lang="en-US" altLang="zh-TW" sz="1200" kern="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"/>
              <a:tabLst>
                <a:tab pos="457200" algn="l"/>
              </a:tabLst>
            </a:pPr>
            <a:r>
              <a:rPr lang="zh-TW" altLang="zh-TW" sz="1200" b="1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全連接層與輸出層</a:t>
            </a:r>
            <a:r>
              <a:rPr lang="zh-TW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1200" kern="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36 class(0-9,a-z)</a:t>
            </a:r>
            <a:endParaRPr lang="zh-TW" altLang="zh-TW" sz="12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3E52512F-9A5F-6C50-D658-D1A12E9D2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005" y="1674955"/>
            <a:ext cx="2641359" cy="864268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79AFBB56-E887-7E1F-F9BB-EFB96640EF3D}"/>
              </a:ext>
            </a:extLst>
          </p:cNvPr>
          <p:cNvSpPr txBox="1"/>
          <p:nvPr/>
        </p:nvSpPr>
        <p:spPr>
          <a:xfrm>
            <a:off x="4353237" y="1151735"/>
            <a:ext cx="3728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(W - kernel + 2 * padding) / stride + 1</a:t>
            </a:r>
          </a:p>
          <a:p>
            <a:r>
              <a:rPr lang="en-US" altLang="zh-TW" sz="1400" dirty="0"/>
              <a:t>T = W /stride</a:t>
            </a:r>
            <a:endParaRPr lang="zh-TW" altLang="en-US" sz="1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4CBBB21-F0FA-D343-6765-A293EF6E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3977" y="861504"/>
            <a:ext cx="2089169" cy="159533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4393CCE0-D646-6CF6-BFEC-12F35773A4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3237" y="2938605"/>
            <a:ext cx="6820797" cy="2033498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48230FBA-A92D-AC5E-DE50-E0636F7D74C1}"/>
              </a:ext>
            </a:extLst>
          </p:cNvPr>
          <p:cNvCxnSpPr/>
          <p:nvPr/>
        </p:nvCxnSpPr>
        <p:spPr>
          <a:xfrm>
            <a:off x="5448301" y="2608405"/>
            <a:ext cx="2455333" cy="4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744D1154-E1C7-C824-E1D6-ED9878B2CE4D}"/>
              </a:ext>
            </a:extLst>
          </p:cNvPr>
          <p:cNvCxnSpPr/>
          <p:nvPr/>
        </p:nvCxnSpPr>
        <p:spPr>
          <a:xfrm flipH="1">
            <a:off x="9493250" y="2616200"/>
            <a:ext cx="584200" cy="4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908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1F6C5AB-6801-D3EA-EC8A-5D9483AEA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驗證碼識別（</a:t>
            </a:r>
            <a:r>
              <a:rPr lang="en-US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CRNN</a:t>
            </a:r>
            <a:r>
              <a:rPr lang="zh-TW" altLang="zh-TW" sz="3100" b="1" kern="0" dirty="0">
                <a:effectLst/>
                <a:latin typeface="+mj-ea"/>
                <a:cs typeface="Times New Roman" panose="02020603050405020304" pitchFamily="18" charset="0"/>
              </a:rPr>
              <a:t>）</a:t>
            </a: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br>
              <a:rPr lang="zh-TW" altLang="zh-TW" sz="18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</a:b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2842579-DB38-2A00-4B11-2EF8B5C6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008292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CRNN_GRU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與 </a:t>
            </a:r>
            <a:r>
              <a:rPr lang="en-US" altLang="zh-TW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ResNet-18 </a:t>
            </a:r>
            <a:r>
              <a:rPr lang="zh-TW" altLang="en-US" sz="1800" b="1" kern="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之架構比較與改進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2FE87F-1F3A-E040-E44F-1ED0CCEA73AD}"/>
              </a:ext>
            </a:extLst>
          </p:cNvPr>
          <p:cNvSpPr txBox="1"/>
          <p:nvPr/>
        </p:nvSpPr>
        <p:spPr>
          <a:xfrm>
            <a:off x="1295400" y="2482959"/>
            <a:ext cx="9344889" cy="71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為適應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OCR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及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CTC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（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Connectionist Temporal Classification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）損失函數，本研究針對</a:t>
            </a:r>
            <a:r>
              <a:rPr lang="en-US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ResNet-18 </a:t>
            </a:r>
            <a:r>
              <a:rPr lang="zh-TW" altLang="zh-TW" sz="1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進行以下結構性改進：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C23859C-8D07-6208-B6B8-3525709A995A}"/>
              </a:ext>
            </a:extLst>
          </p:cNvPr>
          <p:cNvSpPr txBox="1"/>
          <p:nvPr/>
        </p:nvSpPr>
        <p:spPr>
          <a:xfrm>
            <a:off x="1295403" y="3312159"/>
            <a:ext cx="96011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1. 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縮小卷積核（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7x7 → 3x3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），保留細節特徵</a:t>
            </a:r>
            <a:endParaRPr kumimoji="0" lang="en-US" altLang="zh-TW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1400" dirty="0"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lang="zh-TW" altLang="en-US" sz="14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去掉 </a:t>
            </a:r>
            <a:r>
              <a:rPr kumimoji="0" lang="en-US" altLang="zh-TW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MaxPool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，避免時間維度損失</a:t>
            </a:r>
            <a:endParaRPr kumimoji="0" lang="en-US" altLang="zh-TW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加上 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GRU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（雙向），捕捉時序訊息</a:t>
            </a:r>
            <a:endParaRPr kumimoji="0" lang="en-US" altLang="zh-TW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4.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用 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CTC Loss 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代替 </a:t>
            </a:r>
            <a:r>
              <a:rPr kumimoji="0" lang="en-US" altLang="zh-TW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CrossEntropy</a:t>
            </a:r>
            <a: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 Loss</a:t>
            </a:r>
            <a:r>
              <a:rPr kumimoji="0" lang="zh-TW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  <a:t>，適應序列學習</a:t>
            </a: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zh-TW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  <a:cs typeface="Times New Roman" panose="02020603050405020304" pitchFamily="18" charset="0"/>
              </a:rPr>
            </a:br>
            <a:endParaRPr kumimoji="0" lang="zh-TW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6059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3392</TotalTime>
  <Words>1518</Words>
  <Application>Microsoft Office PowerPoint</Application>
  <PresentationFormat>寬螢幕</PresentationFormat>
  <Paragraphs>201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微軟正黑體</vt:lpstr>
      <vt:lpstr>標楷體</vt:lpstr>
      <vt:lpstr>Aptos</vt:lpstr>
      <vt:lpstr>Arial</vt:lpstr>
      <vt:lpstr>Calibri</vt:lpstr>
      <vt:lpstr>Garamond</vt:lpstr>
      <vt:lpstr>Times New Roman</vt:lpstr>
      <vt:lpstr>Wingdings</vt:lpstr>
      <vt:lpstr>有機</vt:lpstr>
      <vt:lpstr>基於深度學習的驗證碼自動辨識方法研究 </vt:lpstr>
      <vt:lpstr>PowerPoint 簡報</vt:lpstr>
      <vt:lpstr>研究方法 </vt:lpstr>
      <vt:lpstr>資料集準備  </vt:lpstr>
      <vt:lpstr>資料集準備  </vt:lpstr>
      <vt:lpstr>驗證碼分類(CNN) </vt:lpstr>
      <vt:lpstr>驗證碼識別（CRNN）  </vt:lpstr>
      <vt:lpstr>PowerPoint 簡報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驗證碼識別（CRNN）  </vt:lpstr>
      <vt:lpstr>研究結果 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逸 陳</dc:creator>
  <cp:lastModifiedBy>逸 陳</cp:lastModifiedBy>
  <cp:revision>31</cp:revision>
  <dcterms:created xsi:type="dcterms:W3CDTF">2024-10-27T14:58:02Z</dcterms:created>
  <dcterms:modified xsi:type="dcterms:W3CDTF">2025-06-06T06:32:53Z</dcterms:modified>
</cp:coreProperties>
</file>