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6" r:id="rId3"/>
    <p:sldId id="272" r:id="rId4"/>
    <p:sldId id="273" r:id="rId5"/>
    <p:sldId id="282" r:id="rId6"/>
    <p:sldId id="274" r:id="rId7"/>
    <p:sldId id="275" r:id="rId8"/>
    <p:sldId id="285" r:id="rId9"/>
    <p:sldId id="276" r:id="rId10"/>
    <p:sldId id="277" r:id="rId11"/>
    <p:sldId id="284" r:id="rId12"/>
    <p:sldId id="279" r:id="rId13"/>
    <p:sldId id="28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710" y="67"/>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Project%20Data%20for%20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dirty="0"/>
              <a:t>Over/Under</a:t>
            </a:r>
            <a:r>
              <a:rPr lang="en-IN" baseline="0" dirty="0"/>
              <a:t> Budget Hours</a:t>
            </a:r>
            <a:endParaRPr lang="en-IN" dirty="0"/>
          </a:p>
        </c:rich>
      </c:tx>
      <c:layout>
        <c:manualLayout>
          <c:xMode val="edge"/>
          <c:yMode val="edge"/>
          <c:x val="0.33975289379150186"/>
          <c:y val="3.153153153153152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OU_Hours!$B$21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OU_Hours!$A$22:$A$27</c:f>
              <c:strCache>
                <c:ptCount val="5"/>
                <c:pt idx="0">
                  <c:v>Project A</c:v>
                </c:pt>
                <c:pt idx="1">
                  <c:v>Project B</c:v>
                </c:pt>
                <c:pt idx="2">
                  <c:v>Project C</c:v>
                </c:pt>
                <c:pt idx="3">
                  <c:v>Project D</c:v>
                </c:pt>
                <c:pt idx="4">
                  <c:v>Project E</c:v>
                </c:pt>
              </c:strCache>
              <c:extLst xmlns:c16r2="http://schemas.microsoft.com/office/drawing/2015/06/chart"/>
            </c:strRef>
          </c:cat>
          <c:val>
            <c:numRef>
              <c:f>OU_Hours!$B$22:$B$27</c:f>
              <c:numCache>
                <c:formatCode>General</c:formatCode>
                <c:ptCount val="5"/>
                <c:pt idx="0">
                  <c:v>2160</c:v>
                </c:pt>
                <c:pt idx="1">
                  <c:v>1350</c:v>
                </c:pt>
                <c:pt idx="2">
                  <c:v>2760</c:v>
                </c:pt>
                <c:pt idx="3">
                  <c:v>3300</c:v>
                </c:pt>
                <c:pt idx="4">
                  <c:v>2580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4267-604F-A0C3-65A982A13FDE}"/>
            </c:ext>
          </c:extLst>
        </c:ser>
        <c:ser>
          <c:idx val="1"/>
          <c:order val="1"/>
          <c:tx>
            <c:strRef>
              <c:f>OU_Hours!$C$21</c:f>
              <c:strCache>
                <c:ptCount val="1"/>
                <c:pt idx="0">
                  <c:v>ActualTotal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OU_Hours!$A$22:$A$27</c:f>
              <c:strCache>
                <c:ptCount val="5"/>
                <c:pt idx="0">
                  <c:v>Project A</c:v>
                </c:pt>
                <c:pt idx="1">
                  <c:v>Project B</c:v>
                </c:pt>
                <c:pt idx="2">
                  <c:v>Project C</c:v>
                </c:pt>
                <c:pt idx="3">
                  <c:v>Project D</c:v>
                </c:pt>
                <c:pt idx="4">
                  <c:v>Project E</c:v>
                </c:pt>
              </c:strCache>
              <c:extLst xmlns:c16r2="http://schemas.microsoft.com/office/drawing/2015/06/chart"/>
            </c:strRef>
          </c:cat>
          <c:val>
            <c:numRef>
              <c:f>OU_Hours!$C$22:$C$27</c:f>
              <c:numCache>
                <c:formatCode>General</c:formatCode>
                <c:ptCount val="5"/>
                <c:pt idx="0">
                  <c:v>2364</c:v>
                </c:pt>
                <c:pt idx="1">
                  <c:v>1458</c:v>
                </c:pt>
                <c:pt idx="2">
                  <c:v>3078</c:v>
                </c:pt>
                <c:pt idx="3">
                  <c:v>3156</c:v>
                </c:pt>
                <c:pt idx="4">
                  <c:v>2214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4267-604F-A0C3-65A982A13FDE}"/>
            </c:ext>
          </c:extLst>
        </c:ser>
        <c:dLbls>
          <c:dLblPos val="outEnd"/>
          <c:showLegendKey val="0"/>
          <c:showVal val="1"/>
          <c:showCatName val="0"/>
          <c:showSerName val="0"/>
          <c:showPercent val="0"/>
          <c:showBubbleSize val="0"/>
        </c:dLbls>
        <c:gapWidth val="100"/>
        <c:overlap val="-24"/>
        <c:axId val="840790688"/>
        <c:axId val="840796128"/>
      </c:barChart>
      <c:catAx>
        <c:axId val="8407906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40796128"/>
        <c:crosses val="autoZero"/>
        <c:auto val="1"/>
        <c:lblAlgn val="ctr"/>
        <c:lblOffset val="100"/>
        <c:noMultiLvlLbl val="0"/>
      </c:catAx>
      <c:valAx>
        <c:axId val="8407961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40790688"/>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2"/>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Over/Under Cost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OU_Cost!$I$5</c:f>
              <c:strCache>
                <c:ptCount val="1"/>
                <c:pt idx="0">
                  <c:v>BudgetTotal</c:v>
                </c:pt>
              </c:strCache>
            </c:strRef>
          </c:tx>
          <c:spPr>
            <a:solidFill>
              <a:schemeClr val="accent1"/>
            </a:solidFill>
            <a:ln>
              <a:noFill/>
            </a:ln>
            <a:effectLst/>
          </c:spPr>
          <c:invertIfNegative val="0"/>
          <c:cat>
            <c:strRef>
              <c:f>OU_Cost!$J$4:$O$4</c:f>
              <c:strCache>
                <c:ptCount val="5"/>
                <c:pt idx="0">
                  <c:v>Project A</c:v>
                </c:pt>
                <c:pt idx="1">
                  <c:v>Project B</c:v>
                </c:pt>
                <c:pt idx="2">
                  <c:v>Project C</c:v>
                </c:pt>
                <c:pt idx="3">
                  <c:v>Project D</c:v>
                </c:pt>
                <c:pt idx="4">
                  <c:v>Project E</c:v>
                </c:pt>
              </c:strCache>
              <c:extLst xmlns:c16r2="http://schemas.microsoft.com/office/drawing/2015/06/chart"/>
            </c:strRef>
          </c:cat>
          <c:val>
            <c:numRef>
              <c:f>OU_Cost!$J$5:$O$5</c:f>
              <c:numCache>
                <c:formatCode>_("$"* #,##0_);_("$"* \(#,##0\);_("$"* "-"??_);_(@_)</c:formatCode>
                <c:ptCount val="5"/>
                <c:pt idx="0">
                  <c:v>153600</c:v>
                </c:pt>
                <c:pt idx="1">
                  <c:v>131100</c:v>
                </c:pt>
                <c:pt idx="2">
                  <c:v>216000</c:v>
                </c:pt>
                <c:pt idx="3">
                  <c:v>291000</c:v>
                </c:pt>
                <c:pt idx="4">
                  <c:v>174480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EEF-054D-A0FA-91E3618FA226}"/>
            </c:ext>
          </c:extLst>
        </c:ser>
        <c:ser>
          <c:idx val="1"/>
          <c:order val="1"/>
          <c:tx>
            <c:strRef>
              <c:f>OU_Cost!$I$6</c:f>
              <c:strCache>
                <c:ptCount val="1"/>
                <c:pt idx="0">
                  <c:v>ActualTotal</c:v>
                </c:pt>
              </c:strCache>
            </c:strRef>
          </c:tx>
          <c:spPr>
            <a:solidFill>
              <a:schemeClr val="accent2"/>
            </a:solidFill>
            <a:ln>
              <a:noFill/>
            </a:ln>
            <a:effectLst/>
          </c:spPr>
          <c:invertIfNegative val="0"/>
          <c:cat>
            <c:strRef>
              <c:f>OU_Cost!$J$4:$O$4</c:f>
              <c:strCache>
                <c:ptCount val="5"/>
                <c:pt idx="0">
                  <c:v>Project A</c:v>
                </c:pt>
                <c:pt idx="1">
                  <c:v>Project B</c:v>
                </c:pt>
                <c:pt idx="2">
                  <c:v>Project C</c:v>
                </c:pt>
                <c:pt idx="3">
                  <c:v>Project D</c:v>
                </c:pt>
                <c:pt idx="4">
                  <c:v>Project E</c:v>
                </c:pt>
              </c:strCache>
              <c:extLst xmlns:c16r2="http://schemas.microsoft.com/office/drawing/2015/06/chart"/>
            </c:strRef>
          </c:cat>
          <c:val>
            <c:numRef>
              <c:f>OU_Cost!$J$6:$O$6</c:f>
              <c:numCache>
                <c:formatCode>_("$"* #,##0_);_("$"* \(#,##0\);_("$"* "-"??_);_(@_)</c:formatCode>
                <c:ptCount val="5"/>
                <c:pt idx="0">
                  <c:v>168150</c:v>
                </c:pt>
                <c:pt idx="1">
                  <c:v>135600</c:v>
                </c:pt>
                <c:pt idx="2">
                  <c:v>243300</c:v>
                </c:pt>
                <c:pt idx="3">
                  <c:v>271500</c:v>
                </c:pt>
                <c:pt idx="4">
                  <c:v>138240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2EEF-054D-A0FA-91E3618FA226}"/>
            </c:ext>
          </c:extLst>
        </c:ser>
        <c:dLbls>
          <c:showLegendKey val="0"/>
          <c:showVal val="0"/>
          <c:showCatName val="0"/>
          <c:showSerName val="0"/>
          <c:showPercent val="0"/>
          <c:showBubbleSize val="0"/>
        </c:dLbls>
        <c:gapWidth val="219"/>
        <c:overlap val="-27"/>
        <c:axId val="840789600"/>
        <c:axId val="840801568"/>
      </c:barChart>
      <c:catAx>
        <c:axId val="840789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801568"/>
        <c:crosses val="autoZero"/>
        <c:auto val="1"/>
        <c:lblAlgn val="ctr"/>
        <c:lblOffset val="100"/>
        <c:noMultiLvlLbl val="0"/>
      </c:catAx>
      <c:valAx>
        <c:axId val="84080156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789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1"/>
          <c:order val="1"/>
          <c:tx>
            <c:strRef>
              <c:f>Resource_hour!$M$2</c:f>
              <c:strCache>
                <c:ptCount val="1"/>
                <c:pt idx="0">
                  <c:v>TotalBudget</c:v>
                </c:pt>
              </c:strCache>
            </c:strRef>
          </c:tx>
          <c:spPr>
            <a:solidFill>
              <a:schemeClr val="accent4"/>
            </a:solidFill>
            <a:ln>
              <a:noFill/>
            </a:ln>
            <a:effectLst/>
            <a:sp3d/>
          </c:spPr>
          <c:invertIfNegative val="0"/>
          <c:cat>
            <c:strRef>
              <c:f>Resource_hour!$K$3:$K$16</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extLst xmlns:c16r2="http://schemas.microsoft.com/office/drawing/2015/06/chart"/>
            </c:strRef>
          </c:cat>
          <c:val>
            <c:numRef>
              <c:f>Resource_hour!$M$3:$M$16</c:f>
              <c:numCache>
                <c:formatCode>General</c:formatCode>
                <c:ptCount val="13"/>
                <c:pt idx="0">
                  <c:v>900</c:v>
                </c:pt>
                <c:pt idx="1">
                  <c:v>960</c:v>
                </c:pt>
                <c:pt idx="2">
                  <c:v>930</c:v>
                </c:pt>
                <c:pt idx="3">
                  <c:v>960</c:v>
                </c:pt>
                <c:pt idx="4">
                  <c:v>960</c:v>
                </c:pt>
                <c:pt idx="5">
                  <c:v>960</c:v>
                </c:pt>
                <c:pt idx="6">
                  <c:v>960</c:v>
                </c:pt>
                <c:pt idx="7">
                  <c:v>960</c:v>
                </c:pt>
                <c:pt idx="8">
                  <c:v>960</c:v>
                </c:pt>
                <c:pt idx="9">
                  <c:v>960</c:v>
                </c:pt>
                <c:pt idx="10">
                  <c:v>960</c:v>
                </c:pt>
                <c:pt idx="11">
                  <c:v>720</c:v>
                </c:pt>
                <c:pt idx="12">
                  <c:v>960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5D61-AC4D-BE3C-15DCC2C3791F}"/>
            </c:ext>
          </c:extLst>
        </c:ser>
        <c:ser>
          <c:idx val="2"/>
          <c:order val="2"/>
          <c:tx>
            <c:strRef>
              <c:f>Resource_hour!$N$2</c:f>
              <c:strCache>
                <c:ptCount val="1"/>
                <c:pt idx="0">
                  <c:v>TotalActual</c:v>
                </c:pt>
              </c:strCache>
            </c:strRef>
          </c:tx>
          <c:spPr>
            <a:solidFill>
              <a:schemeClr val="accent6"/>
            </a:solidFill>
            <a:ln>
              <a:noFill/>
            </a:ln>
            <a:effectLst/>
            <a:sp3d/>
          </c:spPr>
          <c:invertIfNegative val="0"/>
          <c:cat>
            <c:strRef>
              <c:f>Resource_hour!$K$3:$K$16</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extLst xmlns:c16r2="http://schemas.microsoft.com/office/drawing/2015/06/chart"/>
            </c:strRef>
          </c:cat>
          <c:val>
            <c:numRef>
              <c:f>Resource_hour!$N$3:$N$16</c:f>
              <c:numCache>
                <c:formatCode>General</c:formatCode>
                <c:ptCount val="13"/>
                <c:pt idx="0">
                  <c:v>900</c:v>
                </c:pt>
                <c:pt idx="1">
                  <c:v>900</c:v>
                </c:pt>
                <c:pt idx="2">
                  <c:v>1026</c:v>
                </c:pt>
                <c:pt idx="3">
                  <c:v>1200</c:v>
                </c:pt>
                <c:pt idx="4">
                  <c:v>660</c:v>
                </c:pt>
                <c:pt idx="5">
                  <c:v>1020</c:v>
                </c:pt>
                <c:pt idx="6">
                  <c:v>1050</c:v>
                </c:pt>
                <c:pt idx="7">
                  <c:v>480</c:v>
                </c:pt>
                <c:pt idx="8">
                  <c:v>1200</c:v>
                </c:pt>
                <c:pt idx="9">
                  <c:v>1020</c:v>
                </c:pt>
                <c:pt idx="10">
                  <c:v>960</c:v>
                </c:pt>
                <c:pt idx="11">
                  <c:v>864</c:v>
                </c:pt>
                <c:pt idx="12">
                  <c:v>990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5D61-AC4D-BE3C-15DCC2C3791F}"/>
            </c:ext>
          </c:extLst>
        </c:ser>
        <c:dLbls>
          <c:showLegendKey val="0"/>
          <c:showVal val="0"/>
          <c:showCatName val="0"/>
          <c:showSerName val="0"/>
          <c:showPercent val="0"/>
          <c:showBubbleSize val="0"/>
        </c:dLbls>
        <c:gapWidth val="150"/>
        <c:shape val="box"/>
        <c:axId val="840792320"/>
        <c:axId val="840792864"/>
        <c:axId val="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Resource_hour!$L$2</c15:sqref>
                        </c15:formulaRef>
                      </c:ext>
                    </c:extLst>
                    <c:strCache>
                      <c:ptCount val="1"/>
                      <c:pt idx="0">
                        <c:v>Max of Cost $ / hr</c:v>
                      </c:pt>
                    </c:strCache>
                  </c:strRef>
                </c:tx>
                <c:spPr>
                  <a:solidFill>
                    <a:schemeClr val="accent2"/>
                  </a:solidFill>
                  <a:ln>
                    <a:noFill/>
                  </a:ln>
                  <a:effectLst/>
                  <a:sp3d/>
                </c:spPr>
                <c:invertIfNegative val="0"/>
                <c:cat>
                  <c:strRef>
                    <c:extLst xmlns:c16r2="http://schemas.microsoft.com/office/drawing/2015/06/chart">
                      <c:ext uri="{02D57815-91ED-43cb-92C2-25804820EDAC}">
                        <c15:formulaRef>
                          <c15:sqref>Resource_hour!$K$3:$K$16</c15:sqref>
                        </c15:formulaRef>
                      </c:ext>
                    </c:extLst>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extLst xmlns:c16r2="http://schemas.microsoft.com/office/drawing/2015/06/chart">
                      <c:ext uri="{02D57815-91ED-43cb-92C2-25804820EDAC}">
                        <c15:formulaRef>
                          <c15:sqref>Resource_hour!$L$3:$L$16</c15:sqref>
                        </c15:formulaRef>
                      </c:ext>
                    </c:extLst>
                    <c:numCache>
                      <c:formatCode>General</c:formatCode>
                      <c:ptCount val="13"/>
                      <c:pt idx="0">
                        <c:v>120</c:v>
                      </c:pt>
                      <c:pt idx="1">
                        <c:v>140</c:v>
                      </c:pt>
                      <c:pt idx="2">
                        <c:v>50</c:v>
                      </c:pt>
                      <c:pt idx="3">
                        <c:v>60</c:v>
                      </c:pt>
                      <c:pt idx="4">
                        <c:v>95</c:v>
                      </c:pt>
                      <c:pt idx="5">
                        <c:v>75</c:v>
                      </c:pt>
                      <c:pt idx="6">
                        <c:v>90</c:v>
                      </c:pt>
                      <c:pt idx="7">
                        <c:v>88</c:v>
                      </c:pt>
                      <c:pt idx="8">
                        <c:v>105</c:v>
                      </c:pt>
                      <c:pt idx="9">
                        <c:v>75</c:v>
                      </c:pt>
                      <c:pt idx="10">
                        <c:v>45</c:v>
                      </c:pt>
                      <c:pt idx="11">
                        <c:v>50</c:v>
                      </c:pt>
                      <c:pt idx="12">
                        <c:v>35</c:v>
                      </c:pt>
                    </c:numCache>
                  </c:numRef>
                </c:val>
                <c:extLst xmlns:c16r2="http://schemas.microsoft.com/office/drawing/2015/06/chart">
                  <c:ext xmlns:c16="http://schemas.microsoft.com/office/drawing/2014/chart" uri="{C3380CC4-5D6E-409C-BE32-E72D297353CC}">
                    <c16:uniqueId val="{00000002-5D61-AC4D-BE3C-15DCC2C3791F}"/>
                  </c:ext>
                </c:extLst>
              </c15:ser>
            </c15:filteredBarSeries>
          </c:ext>
        </c:extLst>
      </c:bar3DChart>
      <c:catAx>
        <c:axId val="840792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792864"/>
        <c:crosses val="autoZero"/>
        <c:auto val="1"/>
        <c:lblAlgn val="ctr"/>
        <c:lblOffset val="100"/>
        <c:noMultiLvlLbl val="0"/>
      </c:catAx>
      <c:valAx>
        <c:axId val="840792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792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1"/>
          <c:order val="1"/>
          <c:tx>
            <c:strRef>
              <c:f>Resource_Cost!$M$3</c:f>
              <c:strCache>
                <c:ptCount val="1"/>
                <c:pt idx="0">
                  <c:v>BudgetTotalCost</c:v>
                </c:pt>
              </c:strCache>
            </c:strRef>
          </c:tx>
          <c:spPr>
            <a:solidFill>
              <a:schemeClr val="accent4"/>
            </a:solidFill>
            <a:ln>
              <a:noFill/>
            </a:ln>
            <a:effectLst/>
          </c:spPr>
          <c:invertIfNegative val="0"/>
          <c:cat>
            <c:strRef>
              <c:f>Resource_Cost!$K$4:$K$17</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extLst xmlns:c16r2="http://schemas.microsoft.com/office/drawing/2015/06/chart"/>
            </c:strRef>
          </c:cat>
          <c:val>
            <c:numRef>
              <c:f>Resource_Cost!$M$4:$M$17</c:f>
              <c:numCache>
                <c:formatCode>_("$"* #,##0_);_("$"* \(#,##0\);_("$"* "-"??_);_(@_)</c:formatCode>
                <c:ptCount val="13"/>
                <c:pt idx="0">
                  <c:v>108000</c:v>
                </c:pt>
                <c:pt idx="1">
                  <c:v>134400</c:v>
                </c:pt>
                <c:pt idx="2">
                  <c:v>46500</c:v>
                </c:pt>
                <c:pt idx="3">
                  <c:v>57600</c:v>
                </c:pt>
                <c:pt idx="4">
                  <c:v>91200</c:v>
                </c:pt>
                <c:pt idx="5">
                  <c:v>72000</c:v>
                </c:pt>
                <c:pt idx="6">
                  <c:v>86400</c:v>
                </c:pt>
                <c:pt idx="7">
                  <c:v>84480</c:v>
                </c:pt>
                <c:pt idx="8">
                  <c:v>100800</c:v>
                </c:pt>
                <c:pt idx="9">
                  <c:v>72000</c:v>
                </c:pt>
                <c:pt idx="10">
                  <c:v>43200</c:v>
                </c:pt>
                <c:pt idx="11">
                  <c:v>36000</c:v>
                </c:pt>
                <c:pt idx="12">
                  <c:v>33600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06A6-3842-8FFD-E00E4650563C}"/>
            </c:ext>
          </c:extLst>
        </c:ser>
        <c:ser>
          <c:idx val="2"/>
          <c:order val="2"/>
          <c:tx>
            <c:strRef>
              <c:f>Resource_Cost!$N$3</c:f>
              <c:strCache>
                <c:ptCount val="1"/>
                <c:pt idx="0">
                  <c:v>ActualTotalCost</c:v>
                </c:pt>
              </c:strCache>
            </c:strRef>
          </c:tx>
          <c:spPr>
            <a:solidFill>
              <a:schemeClr val="accent6"/>
            </a:solidFill>
            <a:ln>
              <a:noFill/>
            </a:ln>
            <a:effectLst/>
          </c:spPr>
          <c:invertIfNegative val="0"/>
          <c:cat>
            <c:strRef>
              <c:f>Resource_Cost!$K$4:$K$17</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extLst xmlns:c16r2="http://schemas.microsoft.com/office/drawing/2015/06/chart"/>
            </c:strRef>
          </c:cat>
          <c:val>
            <c:numRef>
              <c:f>Resource_Cost!$N$4:$N$17</c:f>
              <c:numCache>
                <c:formatCode>_("$"* #,##0.0_);_("$"* \(#,##0.0\);_("$"* "-"??_);_(@_)</c:formatCode>
                <c:ptCount val="13"/>
                <c:pt idx="0">
                  <c:v>108000</c:v>
                </c:pt>
                <c:pt idx="1">
                  <c:v>126000</c:v>
                </c:pt>
                <c:pt idx="2">
                  <c:v>51300</c:v>
                </c:pt>
                <c:pt idx="3">
                  <c:v>72000</c:v>
                </c:pt>
                <c:pt idx="4">
                  <c:v>62700</c:v>
                </c:pt>
                <c:pt idx="5">
                  <c:v>76500</c:v>
                </c:pt>
                <c:pt idx="6">
                  <c:v>94500</c:v>
                </c:pt>
                <c:pt idx="7">
                  <c:v>42240</c:v>
                </c:pt>
                <c:pt idx="8">
                  <c:v>126000</c:v>
                </c:pt>
                <c:pt idx="9">
                  <c:v>76500</c:v>
                </c:pt>
                <c:pt idx="10">
                  <c:v>43200</c:v>
                </c:pt>
                <c:pt idx="11">
                  <c:v>43200</c:v>
                </c:pt>
                <c:pt idx="12">
                  <c:v>34650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06A6-3842-8FFD-E00E4650563C}"/>
            </c:ext>
          </c:extLst>
        </c:ser>
        <c:dLbls>
          <c:showLegendKey val="0"/>
          <c:showVal val="0"/>
          <c:showCatName val="0"/>
          <c:showSerName val="0"/>
          <c:showPercent val="0"/>
          <c:showBubbleSize val="0"/>
        </c:dLbls>
        <c:gapWidth val="219"/>
        <c:axId val="840795040"/>
        <c:axId val="84079884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Resource_Cost!$L$3</c15:sqref>
                        </c15:formulaRef>
                      </c:ext>
                    </c:extLst>
                    <c:strCache>
                      <c:ptCount val="1"/>
                      <c:pt idx="0">
                        <c:v>Max of Cost $ / hr</c:v>
                      </c:pt>
                    </c:strCache>
                  </c:strRef>
                </c:tx>
                <c:spPr>
                  <a:solidFill>
                    <a:schemeClr val="accent2"/>
                  </a:solidFill>
                  <a:ln>
                    <a:noFill/>
                  </a:ln>
                  <a:effectLst/>
                </c:spPr>
                <c:invertIfNegative val="0"/>
                <c:cat>
                  <c:strRef>
                    <c:extLst xmlns:c16r2="http://schemas.microsoft.com/office/drawing/2015/06/chart">
                      <c:ext uri="{02D57815-91ED-43cb-92C2-25804820EDAC}">
                        <c15:formulaRef>
                          <c15:sqref>Resource_Cost!$K$4:$K$17</c15:sqref>
                        </c15:formulaRef>
                      </c:ext>
                    </c:extLst>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extLst xmlns:c16r2="http://schemas.microsoft.com/office/drawing/2015/06/chart">
                      <c:ext uri="{02D57815-91ED-43cb-92C2-25804820EDAC}">
                        <c15:formulaRef>
                          <c15:sqref>Resource_Cost!$L$4:$L$17</c15:sqref>
                        </c15:formulaRef>
                      </c:ext>
                    </c:extLst>
                    <c:numCache>
                      <c:formatCode>_("$"* #,##0_);_("$"* \(#,##0\);_("$"* "-"??_);_(@_)</c:formatCode>
                      <c:ptCount val="13"/>
                      <c:pt idx="0">
                        <c:v>120</c:v>
                      </c:pt>
                      <c:pt idx="1">
                        <c:v>140</c:v>
                      </c:pt>
                      <c:pt idx="2">
                        <c:v>50</c:v>
                      </c:pt>
                      <c:pt idx="3">
                        <c:v>60</c:v>
                      </c:pt>
                      <c:pt idx="4">
                        <c:v>95</c:v>
                      </c:pt>
                      <c:pt idx="5">
                        <c:v>75</c:v>
                      </c:pt>
                      <c:pt idx="6">
                        <c:v>90</c:v>
                      </c:pt>
                      <c:pt idx="7">
                        <c:v>88</c:v>
                      </c:pt>
                      <c:pt idx="8">
                        <c:v>105</c:v>
                      </c:pt>
                      <c:pt idx="9">
                        <c:v>75</c:v>
                      </c:pt>
                      <c:pt idx="10">
                        <c:v>45</c:v>
                      </c:pt>
                      <c:pt idx="11">
                        <c:v>50</c:v>
                      </c:pt>
                      <c:pt idx="12">
                        <c:v>35</c:v>
                      </c:pt>
                    </c:numCache>
                  </c:numRef>
                </c:val>
                <c:extLst xmlns:c16r2="http://schemas.microsoft.com/office/drawing/2015/06/chart">
                  <c:ext xmlns:c16="http://schemas.microsoft.com/office/drawing/2014/chart" uri="{C3380CC4-5D6E-409C-BE32-E72D297353CC}">
                    <c16:uniqueId val="{00000002-06A6-3842-8FFD-E00E4650563C}"/>
                  </c:ext>
                </c:extLst>
              </c15:ser>
            </c15:filteredBarSeries>
          </c:ext>
        </c:extLst>
      </c:barChart>
      <c:catAx>
        <c:axId val="84079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798848"/>
        <c:crosses val="autoZero"/>
        <c:auto val="1"/>
        <c:lblAlgn val="ctr"/>
        <c:lblOffset val="100"/>
        <c:noMultiLvlLbl val="0"/>
      </c:catAx>
      <c:valAx>
        <c:axId val="84079884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79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Task</a:t>
            </a:r>
            <a:r>
              <a:rPr lang="en-US" baseline="0" dirty="0"/>
              <a:t> Comparison</a:t>
            </a:r>
            <a:endParaRPr lang="en-US" dirty="0"/>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TaskHour!$B$2</c:f>
              <c:strCache>
                <c:ptCount val="1"/>
                <c:pt idx="0">
                  <c:v>BudgetTotalHour</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TaskHour!$A$3:$A$20</c:f>
              <c:strCache>
                <c:ptCount val="17"/>
                <c:pt idx="0">
                  <c:v>AT1</c:v>
                </c:pt>
                <c:pt idx="1">
                  <c:v>AT2</c:v>
                </c:pt>
                <c:pt idx="2">
                  <c:v>AT3</c:v>
                </c:pt>
                <c:pt idx="3">
                  <c:v>BT1</c:v>
                </c:pt>
                <c:pt idx="4">
                  <c:v>BT2</c:v>
                </c:pt>
                <c:pt idx="5">
                  <c:v>BT3</c:v>
                </c:pt>
                <c:pt idx="6">
                  <c:v>CT1</c:v>
                </c:pt>
                <c:pt idx="7">
                  <c:v>CT2</c:v>
                </c:pt>
                <c:pt idx="8">
                  <c:v>CT3</c:v>
                </c:pt>
                <c:pt idx="9">
                  <c:v>CT4</c:v>
                </c:pt>
                <c:pt idx="10">
                  <c:v>CT5</c:v>
                </c:pt>
                <c:pt idx="11">
                  <c:v>DT1</c:v>
                </c:pt>
                <c:pt idx="12">
                  <c:v>DT2</c:v>
                </c:pt>
                <c:pt idx="13">
                  <c:v>DT3</c:v>
                </c:pt>
                <c:pt idx="14">
                  <c:v>DT4</c:v>
                </c:pt>
                <c:pt idx="15">
                  <c:v>ET1</c:v>
                </c:pt>
                <c:pt idx="16">
                  <c:v>ET2</c:v>
                </c:pt>
              </c:strCache>
              <c:extLst xmlns:c16r2="http://schemas.microsoft.com/office/drawing/2015/06/chart"/>
            </c:strRef>
          </c:cat>
          <c:val>
            <c:numRef>
              <c:f>TaskHour!$B$3:$B$20</c:f>
              <c:numCache>
                <c:formatCode>General</c:formatCode>
                <c:ptCount val="17"/>
                <c:pt idx="0">
                  <c:v>1800</c:v>
                </c:pt>
                <c:pt idx="1">
                  <c:v>180</c:v>
                </c:pt>
                <c:pt idx="2">
                  <c:v>180</c:v>
                </c:pt>
                <c:pt idx="3">
                  <c:v>420</c:v>
                </c:pt>
                <c:pt idx="4">
                  <c:v>510</c:v>
                </c:pt>
                <c:pt idx="5">
                  <c:v>420</c:v>
                </c:pt>
                <c:pt idx="6">
                  <c:v>1140</c:v>
                </c:pt>
                <c:pt idx="7">
                  <c:v>660</c:v>
                </c:pt>
                <c:pt idx="8">
                  <c:v>480</c:v>
                </c:pt>
                <c:pt idx="9">
                  <c:v>180</c:v>
                </c:pt>
                <c:pt idx="10">
                  <c:v>300</c:v>
                </c:pt>
                <c:pt idx="11">
                  <c:v>1380</c:v>
                </c:pt>
                <c:pt idx="12">
                  <c:v>840</c:v>
                </c:pt>
                <c:pt idx="13">
                  <c:v>720</c:v>
                </c:pt>
                <c:pt idx="14">
                  <c:v>360</c:v>
                </c:pt>
                <c:pt idx="15">
                  <c:v>480</c:v>
                </c:pt>
                <c:pt idx="16">
                  <c:v>2100</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B16F-774E-980E-BC1B5D6F46FD}"/>
            </c:ext>
          </c:extLst>
        </c:ser>
        <c:ser>
          <c:idx val="1"/>
          <c:order val="1"/>
          <c:tx>
            <c:strRef>
              <c:f>TaskHour!$C$2</c:f>
              <c:strCache>
                <c:ptCount val="1"/>
                <c:pt idx="0">
                  <c:v>ActualTotalHour</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TaskHour!$A$3:$A$20</c:f>
              <c:strCache>
                <c:ptCount val="17"/>
                <c:pt idx="0">
                  <c:v>AT1</c:v>
                </c:pt>
                <c:pt idx="1">
                  <c:v>AT2</c:v>
                </c:pt>
                <c:pt idx="2">
                  <c:v>AT3</c:v>
                </c:pt>
                <c:pt idx="3">
                  <c:v>BT1</c:v>
                </c:pt>
                <c:pt idx="4">
                  <c:v>BT2</c:v>
                </c:pt>
                <c:pt idx="5">
                  <c:v>BT3</c:v>
                </c:pt>
                <c:pt idx="6">
                  <c:v>CT1</c:v>
                </c:pt>
                <c:pt idx="7">
                  <c:v>CT2</c:v>
                </c:pt>
                <c:pt idx="8">
                  <c:v>CT3</c:v>
                </c:pt>
                <c:pt idx="9">
                  <c:v>CT4</c:v>
                </c:pt>
                <c:pt idx="10">
                  <c:v>CT5</c:v>
                </c:pt>
                <c:pt idx="11">
                  <c:v>DT1</c:v>
                </c:pt>
                <c:pt idx="12">
                  <c:v>DT2</c:v>
                </c:pt>
                <c:pt idx="13">
                  <c:v>DT3</c:v>
                </c:pt>
                <c:pt idx="14">
                  <c:v>DT4</c:v>
                </c:pt>
                <c:pt idx="15">
                  <c:v>ET1</c:v>
                </c:pt>
                <c:pt idx="16">
                  <c:v>ET2</c:v>
                </c:pt>
              </c:strCache>
              <c:extLst xmlns:c16r2="http://schemas.microsoft.com/office/drawing/2015/06/chart"/>
            </c:strRef>
          </c:cat>
          <c:val>
            <c:numRef>
              <c:f>TaskHour!$C$3:$C$20</c:f>
              <c:numCache>
                <c:formatCode>General</c:formatCode>
                <c:ptCount val="17"/>
                <c:pt idx="0">
                  <c:v>1992</c:v>
                </c:pt>
                <c:pt idx="1">
                  <c:v>180</c:v>
                </c:pt>
                <c:pt idx="2">
                  <c:v>192</c:v>
                </c:pt>
                <c:pt idx="3">
                  <c:v>516</c:v>
                </c:pt>
                <c:pt idx="4">
                  <c:v>495</c:v>
                </c:pt>
                <c:pt idx="5">
                  <c:v>447</c:v>
                </c:pt>
                <c:pt idx="6">
                  <c:v>1140</c:v>
                </c:pt>
                <c:pt idx="7">
                  <c:v>942</c:v>
                </c:pt>
                <c:pt idx="8">
                  <c:v>477</c:v>
                </c:pt>
                <c:pt idx="9">
                  <c:v>222</c:v>
                </c:pt>
                <c:pt idx="10">
                  <c:v>297</c:v>
                </c:pt>
                <c:pt idx="11">
                  <c:v>1080</c:v>
                </c:pt>
                <c:pt idx="12">
                  <c:v>882</c:v>
                </c:pt>
                <c:pt idx="13">
                  <c:v>792</c:v>
                </c:pt>
                <c:pt idx="14">
                  <c:v>402</c:v>
                </c:pt>
                <c:pt idx="15">
                  <c:v>552</c:v>
                </c:pt>
                <c:pt idx="16">
                  <c:v>1662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B16F-774E-980E-BC1B5D6F46FD}"/>
            </c:ext>
          </c:extLst>
        </c:ser>
        <c:dLbls>
          <c:dLblPos val="outEnd"/>
          <c:showLegendKey val="0"/>
          <c:showVal val="1"/>
          <c:showCatName val="0"/>
          <c:showSerName val="0"/>
          <c:showPercent val="0"/>
          <c:showBubbleSize val="0"/>
        </c:dLbls>
        <c:gapWidth val="444"/>
        <c:overlap val="-90"/>
        <c:axId val="840798304"/>
        <c:axId val="840788512"/>
      </c:barChart>
      <c:catAx>
        <c:axId val="840798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840788512"/>
        <c:crosses val="autoZero"/>
        <c:auto val="1"/>
        <c:lblAlgn val="ctr"/>
        <c:lblOffset val="100"/>
        <c:noMultiLvlLbl val="0"/>
      </c:catAx>
      <c:valAx>
        <c:axId val="840788512"/>
        <c:scaling>
          <c:orientation val="minMax"/>
        </c:scaling>
        <c:delete val="1"/>
        <c:axPos val="l"/>
        <c:numFmt formatCode="General" sourceLinked="1"/>
        <c:majorTickMark val="none"/>
        <c:minorTickMark val="none"/>
        <c:tickLblPos val="nextTo"/>
        <c:crossAx val="8407983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Task</a:t>
            </a:r>
            <a:r>
              <a:rPr lang="en-US" baseline="0" dirty="0"/>
              <a:t> cost</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TaskHour!$B$23</c:f>
              <c:strCache>
                <c:ptCount val="1"/>
                <c:pt idx="0">
                  <c:v>ActualTotalCost</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TaskHour!$A$24:$A$40</c:f>
              <c:strCache>
                <c:ptCount val="17"/>
                <c:pt idx="0">
                  <c:v>AT1</c:v>
                </c:pt>
                <c:pt idx="1">
                  <c:v>AT2</c:v>
                </c:pt>
                <c:pt idx="2">
                  <c:v>AT3</c:v>
                </c:pt>
                <c:pt idx="3">
                  <c:v>BT1</c:v>
                </c:pt>
                <c:pt idx="4">
                  <c:v>BT2</c:v>
                </c:pt>
                <c:pt idx="5">
                  <c:v>BT3</c:v>
                </c:pt>
                <c:pt idx="6">
                  <c:v>CT1</c:v>
                </c:pt>
                <c:pt idx="7">
                  <c:v>CT2</c:v>
                </c:pt>
                <c:pt idx="8">
                  <c:v>CT3</c:v>
                </c:pt>
                <c:pt idx="9">
                  <c:v>CT4</c:v>
                </c:pt>
                <c:pt idx="10">
                  <c:v>CT5</c:v>
                </c:pt>
                <c:pt idx="11">
                  <c:v>DT1</c:v>
                </c:pt>
                <c:pt idx="12">
                  <c:v>DT2</c:v>
                </c:pt>
                <c:pt idx="13">
                  <c:v>DT3</c:v>
                </c:pt>
                <c:pt idx="14">
                  <c:v>DT4</c:v>
                </c:pt>
                <c:pt idx="15">
                  <c:v>ET1</c:v>
                </c:pt>
                <c:pt idx="16">
                  <c:v>ET2</c:v>
                </c:pt>
              </c:strCache>
            </c:strRef>
          </c:cat>
          <c:val>
            <c:numRef>
              <c:f>TaskHour!$B$24:$B$40</c:f>
              <c:numCache>
                <c:formatCode>_("$"* #,##0_);_("$"* \(#,##0\);_("$"* "-"??_);_(@_)</c:formatCode>
                <c:ptCount val="17"/>
                <c:pt idx="0">
                  <c:v>142950</c:v>
                </c:pt>
                <c:pt idx="1">
                  <c:v>15600</c:v>
                </c:pt>
                <c:pt idx="2">
                  <c:v>9600</c:v>
                </c:pt>
                <c:pt idx="3">
                  <c:v>33300</c:v>
                </c:pt>
                <c:pt idx="4">
                  <c:v>58200</c:v>
                </c:pt>
                <c:pt idx="5">
                  <c:v>44100</c:v>
                </c:pt>
                <c:pt idx="6">
                  <c:v>63300</c:v>
                </c:pt>
                <c:pt idx="7">
                  <c:v>88200</c:v>
                </c:pt>
                <c:pt idx="8">
                  <c:v>44100</c:v>
                </c:pt>
                <c:pt idx="9">
                  <c:v>12600</c:v>
                </c:pt>
                <c:pt idx="10">
                  <c:v>35100</c:v>
                </c:pt>
                <c:pt idx="11">
                  <c:v>101400</c:v>
                </c:pt>
                <c:pt idx="12">
                  <c:v>70200</c:v>
                </c:pt>
                <c:pt idx="13">
                  <c:v>65700</c:v>
                </c:pt>
                <c:pt idx="14">
                  <c:v>34200</c:v>
                </c:pt>
                <c:pt idx="15">
                  <c:v>40200</c:v>
                </c:pt>
                <c:pt idx="16">
                  <c:v>98040</c:v>
                </c:pt>
              </c:numCache>
            </c:numRef>
          </c:val>
          <c:extLst xmlns:c16r2="http://schemas.microsoft.com/office/drawing/2015/06/chart">
            <c:ext xmlns:c16="http://schemas.microsoft.com/office/drawing/2014/chart" uri="{C3380CC4-5D6E-409C-BE32-E72D297353CC}">
              <c16:uniqueId val="{00000000-C46E-D843-9E68-F13BE4BF8667}"/>
            </c:ext>
          </c:extLst>
        </c:ser>
        <c:ser>
          <c:idx val="1"/>
          <c:order val="1"/>
          <c:tx>
            <c:strRef>
              <c:f>TaskHour!$C$23</c:f>
              <c:strCache>
                <c:ptCount val="1"/>
                <c:pt idx="0">
                  <c:v>BudgetTotalCost</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TaskHour!$A$24:$A$40</c:f>
              <c:strCache>
                <c:ptCount val="17"/>
                <c:pt idx="0">
                  <c:v>AT1</c:v>
                </c:pt>
                <c:pt idx="1">
                  <c:v>AT2</c:v>
                </c:pt>
                <c:pt idx="2">
                  <c:v>AT3</c:v>
                </c:pt>
                <c:pt idx="3">
                  <c:v>BT1</c:v>
                </c:pt>
                <c:pt idx="4">
                  <c:v>BT2</c:v>
                </c:pt>
                <c:pt idx="5">
                  <c:v>BT3</c:v>
                </c:pt>
                <c:pt idx="6">
                  <c:v>CT1</c:v>
                </c:pt>
                <c:pt idx="7">
                  <c:v>CT2</c:v>
                </c:pt>
                <c:pt idx="8">
                  <c:v>CT3</c:v>
                </c:pt>
                <c:pt idx="9">
                  <c:v>CT4</c:v>
                </c:pt>
                <c:pt idx="10">
                  <c:v>CT5</c:v>
                </c:pt>
                <c:pt idx="11">
                  <c:v>DT1</c:v>
                </c:pt>
                <c:pt idx="12">
                  <c:v>DT2</c:v>
                </c:pt>
                <c:pt idx="13">
                  <c:v>DT3</c:v>
                </c:pt>
                <c:pt idx="14">
                  <c:v>DT4</c:v>
                </c:pt>
                <c:pt idx="15">
                  <c:v>ET1</c:v>
                </c:pt>
                <c:pt idx="16">
                  <c:v>ET2</c:v>
                </c:pt>
              </c:strCache>
            </c:strRef>
          </c:cat>
          <c:val>
            <c:numRef>
              <c:f>TaskHour!$C$24:$C$40</c:f>
              <c:numCache>
                <c:formatCode>_("$"* #,##0_);_("$"* \(#,##0\);_("$"* "-"??_);_(@_)</c:formatCode>
                <c:ptCount val="17"/>
                <c:pt idx="0">
                  <c:v>129000</c:v>
                </c:pt>
                <c:pt idx="1">
                  <c:v>15600</c:v>
                </c:pt>
                <c:pt idx="2">
                  <c:v>9000</c:v>
                </c:pt>
                <c:pt idx="3">
                  <c:v>27000</c:v>
                </c:pt>
                <c:pt idx="4">
                  <c:v>60300</c:v>
                </c:pt>
                <c:pt idx="5">
                  <c:v>43800</c:v>
                </c:pt>
                <c:pt idx="6">
                  <c:v>63000</c:v>
                </c:pt>
                <c:pt idx="7">
                  <c:v>60600</c:v>
                </c:pt>
                <c:pt idx="8">
                  <c:v>45600</c:v>
                </c:pt>
                <c:pt idx="9">
                  <c:v>10200</c:v>
                </c:pt>
                <c:pt idx="10">
                  <c:v>36600</c:v>
                </c:pt>
                <c:pt idx="11">
                  <c:v>130800</c:v>
                </c:pt>
                <c:pt idx="12">
                  <c:v>67800</c:v>
                </c:pt>
                <c:pt idx="13">
                  <c:v>60600</c:v>
                </c:pt>
                <c:pt idx="14">
                  <c:v>31800</c:v>
                </c:pt>
                <c:pt idx="15">
                  <c:v>36600</c:v>
                </c:pt>
                <c:pt idx="16">
                  <c:v>137880</c:v>
                </c:pt>
              </c:numCache>
            </c:numRef>
          </c:val>
          <c:extLst xmlns:c16r2="http://schemas.microsoft.com/office/drawing/2015/06/chart">
            <c:ext xmlns:c16="http://schemas.microsoft.com/office/drawing/2014/chart" uri="{C3380CC4-5D6E-409C-BE32-E72D297353CC}">
              <c16:uniqueId val="{00000001-C46E-D843-9E68-F13BE4BF8667}"/>
            </c:ext>
          </c:extLst>
        </c:ser>
        <c:dLbls>
          <c:dLblPos val="outEnd"/>
          <c:showLegendKey val="0"/>
          <c:showVal val="1"/>
          <c:showCatName val="0"/>
          <c:showSerName val="0"/>
          <c:showPercent val="0"/>
          <c:showBubbleSize val="0"/>
        </c:dLbls>
        <c:gapWidth val="444"/>
        <c:overlap val="-90"/>
        <c:axId val="840787968"/>
        <c:axId val="601280784"/>
      </c:barChart>
      <c:catAx>
        <c:axId val="840787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01280784"/>
        <c:crosses val="autoZero"/>
        <c:auto val="1"/>
        <c:lblAlgn val="ctr"/>
        <c:lblOffset val="100"/>
        <c:noMultiLvlLbl val="0"/>
      </c:catAx>
      <c:valAx>
        <c:axId val="601280784"/>
        <c:scaling>
          <c:orientation val="minMax"/>
        </c:scaling>
        <c:delete val="1"/>
        <c:axPos val="l"/>
        <c:numFmt formatCode="_(&quot;$&quot;* #,##0_);_(&quot;$&quot;* \(#,##0\);_(&quot;$&quot;* &quot;-&quot;??_);_(@_)" sourceLinked="1"/>
        <c:majorTickMark val="none"/>
        <c:minorTickMark val="none"/>
        <c:tickLblPos val="nextTo"/>
        <c:crossAx val="8407879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 for Analysis.xlsx]Task_Count!PivotTable7</c:name>
    <c:fmtId val="45"/>
  </c:pivotSource>
  <c:chart>
    <c:title>
      <c:layout/>
      <c:overlay val="0"/>
      <c:spPr>
        <a:noFill/>
        <a:ln>
          <a:noFill/>
        </a:ln>
        <a:effectLst/>
      </c:spPr>
      <c:txPr>
        <a:bodyPr rot="0" spcFirstLastPara="1" vertOverflow="ellipsis" vert="horz" wrap="square" anchor="ctr" anchorCtr="1"/>
        <a:lstStyle/>
        <a:p>
          <a:pPr>
            <a:defRPr sz="132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outerShdw blurRad="317500" algn="ctr" rotWithShape="0">
              <a:prstClr val="black">
                <a:alpha val="25000"/>
              </a:prstClr>
            </a:outerShdw>
          </a:effectLst>
        </c:spPr>
      </c:pivotFmt>
      <c:pivotFmt>
        <c:idx val="72"/>
        <c:spPr>
          <a:solidFill>
            <a:schemeClr val="accent1"/>
          </a:solidFill>
          <a:ln>
            <a:noFill/>
          </a:ln>
          <a:effectLst>
            <a:outerShdw blurRad="317500" algn="ctr" rotWithShape="0">
              <a:prstClr val="black">
                <a:alpha val="25000"/>
              </a:prstClr>
            </a:outerShdw>
          </a:effectLst>
        </c:spPr>
      </c:pivotFmt>
      <c:pivotFmt>
        <c:idx val="73"/>
        <c:spPr>
          <a:solidFill>
            <a:schemeClr val="accent1"/>
          </a:solidFill>
          <a:ln>
            <a:noFill/>
          </a:ln>
          <a:effectLst>
            <a:outerShdw blurRad="317500" algn="ctr" rotWithShape="0">
              <a:prstClr val="black">
                <a:alpha val="25000"/>
              </a:prstClr>
            </a:outerShdw>
          </a:effectLst>
        </c:spPr>
      </c:pivotFmt>
      <c:pivotFmt>
        <c:idx val="74"/>
        <c:spPr>
          <a:solidFill>
            <a:schemeClr val="accent1"/>
          </a:solidFill>
          <a:ln>
            <a:noFill/>
          </a:ln>
          <a:effectLst>
            <a:outerShdw blurRad="317500" algn="ctr" rotWithShape="0">
              <a:prstClr val="black">
                <a:alpha val="25000"/>
              </a:prstClr>
            </a:outerShdw>
          </a:effectLst>
        </c:spPr>
      </c:pivotFmt>
      <c:pivotFmt>
        <c:idx val="75"/>
        <c:spPr>
          <a:solidFill>
            <a:schemeClr val="accent1"/>
          </a:solidFill>
          <a:ln>
            <a:noFill/>
          </a:ln>
          <a:effectLst>
            <a:outerShdw blurRad="317500" algn="ctr" rotWithShape="0">
              <a:prstClr val="black">
                <a:alpha val="25000"/>
              </a:prstClr>
            </a:outerShdw>
          </a:effectLst>
        </c:spPr>
      </c:pivotFmt>
      <c:pivotFmt>
        <c:idx val="76"/>
        <c:spPr>
          <a:solidFill>
            <a:schemeClr val="accent1"/>
          </a:solidFill>
          <a:ln>
            <a:noFill/>
          </a:ln>
          <a:effectLst>
            <a:outerShdw blurRad="317500" algn="ctr" rotWithShape="0">
              <a:prstClr val="black">
                <a:alpha val="25000"/>
              </a:prstClr>
            </a:outerShdw>
          </a:effectLst>
        </c:spPr>
      </c:pivotFmt>
      <c:pivotFmt>
        <c:idx val="77"/>
        <c:spPr>
          <a:solidFill>
            <a:schemeClr val="accent1"/>
          </a:solidFill>
          <a:ln>
            <a:noFill/>
          </a:ln>
          <a:effectLst>
            <a:outerShdw blurRad="317500" algn="ctr" rotWithShape="0">
              <a:prstClr val="black">
                <a:alpha val="25000"/>
              </a:prstClr>
            </a:outerShdw>
          </a:effectLst>
        </c:spPr>
      </c:pivotFmt>
      <c:pivotFmt>
        <c:idx val="78"/>
        <c:spPr>
          <a:solidFill>
            <a:schemeClr val="accent1"/>
          </a:solidFill>
          <a:ln>
            <a:noFill/>
          </a:ln>
          <a:effectLst>
            <a:outerShdw blurRad="317500" algn="ctr" rotWithShape="0">
              <a:prstClr val="black">
                <a:alpha val="25000"/>
              </a:prstClr>
            </a:outerShdw>
          </a:effectLst>
        </c:spPr>
      </c:pivotFmt>
      <c:pivotFmt>
        <c:idx val="79"/>
        <c:spPr>
          <a:solidFill>
            <a:schemeClr val="accent1"/>
          </a:solidFill>
          <a:ln>
            <a:noFill/>
          </a:ln>
          <a:effectLst>
            <a:outerShdw blurRad="317500" algn="ctr" rotWithShape="0">
              <a:prstClr val="black">
                <a:alpha val="25000"/>
              </a:prstClr>
            </a:outerShdw>
          </a:effectLst>
        </c:spPr>
      </c:pivotFmt>
      <c:pivotFmt>
        <c:idx val="80"/>
        <c:spPr>
          <a:solidFill>
            <a:schemeClr val="accent1"/>
          </a:solidFill>
          <a:ln>
            <a:noFill/>
          </a:ln>
          <a:effectLst>
            <a:outerShdw blurRad="317500" algn="ctr" rotWithShape="0">
              <a:prstClr val="black">
                <a:alpha val="25000"/>
              </a:prstClr>
            </a:outerShdw>
          </a:effectLst>
        </c:spPr>
      </c:pivotFmt>
      <c:pivotFmt>
        <c:idx val="81"/>
        <c:spPr>
          <a:solidFill>
            <a:schemeClr val="accent1"/>
          </a:solidFill>
          <a:ln>
            <a:noFill/>
          </a:ln>
          <a:effectLst>
            <a:outerShdw blurRad="317500" algn="ctr" rotWithShape="0">
              <a:prstClr val="black">
                <a:alpha val="25000"/>
              </a:prstClr>
            </a:outerShdw>
          </a:effectLst>
        </c:spPr>
      </c:pivotFmt>
      <c:pivotFmt>
        <c:idx val="82"/>
        <c:spPr>
          <a:solidFill>
            <a:schemeClr val="accent1"/>
          </a:solidFill>
          <a:ln>
            <a:noFill/>
          </a:ln>
          <a:effectLst>
            <a:outerShdw blurRad="317500" algn="ctr" rotWithShape="0">
              <a:prstClr val="black">
                <a:alpha val="25000"/>
              </a:prstClr>
            </a:outerShdw>
          </a:effectLst>
        </c:spPr>
      </c:pivotFmt>
      <c:pivotFmt>
        <c:idx val="83"/>
        <c:spPr>
          <a:solidFill>
            <a:schemeClr val="accent1"/>
          </a:solidFill>
          <a:ln>
            <a:noFill/>
          </a:ln>
          <a:effectLst>
            <a:outerShdw blurRad="317500" algn="ctr" rotWithShape="0">
              <a:prstClr val="black">
                <a:alpha val="25000"/>
              </a:prstClr>
            </a:outerShdw>
          </a:effectLst>
        </c:spPr>
      </c:pivotFmt>
      <c:pivotFmt>
        <c:idx val="8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5"/>
        <c:spPr>
          <a:solidFill>
            <a:schemeClr val="accent1"/>
          </a:solidFill>
          <a:ln>
            <a:noFill/>
          </a:ln>
          <a:effectLst>
            <a:outerShdw blurRad="317500" algn="ctr" rotWithShape="0">
              <a:prstClr val="black">
                <a:alpha val="25000"/>
              </a:prstClr>
            </a:outerShdw>
          </a:effectLst>
        </c:spPr>
      </c:pivotFmt>
      <c:pivotFmt>
        <c:idx val="86"/>
        <c:spPr>
          <a:solidFill>
            <a:schemeClr val="accent1"/>
          </a:solidFill>
          <a:ln>
            <a:noFill/>
          </a:ln>
          <a:effectLst>
            <a:outerShdw blurRad="317500" algn="ctr" rotWithShape="0">
              <a:prstClr val="black">
                <a:alpha val="25000"/>
              </a:prstClr>
            </a:outerShdw>
          </a:effectLst>
        </c:spPr>
      </c:pivotFmt>
      <c:pivotFmt>
        <c:idx val="87"/>
        <c:spPr>
          <a:solidFill>
            <a:schemeClr val="accent1"/>
          </a:solidFill>
          <a:ln>
            <a:noFill/>
          </a:ln>
          <a:effectLst>
            <a:outerShdw blurRad="317500" algn="ctr" rotWithShape="0">
              <a:prstClr val="black">
                <a:alpha val="25000"/>
              </a:prstClr>
            </a:outerShdw>
          </a:effectLst>
        </c:spPr>
      </c:pivotFmt>
      <c:pivotFmt>
        <c:idx val="88"/>
        <c:spPr>
          <a:solidFill>
            <a:schemeClr val="accent1"/>
          </a:solidFill>
          <a:ln>
            <a:noFill/>
          </a:ln>
          <a:effectLst>
            <a:outerShdw blurRad="317500" algn="ctr" rotWithShape="0">
              <a:prstClr val="black">
                <a:alpha val="25000"/>
              </a:prstClr>
            </a:outerShdw>
          </a:effectLst>
        </c:spPr>
      </c:pivotFmt>
      <c:pivotFmt>
        <c:idx val="89"/>
        <c:spPr>
          <a:solidFill>
            <a:schemeClr val="accent1"/>
          </a:solidFill>
          <a:ln>
            <a:noFill/>
          </a:ln>
          <a:effectLst>
            <a:outerShdw blurRad="317500" algn="ctr" rotWithShape="0">
              <a:prstClr val="black">
                <a:alpha val="25000"/>
              </a:prstClr>
            </a:outerShdw>
          </a:effectLst>
        </c:spPr>
      </c:pivotFmt>
      <c:pivotFmt>
        <c:idx val="90"/>
        <c:spPr>
          <a:solidFill>
            <a:schemeClr val="accent1"/>
          </a:solidFill>
          <a:ln>
            <a:noFill/>
          </a:ln>
          <a:effectLst>
            <a:outerShdw blurRad="317500" algn="ctr" rotWithShape="0">
              <a:prstClr val="black">
                <a:alpha val="25000"/>
              </a:prstClr>
            </a:outerShdw>
          </a:effectLst>
        </c:spPr>
      </c:pivotFmt>
      <c:pivotFmt>
        <c:idx val="91"/>
        <c:spPr>
          <a:solidFill>
            <a:schemeClr val="accent1"/>
          </a:solidFill>
          <a:ln>
            <a:noFill/>
          </a:ln>
          <a:effectLst>
            <a:outerShdw blurRad="317500" algn="ctr" rotWithShape="0">
              <a:prstClr val="black">
                <a:alpha val="25000"/>
              </a:prstClr>
            </a:outerShdw>
          </a:effectLst>
        </c:spPr>
      </c:pivotFmt>
      <c:pivotFmt>
        <c:idx val="92"/>
        <c:spPr>
          <a:solidFill>
            <a:schemeClr val="accent1"/>
          </a:solidFill>
          <a:ln>
            <a:noFill/>
          </a:ln>
          <a:effectLst>
            <a:outerShdw blurRad="317500" algn="ctr" rotWithShape="0">
              <a:prstClr val="black">
                <a:alpha val="25000"/>
              </a:prstClr>
            </a:outerShdw>
          </a:effectLst>
        </c:spPr>
      </c:pivotFmt>
      <c:pivotFmt>
        <c:idx val="93"/>
        <c:spPr>
          <a:solidFill>
            <a:schemeClr val="accent1"/>
          </a:solidFill>
          <a:ln>
            <a:noFill/>
          </a:ln>
          <a:effectLst>
            <a:outerShdw blurRad="317500" algn="ctr" rotWithShape="0">
              <a:prstClr val="black">
                <a:alpha val="25000"/>
              </a:prstClr>
            </a:outerShdw>
          </a:effectLst>
        </c:spPr>
      </c:pivotFmt>
      <c:pivotFmt>
        <c:idx val="94"/>
        <c:spPr>
          <a:solidFill>
            <a:schemeClr val="accent1"/>
          </a:solidFill>
          <a:ln>
            <a:noFill/>
          </a:ln>
          <a:effectLst>
            <a:outerShdw blurRad="317500" algn="ctr" rotWithShape="0">
              <a:prstClr val="black">
                <a:alpha val="25000"/>
              </a:prstClr>
            </a:outerShdw>
          </a:effectLst>
        </c:spPr>
      </c:pivotFmt>
      <c:pivotFmt>
        <c:idx val="95"/>
        <c:spPr>
          <a:solidFill>
            <a:schemeClr val="accent1"/>
          </a:solidFill>
          <a:ln>
            <a:noFill/>
          </a:ln>
          <a:effectLst>
            <a:outerShdw blurRad="317500" algn="ctr" rotWithShape="0">
              <a:prstClr val="black">
                <a:alpha val="25000"/>
              </a:prstClr>
            </a:outerShdw>
          </a:effectLst>
        </c:spPr>
      </c:pivotFmt>
      <c:pivotFmt>
        <c:idx val="96"/>
        <c:spPr>
          <a:solidFill>
            <a:schemeClr val="accent1"/>
          </a:solidFill>
          <a:ln>
            <a:noFill/>
          </a:ln>
          <a:effectLst>
            <a:outerShdw blurRad="317500" algn="ctr" rotWithShape="0">
              <a:prstClr val="black">
                <a:alpha val="25000"/>
              </a:prstClr>
            </a:outerShdw>
          </a:effectLst>
        </c:spPr>
      </c:pivotFmt>
      <c:pivotFmt>
        <c:idx val="97"/>
        <c:spPr>
          <a:solidFill>
            <a:schemeClr val="accent1"/>
          </a:solidFill>
          <a:ln>
            <a:noFill/>
          </a:ln>
          <a:effectLst>
            <a:outerShdw blurRad="317500" algn="ctr" rotWithShape="0">
              <a:prstClr val="black">
                <a:alpha val="25000"/>
              </a:prstClr>
            </a:outerShdw>
          </a:effectLst>
        </c:spPr>
      </c:pivotFmt>
      <c:pivotFmt>
        <c:idx val="9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9"/>
        <c:spPr>
          <a:solidFill>
            <a:schemeClr val="accent1"/>
          </a:solidFill>
          <a:ln>
            <a:noFill/>
          </a:ln>
          <a:effectLst>
            <a:outerShdw blurRad="317500" algn="ctr" rotWithShape="0">
              <a:prstClr val="black">
                <a:alpha val="25000"/>
              </a:prstClr>
            </a:outerShdw>
          </a:effectLst>
        </c:spPr>
      </c:pivotFmt>
      <c:pivotFmt>
        <c:idx val="100"/>
        <c:spPr>
          <a:solidFill>
            <a:schemeClr val="accent1"/>
          </a:solidFill>
          <a:ln>
            <a:noFill/>
          </a:ln>
          <a:effectLst>
            <a:outerShdw blurRad="317500" algn="ctr" rotWithShape="0">
              <a:prstClr val="black">
                <a:alpha val="25000"/>
              </a:prstClr>
            </a:outerShdw>
          </a:effectLst>
        </c:spPr>
      </c:pivotFmt>
      <c:pivotFmt>
        <c:idx val="101"/>
        <c:spPr>
          <a:solidFill>
            <a:schemeClr val="accent1"/>
          </a:solidFill>
          <a:ln>
            <a:noFill/>
          </a:ln>
          <a:effectLst>
            <a:outerShdw blurRad="317500" algn="ctr" rotWithShape="0">
              <a:prstClr val="black">
                <a:alpha val="25000"/>
              </a:prstClr>
            </a:outerShdw>
          </a:effectLst>
        </c:spPr>
      </c:pivotFmt>
      <c:pivotFmt>
        <c:idx val="102"/>
        <c:spPr>
          <a:solidFill>
            <a:schemeClr val="accent1"/>
          </a:solidFill>
          <a:ln>
            <a:noFill/>
          </a:ln>
          <a:effectLst>
            <a:outerShdw blurRad="317500" algn="ctr" rotWithShape="0">
              <a:prstClr val="black">
                <a:alpha val="25000"/>
              </a:prstClr>
            </a:outerShdw>
          </a:effectLst>
        </c:spPr>
      </c:pivotFmt>
      <c:pivotFmt>
        <c:idx val="103"/>
        <c:spPr>
          <a:solidFill>
            <a:schemeClr val="accent1"/>
          </a:solidFill>
          <a:ln>
            <a:noFill/>
          </a:ln>
          <a:effectLst>
            <a:outerShdw blurRad="317500" algn="ctr" rotWithShape="0">
              <a:prstClr val="black">
                <a:alpha val="25000"/>
              </a:prstClr>
            </a:outerShdw>
          </a:effectLst>
        </c:spPr>
      </c:pivotFmt>
      <c:pivotFmt>
        <c:idx val="104"/>
        <c:spPr>
          <a:solidFill>
            <a:schemeClr val="accent1"/>
          </a:solidFill>
          <a:ln>
            <a:noFill/>
          </a:ln>
          <a:effectLst>
            <a:outerShdw blurRad="317500" algn="ctr" rotWithShape="0">
              <a:prstClr val="black">
                <a:alpha val="25000"/>
              </a:prstClr>
            </a:outerShdw>
          </a:effectLst>
        </c:spPr>
      </c:pivotFmt>
      <c:pivotFmt>
        <c:idx val="105"/>
        <c:spPr>
          <a:solidFill>
            <a:schemeClr val="accent1"/>
          </a:solidFill>
          <a:ln>
            <a:noFill/>
          </a:ln>
          <a:effectLst>
            <a:outerShdw blurRad="317500" algn="ctr" rotWithShape="0">
              <a:prstClr val="black">
                <a:alpha val="25000"/>
              </a:prstClr>
            </a:outerShdw>
          </a:effectLst>
        </c:spPr>
      </c:pivotFmt>
      <c:pivotFmt>
        <c:idx val="106"/>
        <c:spPr>
          <a:solidFill>
            <a:schemeClr val="accent1"/>
          </a:solidFill>
          <a:ln>
            <a:noFill/>
          </a:ln>
          <a:effectLst>
            <a:outerShdw blurRad="317500" algn="ctr" rotWithShape="0">
              <a:prstClr val="black">
                <a:alpha val="25000"/>
              </a:prstClr>
            </a:outerShdw>
          </a:effectLst>
        </c:spPr>
      </c:pivotFmt>
      <c:pivotFmt>
        <c:idx val="107"/>
        <c:spPr>
          <a:solidFill>
            <a:schemeClr val="accent1"/>
          </a:solidFill>
          <a:ln>
            <a:noFill/>
          </a:ln>
          <a:effectLst>
            <a:outerShdw blurRad="317500" algn="ctr" rotWithShape="0">
              <a:prstClr val="black">
                <a:alpha val="25000"/>
              </a:prstClr>
            </a:outerShdw>
          </a:effectLst>
        </c:spPr>
      </c:pivotFmt>
      <c:pivotFmt>
        <c:idx val="108"/>
        <c:spPr>
          <a:solidFill>
            <a:schemeClr val="accent1"/>
          </a:solidFill>
          <a:ln>
            <a:noFill/>
          </a:ln>
          <a:effectLst>
            <a:outerShdw blurRad="317500" algn="ctr" rotWithShape="0">
              <a:prstClr val="black">
                <a:alpha val="25000"/>
              </a:prstClr>
            </a:outerShdw>
          </a:effectLst>
        </c:spPr>
      </c:pivotFmt>
      <c:pivotFmt>
        <c:idx val="109"/>
        <c:spPr>
          <a:solidFill>
            <a:schemeClr val="accent1"/>
          </a:solidFill>
          <a:ln>
            <a:noFill/>
          </a:ln>
          <a:effectLst>
            <a:outerShdw blurRad="317500" algn="ctr" rotWithShape="0">
              <a:prstClr val="black">
                <a:alpha val="25000"/>
              </a:prstClr>
            </a:outerShdw>
          </a:effectLst>
        </c:spPr>
      </c:pivotFmt>
      <c:pivotFmt>
        <c:idx val="110"/>
        <c:spPr>
          <a:solidFill>
            <a:schemeClr val="accent1"/>
          </a:solidFill>
          <a:ln>
            <a:noFill/>
          </a:ln>
          <a:effectLst>
            <a:outerShdw blurRad="317500" algn="ctr" rotWithShape="0">
              <a:prstClr val="black">
                <a:alpha val="25000"/>
              </a:prstClr>
            </a:outerShdw>
          </a:effectLst>
        </c:spPr>
      </c:pivotFmt>
      <c:pivotFmt>
        <c:idx val="111"/>
        <c:spPr>
          <a:solidFill>
            <a:schemeClr val="accent1"/>
          </a:solidFill>
          <a:ln>
            <a:noFill/>
          </a:ln>
          <a:effectLst>
            <a:outerShdw blurRad="317500" algn="ctr" rotWithShape="0">
              <a:prstClr val="black">
                <a:alpha val="25000"/>
              </a:prstClr>
            </a:outerShdw>
          </a:effectLst>
        </c:spPr>
      </c:pivotFmt>
      <c:pivotFmt>
        <c:idx val="11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13"/>
        <c:spPr>
          <a:solidFill>
            <a:schemeClr val="accent1"/>
          </a:solidFill>
          <a:ln>
            <a:noFill/>
          </a:ln>
          <a:effectLst>
            <a:outerShdw blurRad="317500" algn="ctr" rotWithShape="0">
              <a:prstClr val="black">
                <a:alpha val="25000"/>
              </a:prstClr>
            </a:outerShdw>
          </a:effectLst>
        </c:spPr>
      </c:pivotFmt>
      <c:pivotFmt>
        <c:idx val="114"/>
        <c:spPr>
          <a:solidFill>
            <a:schemeClr val="accent1"/>
          </a:solidFill>
          <a:ln>
            <a:noFill/>
          </a:ln>
          <a:effectLst>
            <a:outerShdw blurRad="317500" algn="ctr" rotWithShape="0">
              <a:prstClr val="black">
                <a:alpha val="25000"/>
              </a:prstClr>
            </a:outerShdw>
          </a:effectLst>
        </c:spPr>
      </c:pivotFmt>
      <c:pivotFmt>
        <c:idx val="115"/>
        <c:spPr>
          <a:solidFill>
            <a:schemeClr val="accent1"/>
          </a:solidFill>
          <a:ln>
            <a:noFill/>
          </a:ln>
          <a:effectLst>
            <a:outerShdw blurRad="317500" algn="ctr" rotWithShape="0">
              <a:prstClr val="black">
                <a:alpha val="25000"/>
              </a:prstClr>
            </a:outerShdw>
          </a:effectLst>
        </c:spPr>
      </c:pivotFmt>
      <c:pivotFmt>
        <c:idx val="116"/>
        <c:spPr>
          <a:solidFill>
            <a:schemeClr val="accent1"/>
          </a:solidFill>
          <a:ln>
            <a:noFill/>
          </a:ln>
          <a:effectLst>
            <a:outerShdw blurRad="317500" algn="ctr" rotWithShape="0">
              <a:prstClr val="black">
                <a:alpha val="25000"/>
              </a:prstClr>
            </a:outerShdw>
          </a:effectLst>
        </c:spPr>
      </c:pivotFmt>
      <c:pivotFmt>
        <c:idx val="117"/>
        <c:spPr>
          <a:solidFill>
            <a:schemeClr val="accent1"/>
          </a:solidFill>
          <a:ln>
            <a:noFill/>
          </a:ln>
          <a:effectLst>
            <a:outerShdw blurRad="317500" algn="ctr" rotWithShape="0">
              <a:prstClr val="black">
                <a:alpha val="25000"/>
              </a:prstClr>
            </a:outerShdw>
          </a:effectLst>
        </c:spPr>
      </c:pivotFmt>
      <c:pivotFmt>
        <c:idx val="118"/>
        <c:spPr>
          <a:solidFill>
            <a:schemeClr val="accent1"/>
          </a:solidFill>
          <a:ln>
            <a:noFill/>
          </a:ln>
          <a:effectLst>
            <a:outerShdw blurRad="317500" algn="ctr" rotWithShape="0">
              <a:prstClr val="black">
                <a:alpha val="25000"/>
              </a:prstClr>
            </a:outerShdw>
          </a:effectLst>
        </c:spPr>
      </c:pivotFmt>
      <c:pivotFmt>
        <c:idx val="119"/>
        <c:spPr>
          <a:solidFill>
            <a:schemeClr val="accent1"/>
          </a:solidFill>
          <a:ln>
            <a:noFill/>
          </a:ln>
          <a:effectLst>
            <a:outerShdw blurRad="317500" algn="ctr" rotWithShape="0">
              <a:prstClr val="black">
                <a:alpha val="25000"/>
              </a:prstClr>
            </a:outerShdw>
          </a:effectLst>
        </c:spPr>
      </c:pivotFmt>
      <c:pivotFmt>
        <c:idx val="120"/>
        <c:spPr>
          <a:solidFill>
            <a:schemeClr val="accent1"/>
          </a:solidFill>
          <a:ln>
            <a:noFill/>
          </a:ln>
          <a:effectLst>
            <a:outerShdw blurRad="317500" algn="ctr" rotWithShape="0">
              <a:prstClr val="black">
                <a:alpha val="25000"/>
              </a:prstClr>
            </a:outerShdw>
          </a:effectLst>
        </c:spPr>
      </c:pivotFmt>
      <c:pivotFmt>
        <c:idx val="121"/>
        <c:spPr>
          <a:solidFill>
            <a:schemeClr val="accent1"/>
          </a:solidFill>
          <a:ln>
            <a:noFill/>
          </a:ln>
          <a:effectLst>
            <a:outerShdw blurRad="317500" algn="ctr" rotWithShape="0">
              <a:prstClr val="black">
                <a:alpha val="25000"/>
              </a:prstClr>
            </a:outerShdw>
          </a:effectLst>
        </c:spPr>
      </c:pivotFmt>
      <c:pivotFmt>
        <c:idx val="122"/>
        <c:spPr>
          <a:solidFill>
            <a:schemeClr val="accent1"/>
          </a:solidFill>
          <a:ln>
            <a:noFill/>
          </a:ln>
          <a:effectLst>
            <a:outerShdw blurRad="317500" algn="ctr" rotWithShape="0">
              <a:prstClr val="black">
                <a:alpha val="25000"/>
              </a:prstClr>
            </a:outerShdw>
          </a:effectLst>
        </c:spPr>
      </c:pivotFmt>
      <c:pivotFmt>
        <c:idx val="123"/>
        <c:spPr>
          <a:solidFill>
            <a:schemeClr val="accent1"/>
          </a:solidFill>
          <a:ln>
            <a:noFill/>
          </a:ln>
          <a:effectLst>
            <a:outerShdw blurRad="317500" algn="ctr" rotWithShape="0">
              <a:prstClr val="black">
                <a:alpha val="25000"/>
              </a:prstClr>
            </a:outerShdw>
          </a:effectLst>
        </c:spPr>
      </c:pivotFmt>
      <c:pivotFmt>
        <c:idx val="124"/>
        <c:spPr>
          <a:solidFill>
            <a:schemeClr val="accent1"/>
          </a:solidFill>
          <a:ln>
            <a:noFill/>
          </a:ln>
          <a:effectLst>
            <a:outerShdw blurRad="317500" algn="ctr" rotWithShape="0">
              <a:prstClr val="black">
                <a:alpha val="25000"/>
              </a:prstClr>
            </a:outerShdw>
          </a:effectLst>
        </c:spPr>
      </c:pivotFmt>
      <c:pivotFmt>
        <c:idx val="125"/>
        <c:spPr>
          <a:solidFill>
            <a:schemeClr val="accent1"/>
          </a:solidFill>
          <a:ln>
            <a:noFill/>
          </a:ln>
          <a:effectLst>
            <a:outerShdw blurRad="317500" algn="ctr" rotWithShape="0">
              <a:prstClr val="black">
                <a:alpha val="25000"/>
              </a:prstClr>
            </a:outerShdw>
          </a:effectLst>
        </c:spPr>
      </c:pivotFmt>
      <c:pivotFmt>
        <c:idx val="12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7"/>
        <c:spPr>
          <a:solidFill>
            <a:schemeClr val="accent1"/>
          </a:solidFill>
          <a:ln>
            <a:noFill/>
          </a:ln>
          <a:effectLst>
            <a:outerShdw blurRad="317500" algn="ctr" rotWithShape="0">
              <a:prstClr val="black">
                <a:alpha val="25000"/>
              </a:prstClr>
            </a:outerShdw>
          </a:effectLst>
        </c:spPr>
      </c:pivotFmt>
      <c:pivotFmt>
        <c:idx val="128"/>
        <c:spPr>
          <a:solidFill>
            <a:schemeClr val="accent1"/>
          </a:solidFill>
          <a:ln>
            <a:noFill/>
          </a:ln>
          <a:effectLst>
            <a:outerShdw blurRad="317500" algn="ctr" rotWithShape="0">
              <a:prstClr val="black">
                <a:alpha val="25000"/>
              </a:prstClr>
            </a:outerShdw>
          </a:effectLst>
        </c:spPr>
      </c:pivotFmt>
      <c:pivotFmt>
        <c:idx val="129"/>
        <c:spPr>
          <a:solidFill>
            <a:schemeClr val="accent1"/>
          </a:solidFill>
          <a:ln>
            <a:noFill/>
          </a:ln>
          <a:effectLst>
            <a:outerShdw blurRad="317500" algn="ctr" rotWithShape="0">
              <a:prstClr val="black">
                <a:alpha val="25000"/>
              </a:prstClr>
            </a:outerShdw>
          </a:effectLst>
        </c:spPr>
      </c:pivotFmt>
      <c:pivotFmt>
        <c:idx val="130"/>
        <c:spPr>
          <a:solidFill>
            <a:schemeClr val="accent1"/>
          </a:solidFill>
          <a:ln>
            <a:noFill/>
          </a:ln>
          <a:effectLst>
            <a:outerShdw blurRad="317500" algn="ctr" rotWithShape="0">
              <a:prstClr val="black">
                <a:alpha val="25000"/>
              </a:prstClr>
            </a:outerShdw>
          </a:effectLst>
        </c:spPr>
      </c:pivotFmt>
      <c:pivotFmt>
        <c:idx val="131"/>
        <c:spPr>
          <a:solidFill>
            <a:schemeClr val="accent1"/>
          </a:solidFill>
          <a:ln>
            <a:noFill/>
          </a:ln>
          <a:effectLst>
            <a:outerShdw blurRad="317500" algn="ctr" rotWithShape="0">
              <a:prstClr val="black">
                <a:alpha val="25000"/>
              </a:prstClr>
            </a:outerShdw>
          </a:effectLst>
        </c:spPr>
      </c:pivotFmt>
      <c:pivotFmt>
        <c:idx val="132"/>
        <c:spPr>
          <a:solidFill>
            <a:schemeClr val="accent1"/>
          </a:solidFill>
          <a:ln>
            <a:noFill/>
          </a:ln>
          <a:effectLst>
            <a:outerShdw blurRad="317500" algn="ctr" rotWithShape="0">
              <a:prstClr val="black">
                <a:alpha val="25000"/>
              </a:prstClr>
            </a:outerShdw>
          </a:effectLst>
        </c:spPr>
      </c:pivotFmt>
      <c:pivotFmt>
        <c:idx val="133"/>
        <c:spPr>
          <a:solidFill>
            <a:schemeClr val="accent1"/>
          </a:solidFill>
          <a:ln>
            <a:noFill/>
          </a:ln>
          <a:effectLst>
            <a:outerShdw blurRad="317500" algn="ctr" rotWithShape="0">
              <a:prstClr val="black">
                <a:alpha val="25000"/>
              </a:prstClr>
            </a:outerShdw>
          </a:effectLst>
        </c:spPr>
      </c:pivotFmt>
      <c:pivotFmt>
        <c:idx val="134"/>
        <c:spPr>
          <a:solidFill>
            <a:schemeClr val="accent1"/>
          </a:solidFill>
          <a:ln>
            <a:noFill/>
          </a:ln>
          <a:effectLst>
            <a:outerShdw blurRad="317500" algn="ctr" rotWithShape="0">
              <a:prstClr val="black">
                <a:alpha val="25000"/>
              </a:prstClr>
            </a:outerShdw>
          </a:effectLst>
        </c:spPr>
      </c:pivotFmt>
      <c:pivotFmt>
        <c:idx val="135"/>
        <c:spPr>
          <a:solidFill>
            <a:schemeClr val="accent1"/>
          </a:solidFill>
          <a:ln>
            <a:noFill/>
          </a:ln>
          <a:effectLst>
            <a:outerShdw blurRad="317500" algn="ctr" rotWithShape="0">
              <a:prstClr val="black">
                <a:alpha val="25000"/>
              </a:prstClr>
            </a:outerShdw>
          </a:effectLst>
        </c:spPr>
      </c:pivotFmt>
      <c:pivotFmt>
        <c:idx val="136"/>
        <c:spPr>
          <a:solidFill>
            <a:schemeClr val="accent1"/>
          </a:solidFill>
          <a:ln>
            <a:noFill/>
          </a:ln>
          <a:effectLst>
            <a:outerShdw blurRad="317500" algn="ctr" rotWithShape="0">
              <a:prstClr val="black">
                <a:alpha val="25000"/>
              </a:prstClr>
            </a:outerShdw>
          </a:effectLst>
        </c:spPr>
      </c:pivotFmt>
      <c:pivotFmt>
        <c:idx val="137"/>
        <c:spPr>
          <a:solidFill>
            <a:schemeClr val="accent1"/>
          </a:solidFill>
          <a:ln>
            <a:noFill/>
          </a:ln>
          <a:effectLst>
            <a:outerShdw blurRad="317500" algn="ctr" rotWithShape="0">
              <a:prstClr val="black">
                <a:alpha val="25000"/>
              </a:prstClr>
            </a:outerShdw>
          </a:effectLst>
        </c:spPr>
      </c:pivotFmt>
      <c:pivotFmt>
        <c:idx val="138"/>
        <c:spPr>
          <a:solidFill>
            <a:schemeClr val="accent1"/>
          </a:solidFill>
          <a:ln>
            <a:noFill/>
          </a:ln>
          <a:effectLst>
            <a:outerShdw blurRad="317500" algn="ctr" rotWithShape="0">
              <a:prstClr val="black">
                <a:alpha val="25000"/>
              </a:prstClr>
            </a:outerShdw>
          </a:effectLst>
        </c:spPr>
      </c:pivotFmt>
      <c:pivotFmt>
        <c:idx val="139"/>
        <c:spPr>
          <a:solidFill>
            <a:schemeClr val="accent1"/>
          </a:solidFill>
          <a:ln>
            <a:noFill/>
          </a:ln>
          <a:effectLst>
            <a:outerShdw blurRad="317500" algn="ctr" rotWithShape="0">
              <a:prstClr val="black">
                <a:alpha val="25000"/>
              </a:prstClr>
            </a:outerShdw>
          </a:effectLst>
        </c:spPr>
      </c:pivotFmt>
      <c:pivotFmt>
        <c:idx val="140"/>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41"/>
        <c:spPr>
          <a:solidFill>
            <a:schemeClr val="accent1"/>
          </a:solidFill>
          <a:ln>
            <a:noFill/>
          </a:ln>
          <a:effectLst>
            <a:outerShdw blurRad="317500" algn="ctr" rotWithShape="0">
              <a:prstClr val="black">
                <a:alpha val="25000"/>
              </a:prstClr>
            </a:outerShdw>
          </a:effectLst>
        </c:spPr>
      </c:pivotFmt>
      <c:pivotFmt>
        <c:idx val="142"/>
        <c:spPr>
          <a:solidFill>
            <a:schemeClr val="accent1"/>
          </a:solidFill>
          <a:ln>
            <a:noFill/>
          </a:ln>
          <a:effectLst>
            <a:outerShdw blurRad="317500" algn="ctr" rotWithShape="0">
              <a:prstClr val="black">
                <a:alpha val="25000"/>
              </a:prstClr>
            </a:outerShdw>
          </a:effectLst>
        </c:spPr>
      </c:pivotFmt>
      <c:pivotFmt>
        <c:idx val="143"/>
        <c:spPr>
          <a:solidFill>
            <a:schemeClr val="accent1"/>
          </a:solidFill>
          <a:ln>
            <a:noFill/>
          </a:ln>
          <a:effectLst>
            <a:outerShdw blurRad="317500" algn="ctr" rotWithShape="0">
              <a:prstClr val="black">
                <a:alpha val="25000"/>
              </a:prstClr>
            </a:outerShdw>
          </a:effectLst>
        </c:spPr>
      </c:pivotFmt>
      <c:pivotFmt>
        <c:idx val="144"/>
        <c:spPr>
          <a:solidFill>
            <a:schemeClr val="accent1"/>
          </a:solidFill>
          <a:ln>
            <a:noFill/>
          </a:ln>
          <a:effectLst>
            <a:outerShdw blurRad="317500" algn="ctr" rotWithShape="0">
              <a:prstClr val="black">
                <a:alpha val="25000"/>
              </a:prstClr>
            </a:outerShdw>
          </a:effectLst>
        </c:spPr>
      </c:pivotFmt>
      <c:pivotFmt>
        <c:idx val="145"/>
        <c:spPr>
          <a:solidFill>
            <a:schemeClr val="accent1"/>
          </a:solidFill>
          <a:ln>
            <a:noFill/>
          </a:ln>
          <a:effectLst>
            <a:outerShdw blurRad="317500" algn="ctr" rotWithShape="0">
              <a:prstClr val="black">
                <a:alpha val="25000"/>
              </a:prstClr>
            </a:outerShdw>
          </a:effectLst>
        </c:spPr>
      </c:pivotFmt>
      <c:pivotFmt>
        <c:idx val="146"/>
        <c:spPr>
          <a:solidFill>
            <a:schemeClr val="accent1"/>
          </a:solidFill>
          <a:ln>
            <a:noFill/>
          </a:ln>
          <a:effectLst>
            <a:outerShdw blurRad="317500" algn="ctr" rotWithShape="0">
              <a:prstClr val="black">
                <a:alpha val="25000"/>
              </a:prstClr>
            </a:outerShdw>
          </a:effectLst>
        </c:spPr>
      </c:pivotFmt>
      <c:pivotFmt>
        <c:idx val="147"/>
        <c:spPr>
          <a:solidFill>
            <a:schemeClr val="accent1"/>
          </a:solidFill>
          <a:ln>
            <a:noFill/>
          </a:ln>
          <a:effectLst>
            <a:outerShdw blurRad="317500" algn="ctr" rotWithShape="0">
              <a:prstClr val="black">
                <a:alpha val="25000"/>
              </a:prstClr>
            </a:outerShdw>
          </a:effectLst>
        </c:spPr>
      </c:pivotFmt>
      <c:pivotFmt>
        <c:idx val="148"/>
        <c:spPr>
          <a:solidFill>
            <a:schemeClr val="accent1"/>
          </a:solidFill>
          <a:ln>
            <a:noFill/>
          </a:ln>
          <a:effectLst>
            <a:outerShdw blurRad="317500" algn="ctr" rotWithShape="0">
              <a:prstClr val="black">
                <a:alpha val="25000"/>
              </a:prstClr>
            </a:outerShdw>
          </a:effectLst>
        </c:spPr>
      </c:pivotFmt>
      <c:pivotFmt>
        <c:idx val="149"/>
        <c:spPr>
          <a:solidFill>
            <a:schemeClr val="accent1"/>
          </a:solidFill>
          <a:ln>
            <a:noFill/>
          </a:ln>
          <a:effectLst>
            <a:outerShdw blurRad="317500" algn="ctr" rotWithShape="0">
              <a:prstClr val="black">
                <a:alpha val="25000"/>
              </a:prstClr>
            </a:outerShdw>
          </a:effectLst>
        </c:spPr>
      </c:pivotFmt>
      <c:pivotFmt>
        <c:idx val="150"/>
        <c:spPr>
          <a:solidFill>
            <a:schemeClr val="accent1"/>
          </a:solidFill>
          <a:ln>
            <a:noFill/>
          </a:ln>
          <a:effectLst>
            <a:outerShdw blurRad="317500" algn="ctr" rotWithShape="0">
              <a:prstClr val="black">
                <a:alpha val="25000"/>
              </a:prstClr>
            </a:outerShdw>
          </a:effectLst>
        </c:spPr>
      </c:pivotFmt>
      <c:pivotFmt>
        <c:idx val="151"/>
        <c:spPr>
          <a:solidFill>
            <a:schemeClr val="accent1"/>
          </a:solidFill>
          <a:ln>
            <a:noFill/>
          </a:ln>
          <a:effectLst>
            <a:outerShdw blurRad="317500" algn="ctr" rotWithShape="0">
              <a:prstClr val="black">
                <a:alpha val="25000"/>
              </a:prstClr>
            </a:outerShdw>
          </a:effectLst>
        </c:spPr>
      </c:pivotFmt>
      <c:pivotFmt>
        <c:idx val="152"/>
        <c:spPr>
          <a:solidFill>
            <a:schemeClr val="accent1"/>
          </a:solidFill>
          <a:ln>
            <a:noFill/>
          </a:ln>
          <a:effectLst>
            <a:outerShdw blurRad="317500" algn="ctr" rotWithShape="0">
              <a:prstClr val="black">
                <a:alpha val="25000"/>
              </a:prstClr>
            </a:outerShdw>
          </a:effectLst>
        </c:spPr>
      </c:pivotFmt>
      <c:pivotFmt>
        <c:idx val="153"/>
        <c:spPr>
          <a:solidFill>
            <a:schemeClr val="accent1"/>
          </a:solidFill>
          <a:ln>
            <a:noFill/>
          </a:ln>
          <a:effectLst>
            <a:outerShdw blurRad="317500" algn="ctr" rotWithShape="0">
              <a:prstClr val="black">
                <a:alpha val="25000"/>
              </a:prstClr>
            </a:outerShdw>
          </a:effectLst>
        </c:spPr>
      </c:pivotFmt>
      <c:pivotFmt>
        <c:idx val="15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55"/>
        <c:spPr>
          <a:solidFill>
            <a:schemeClr val="accent1"/>
          </a:solidFill>
          <a:ln>
            <a:noFill/>
          </a:ln>
          <a:effectLst>
            <a:outerShdw blurRad="317500" algn="ctr" rotWithShape="0">
              <a:prstClr val="black">
                <a:alpha val="25000"/>
              </a:prstClr>
            </a:outerShdw>
          </a:effectLst>
        </c:spPr>
      </c:pivotFmt>
      <c:pivotFmt>
        <c:idx val="156"/>
        <c:spPr>
          <a:solidFill>
            <a:schemeClr val="accent1"/>
          </a:solidFill>
          <a:ln>
            <a:noFill/>
          </a:ln>
          <a:effectLst>
            <a:outerShdw blurRad="317500" algn="ctr" rotWithShape="0">
              <a:prstClr val="black">
                <a:alpha val="25000"/>
              </a:prstClr>
            </a:outerShdw>
          </a:effectLst>
        </c:spPr>
      </c:pivotFmt>
      <c:pivotFmt>
        <c:idx val="157"/>
        <c:spPr>
          <a:solidFill>
            <a:schemeClr val="accent1"/>
          </a:solidFill>
          <a:ln>
            <a:noFill/>
          </a:ln>
          <a:effectLst>
            <a:outerShdw blurRad="317500" algn="ctr" rotWithShape="0">
              <a:prstClr val="black">
                <a:alpha val="25000"/>
              </a:prstClr>
            </a:outerShdw>
          </a:effectLst>
        </c:spPr>
      </c:pivotFmt>
      <c:pivotFmt>
        <c:idx val="158"/>
        <c:spPr>
          <a:solidFill>
            <a:schemeClr val="accent1"/>
          </a:solidFill>
          <a:ln>
            <a:noFill/>
          </a:ln>
          <a:effectLst>
            <a:outerShdw blurRad="317500" algn="ctr" rotWithShape="0">
              <a:prstClr val="black">
                <a:alpha val="25000"/>
              </a:prstClr>
            </a:outerShdw>
          </a:effectLst>
        </c:spPr>
      </c:pivotFmt>
      <c:pivotFmt>
        <c:idx val="159"/>
        <c:spPr>
          <a:solidFill>
            <a:schemeClr val="accent1"/>
          </a:solidFill>
          <a:ln>
            <a:noFill/>
          </a:ln>
          <a:effectLst>
            <a:outerShdw blurRad="317500" algn="ctr" rotWithShape="0">
              <a:prstClr val="black">
                <a:alpha val="25000"/>
              </a:prstClr>
            </a:outerShdw>
          </a:effectLst>
        </c:spPr>
      </c:pivotFmt>
      <c:pivotFmt>
        <c:idx val="160"/>
        <c:spPr>
          <a:solidFill>
            <a:schemeClr val="accent1"/>
          </a:solidFill>
          <a:ln>
            <a:noFill/>
          </a:ln>
          <a:effectLst>
            <a:outerShdw blurRad="317500" algn="ctr" rotWithShape="0">
              <a:prstClr val="black">
                <a:alpha val="25000"/>
              </a:prstClr>
            </a:outerShdw>
          </a:effectLst>
        </c:spPr>
      </c:pivotFmt>
      <c:pivotFmt>
        <c:idx val="161"/>
        <c:spPr>
          <a:solidFill>
            <a:schemeClr val="accent1"/>
          </a:solidFill>
          <a:ln>
            <a:noFill/>
          </a:ln>
          <a:effectLst>
            <a:outerShdw blurRad="317500" algn="ctr" rotWithShape="0">
              <a:prstClr val="black">
                <a:alpha val="25000"/>
              </a:prstClr>
            </a:outerShdw>
          </a:effectLst>
        </c:spPr>
      </c:pivotFmt>
      <c:pivotFmt>
        <c:idx val="162"/>
        <c:spPr>
          <a:solidFill>
            <a:schemeClr val="accent1"/>
          </a:solidFill>
          <a:ln>
            <a:noFill/>
          </a:ln>
          <a:effectLst>
            <a:outerShdw blurRad="317500" algn="ctr" rotWithShape="0">
              <a:prstClr val="black">
                <a:alpha val="25000"/>
              </a:prstClr>
            </a:outerShdw>
          </a:effectLst>
        </c:spPr>
      </c:pivotFmt>
      <c:pivotFmt>
        <c:idx val="163"/>
        <c:spPr>
          <a:solidFill>
            <a:schemeClr val="accent1"/>
          </a:solidFill>
          <a:ln>
            <a:noFill/>
          </a:ln>
          <a:effectLst>
            <a:outerShdw blurRad="317500" algn="ctr" rotWithShape="0">
              <a:prstClr val="black">
                <a:alpha val="25000"/>
              </a:prstClr>
            </a:outerShdw>
          </a:effectLst>
        </c:spPr>
      </c:pivotFmt>
      <c:pivotFmt>
        <c:idx val="164"/>
        <c:spPr>
          <a:solidFill>
            <a:schemeClr val="accent1"/>
          </a:solidFill>
          <a:ln>
            <a:noFill/>
          </a:ln>
          <a:effectLst>
            <a:outerShdw blurRad="317500" algn="ctr" rotWithShape="0">
              <a:prstClr val="black">
                <a:alpha val="25000"/>
              </a:prstClr>
            </a:outerShdw>
          </a:effectLst>
        </c:spPr>
      </c:pivotFmt>
      <c:pivotFmt>
        <c:idx val="165"/>
        <c:spPr>
          <a:solidFill>
            <a:schemeClr val="accent1"/>
          </a:solidFill>
          <a:ln>
            <a:noFill/>
          </a:ln>
          <a:effectLst>
            <a:outerShdw blurRad="317500" algn="ctr" rotWithShape="0">
              <a:prstClr val="black">
                <a:alpha val="25000"/>
              </a:prstClr>
            </a:outerShdw>
          </a:effectLst>
        </c:spPr>
      </c:pivotFmt>
      <c:pivotFmt>
        <c:idx val="166"/>
        <c:spPr>
          <a:solidFill>
            <a:schemeClr val="accent1"/>
          </a:solidFill>
          <a:ln>
            <a:noFill/>
          </a:ln>
          <a:effectLst>
            <a:outerShdw blurRad="317500" algn="ctr" rotWithShape="0">
              <a:prstClr val="black">
                <a:alpha val="25000"/>
              </a:prstClr>
            </a:outerShdw>
          </a:effectLst>
        </c:spPr>
      </c:pivotFmt>
      <c:pivotFmt>
        <c:idx val="167"/>
        <c:spPr>
          <a:solidFill>
            <a:schemeClr val="accent1"/>
          </a:solidFill>
          <a:ln>
            <a:noFill/>
          </a:ln>
          <a:effectLst>
            <a:outerShdw blurRad="317500" algn="ctr" rotWithShape="0">
              <a:prstClr val="black">
                <a:alpha val="25000"/>
              </a:prstClr>
            </a:outerShdw>
          </a:effectLst>
        </c:spPr>
      </c:pivotFmt>
      <c:pivotFmt>
        <c:idx val="16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9"/>
        <c:spPr>
          <a:solidFill>
            <a:schemeClr val="accent1"/>
          </a:solidFill>
          <a:ln>
            <a:noFill/>
          </a:ln>
          <a:effectLst>
            <a:outerShdw blurRad="317500" algn="ctr" rotWithShape="0">
              <a:prstClr val="black">
                <a:alpha val="25000"/>
              </a:prstClr>
            </a:outerShdw>
          </a:effectLst>
        </c:spPr>
      </c:pivotFmt>
      <c:pivotFmt>
        <c:idx val="170"/>
        <c:spPr>
          <a:solidFill>
            <a:schemeClr val="accent1"/>
          </a:solidFill>
          <a:ln>
            <a:noFill/>
          </a:ln>
          <a:effectLst>
            <a:outerShdw blurRad="317500" algn="ctr" rotWithShape="0">
              <a:prstClr val="black">
                <a:alpha val="25000"/>
              </a:prstClr>
            </a:outerShdw>
          </a:effectLst>
        </c:spPr>
      </c:pivotFmt>
      <c:pivotFmt>
        <c:idx val="171"/>
        <c:spPr>
          <a:solidFill>
            <a:schemeClr val="accent1"/>
          </a:solidFill>
          <a:ln>
            <a:noFill/>
          </a:ln>
          <a:effectLst>
            <a:outerShdw blurRad="317500" algn="ctr" rotWithShape="0">
              <a:prstClr val="black">
                <a:alpha val="25000"/>
              </a:prstClr>
            </a:outerShdw>
          </a:effectLst>
        </c:spPr>
      </c:pivotFmt>
      <c:pivotFmt>
        <c:idx val="172"/>
        <c:spPr>
          <a:solidFill>
            <a:schemeClr val="accent1"/>
          </a:solidFill>
          <a:ln>
            <a:noFill/>
          </a:ln>
          <a:effectLst>
            <a:outerShdw blurRad="317500" algn="ctr" rotWithShape="0">
              <a:prstClr val="black">
                <a:alpha val="25000"/>
              </a:prstClr>
            </a:outerShdw>
          </a:effectLst>
        </c:spPr>
      </c:pivotFmt>
      <c:pivotFmt>
        <c:idx val="173"/>
        <c:spPr>
          <a:solidFill>
            <a:schemeClr val="accent1"/>
          </a:solidFill>
          <a:ln>
            <a:noFill/>
          </a:ln>
          <a:effectLst>
            <a:outerShdw blurRad="317500" algn="ctr" rotWithShape="0">
              <a:prstClr val="black">
                <a:alpha val="25000"/>
              </a:prstClr>
            </a:outerShdw>
          </a:effectLst>
        </c:spPr>
      </c:pivotFmt>
      <c:pivotFmt>
        <c:idx val="174"/>
        <c:spPr>
          <a:solidFill>
            <a:schemeClr val="accent1"/>
          </a:solidFill>
          <a:ln>
            <a:noFill/>
          </a:ln>
          <a:effectLst>
            <a:outerShdw blurRad="317500" algn="ctr" rotWithShape="0">
              <a:prstClr val="black">
                <a:alpha val="25000"/>
              </a:prstClr>
            </a:outerShdw>
          </a:effectLst>
        </c:spPr>
      </c:pivotFmt>
      <c:pivotFmt>
        <c:idx val="175"/>
        <c:spPr>
          <a:solidFill>
            <a:schemeClr val="accent1"/>
          </a:solidFill>
          <a:ln>
            <a:noFill/>
          </a:ln>
          <a:effectLst>
            <a:outerShdw blurRad="317500" algn="ctr" rotWithShape="0">
              <a:prstClr val="black">
                <a:alpha val="25000"/>
              </a:prstClr>
            </a:outerShdw>
          </a:effectLst>
        </c:spPr>
      </c:pivotFmt>
      <c:pivotFmt>
        <c:idx val="176"/>
        <c:spPr>
          <a:solidFill>
            <a:schemeClr val="accent1"/>
          </a:solidFill>
          <a:ln>
            <a:noFill/>
          </a:ln>
          <a:effectLst>
            <a:outerShdw blurRad="317500" algn="ctr" rotWithShape="0">
              <a:prstClr val="black">
                <a:alpha val="25000"/>
              </a:prstClr>
            </a:outerShdw>
          </a:effectLst>
        </c:spPr>
      </c:pivotFmt>
      <c:pivotFmt>
        <c:idx val="177"/>
        <c:spPr>
          <a:solidFill>
            <a:schemeClr val="accent1"/>
          </a:solidFill>
          <a:ln>
            <a:noFill/>
          </a:ln>
          <a:effectLst>
            <a:outerShdw blurRad="317500" algn="ctr" rotWithShape="0">
              <a:prstClr val="black">
                <a:alpha val="25000"/>
              </a:prstClr>
            </a:outerShdw>
          </a:effectLst>
        </c:spPr>
      </c:pivotFmt>
      <c:pivotFmt>
        <c:idx val="178"/>
        <c:spPr>
          <a:solidFill>
            <a:schemeClr val="accent1"/>
          </a:solidFill>
          <a:ln>
            <a:noFill/>
          </a:ln>
          <a:effectLst>
            <a:outerShdw blurRad="317500" algn="ctr" rotWithShape="0">
              <a:prstClr val="black">
                <a:alpha val="25000"/>
              </a:prstClr>
            </a:outerShdw>
          </a:effectLst>
        </c:spPr>
      </c:pivotFmt>
      <c:pivotFmt>
        <c:idx val="179"/>
        <c:spPr>
          <a:solidFill>
            <a:schemeClr val="accent1"/>
          </a:solidFill>
          <a:ln>
            <a:noFill/>
          </a:ln>
          <a:effectLst>
            <a:outerShdw blurRad="317500" algn="ctr" rotWithShape="0">
              <a:prstClr val="black">
                <a:alpha val="25000"/>
              </a:prstClr>
            </a:outerShdw>
          </a:effectLst>
        </c:spPr>
      </c:pivotFmt>
      <c:pivotFmt>
        <c:idx val="180"/>
        <c:spPr>
          <a:solidFill>
            <a:schemeClr val="accent1"/>
          </a:solidFill>
          <a:ln>
            <a:noFill/>
          </a:ln>
          <a:effectLst>
            <a:outerShdw blurRad="317500" algn="ctr" rotWithShape="0">
              <a:prstClr val="black">
                <a:alpha val="25000"/>
              </a:prstClr>
            </a:outerShdw>
          </a:effectLst>
        </c:spPr>
      </c:pivotFmt>
      <c:pivotFmt>
        <c:idx val="181"/>
        <c:spPr>
          <a:solidFill>
            <a:schemeClr val="accent1"/>
          </a:solidFill>
          <a:ln>
            <a:noFill/>
          </a:ln>
          <a:effectLst>
            <a:outerShdw blurRad="317500" algn="ctr" rotWithShape="0">
              <a:prstClr val="black">
                <a:alpha val="25000"/>
              </a:prstClr>
            </a:outerShdw>
          </a:effectLst>
        </c:spPr>
      </c:pivotFmt>
      <c:pivotFmt>
        <c:idx val="18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83"/>
        <c:spPr>
          <a:solidFill>
            <a:schemeClr val="accent1"/>
          </a:solidFill>
          <a:ln>
            <a:noFill/>
          </a:ln>
          <a:effectLst>
            <a:outerShdw blurRad="317500" algn="ctr" rotWithShape="0">
              <a:prstClr val="black">
                <a:alpha val="25000"/>
              </a:prstClr>
            </a:outerShdw>
          </a:effectLst>
        </c:spPr>
      </c:pivotFmt>
      <c:pivotFmt>
        <c:idx val="184"/>
        <c:spPr>
          <a:solidFill>
            <a:schemeClr val="accent1"/>
          </a:solidFill>
          <a:ln>
            <a:noFill/>
          </a:ln>
          <a:effectLst>
            <a:outerShdw blurRad="317500" algn="ctr" rotWithShape="0">
              <a:prstClr val="black">
                <a:alpha val="25000"/>
              </a:prstClr>
            </a:outerShdw>
          </a:effectLst>
        </c:spPr>
      </c:pivotFmt>
      <c:pivotFmt>
        <c:idx val="185"/>
        <c:spPr>
          <a:solidFill>
            <a:schemeClr val="accent1"/>
          </a:solidFill>
          <a:ln>
            <a:noFill/>
          </a:ln>
          <a:effectLst>
            <a:outerShdw blurRad="317500" algn="ctr" rotWithShape="0">
              <a:prstClr val="black">
                <a:alpha val="25000"/>
              </a:prstClr>
            </a:outerShdw>
          </a:effectLst>
        </c:spPr>
      </c:pivotFmt>
      <c:pivotFmt>
        <c:idx val="186"/>
        <c:spPr>
          <a:solidFill>
            <a:schemeClr val="accent1"/>
          </a:solidFill>
          <a:ln>
            <a:noFill/>
          </a:ln>
          <a:effectLst>
            <a:outerShdw blurRad="317500" algn="ctr" rotWithShape="0">
              <a:prstClr val="black">
                <a:alpha val="25000"/>
              </a:prstClr>
            </a:outerShdw>
          </a:effectLst>
        </c:spPr>
      </c:pivotFmt>
      <c:pivotFmt>
        <c:idx val="187"/>
        <c:spPr>
          <a:solidFill>
            <a:schemeClr val="accent1"/>
          </a:solidFill>
          <a:ln>
            <a:noFill/>
          </a:ln>
          <a:effectLst>
            <a:outerShdw blurRad="317500" algn="ctr" rotWithShape="0">
              <a:prstClr val="black">
                <a:alpha val="25000"/>
              </a:prstClr>
            </a:outerShdw>
          </a:effectLst>
        </c:spPr>
      </c:pivotFmt>
      <c:pivotFmt>
        <c:idx val="188"/>
        <c:spPr>
          <a:solidFill>
            <a:schemeClr val="accent1"/>
          </a:solidFill>
          <a:ln>
            <a:noFill/>
          </a:ln>
          <a:effectLst>
            <a:outerShdw blurRad="317500" algn="ctr" rotWithShape="0">
              <a:prstClr val="black">
                <a:alpha val="25000"/>
              </a:prstClr>
            </a:outerShdw>
          </a:effectLst>
        </c:spPr>
      </c:pivotFmt>
      <c:pivotFmt>
        <c:idx val="189"/>
        <c:spPr>
          <a:solidFill>
            <a:schemeClr val="accent1"/>
          </a:solidFill>
          <a:ln>
            <a:noFill/>
          </a:ln>
          <a:effectLst>
            <a:outerShdw blurRad="317500" algn="ctr" rotWithShape="0">
              <a:prstClr val="black">
                <a:alpha val="25000"/>
              </a:prstClr>
            </a:outerShdw>
          </a:effectLst>
        </c:spPr>
      </c:pivotFmt>
      <c:pivotFmt>
        <c:idx val="190"/>
        <c:spPr>
          <a:solidFill>
            <a:schemeClr val="accent1"/>
          </a:solidFill>
          <a:ln>
            <a:noFill/>
          </a:ln>
          <a:effectLst>
            <a:outerShdw blurRad="317500" algn="ctr" rotWithShape="0">
              <a:prstClr val="black">
                <a:alpha val="25000"/>
              </a:prstClr>
            </a:outerShdw>
          </a:effectLst>
        </c:spPr>
      </c:pivotFmt>
      <c:pivotFmt>
        <c:idx val="191"/>
        <c:spPr>
          <a:solidFill>
            <a:schemeClr val="accent1"/>
          </a:solidFill>
          <a:ln>
            <a:noFill/>
          </a:ln>
          <a:effectLst>
            <a:outerShdw blurRad="317500" algn="ctr" rotWithShape="0">
              <a:prstClr val="black">
                <a:alpha val="25000"/>
              </a:prstClr>
            </a:outerShdw>
          </a:effectLst>
        </c:spPr>
      </c:pivotFmt>
      <c:pivotFmt>
        <c:idx val="192"/>
        <c:spPr>
          <a:solidFill>
            <a:schemeClr val="accent1"/>
          </a:solidFill>
          <a:ln>
            <a:noFill/>
          </a:ln>
          <a:effectLst>
            <a:outerShdw blurRad="317500" algn="ctr" rotWithShape="0">
              <a:prstClr val="black">
                <a:alpha val="25000"/>
              </a:prstClr>
            </a:outerShdw>
          </a:effectLst>
        </c:spPr>
      </c:pivotFmt>
      <c:pivotFmt>
        <c:idx val="193"/>
        <c:spPr>
          <a:solidFill>
            <a:schemeClr val="accent1"/>
          </a:solidFill>
          <a:ln>
            <a:noFill/>
          </a:ln>
          <a:effectLst>
            <a:outerShdw blurRad="317500" algn="ctr" rotWithShape="0">
              <a:prstClr val="black">
                <a:alpha val="25000"/>
              </a:prstClr>
            </a:outerShdw>
          </a:effectLst>
        </c:spPr>
      </c:pivotFmt>
      <c:pivotFmt>
        <c:idx val="194"/>
        <c:spPr>
          <a:solidFill>
            <a:schemeClr val="accent1"/>
          </a:solidFill>
          <a:ln>
            <a:noFill/>
          </a:ln>
          <a:effectLst>
            <a:outerShdw blurRad="317500" algn="ctr" rotWithShape="0">
              <a:prstClr val="black">
                <a:alpha val="25000"/>
              </a:prstClr>
            </a:outerShdw>
          </a:effectLst>
        </c:spPr>
      </c:pivotFmt>
      <c:pivotFmt>
        <c:idx val="195"/>
        <c:spPr>
          <a:solidFill>
            <a:schemeClr val="accent1"/>
          </a:solidFill>
          <a:ln>
            <a:noFill/>
          </a:ln>
          <a:effectLst>
            <a:outerShdw blurRad="317500" algn="ctr" rotWithShape="0">
              <a:prstClr val="black">
                <a:alpha val="25000"/>
              </a:prstClr>
            </a:outerShdw>
          </a:effectLst>
        </c:spPr>
      </c:pivotFmt>
      <c:pivotFmt>
        <c:idx val="19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97"/>
        <c:spPr>
          <a:solidFill>
            <a:schemeClr val="accent1"/>
          </a:solidFill>
          <a:ln>
            <a:noFill/>
          </a:ln>
          <a:effectLst>
            <a:outerShdw blurRad="317500" algn="ctr" rotWithShape="0">
              <a:prstClr val="black">
                <a:alpha val="25000"/>
              </a:prstClr>
            </a:outerShdw>
          </a:effectLst>
        </c:spPr>
      </c:pivotFmt>
      <c:pivotFmt>
        <c:idx val="198"/>
        <c:spPr>
          <a:solidFill>
            <a:schemeClr val="accent1"/>
          </a:solidFill>
          <a:ln>
            <a:noFill/>
          </a:ln>
          <a:effectLst>
            <a:outerShdw blurRad="317500" algn="ctr" rotWithShape="0">
              <a:prstClr val="black">
                <a:alpha val="25000"/>
              </a:prstClr>
            </a:outerShdw>
          </a:effectLst>
        </c:spPr>
      </c:pivotFmt>
      <c:pivotFmt>
        <c:idx val="199"/>
        <c:spPr>
          <a:solidFill>
            <a:schemeClr val="accent1"/>
          </a:solidFill>
          <a:ln>
            <a:noFill/>
          </a:ln>
          <a:effectLst>
            <a:outerShdw blurRad="317500" algn="ctr" rotWithShape="0">
              <a:prstClr val="black">
                <a:alpha val="25000"/>
              </a:prstClr>
            </a:outerShdw>
          </a:effectLst>
        </c:spPr>
      </c:pivotFmt>
      <c:pivotFmt>
        <c:idx val="200"/>
        <c:spPr>
          <a:solidFill>
            <a:schemeClr val="accent1"/>
          </a:solidFill>
          <a:ln>
            <a:noFill/>
          </a:ln>
          <a:effectLst>
            <a:outerShdw blurRad="317500" algn="ctr" rotWithShape="0">
              <a:prstClr val="black">
                <a:alpha val="25000"/>
              </a:prstClr>
            </a:outerShdw>
          </a:effectLst>
        </c:spPr>
      </c:pivotFmt>
      <c:pivotFmt>
        <c:idx val="201"/>
        <c:spPr>
          <a:solidFill>
            <a:schemeClr val="accent1"/>
          </a:solidFill>
          <a:ln>
            <a:noFill/>
          </a:ln>
          <a:effectLst>
            <a:outerShdw blurRad="317500" algn="ctr" rotWithShape="0">
              <a:prstClr val="black">
                <a:alpha val="25000"/>
              </a:prstClr>
            </a:outerShdw>
          </a:effectLst>
        </c:spPr>
      </c:pivotFmt>
      <c:pivotFmt>
        <c:idx val="202"/>
        <c:spPr>
          <a:solidFill>
            <a:schemeClr val="accent1"/>
          </a:solidFill>
          <a:ln>
            <a:noFill/>
          </a:ln>
          <a:effectLst>
            <a:outerShdw blurRad="317500" algn="ctr" rotWithShape="0">
              <a:prstClr val="black">
                <a:alpha val="25000"/>
              </a:prstClr>
            </a:outerShdw>
          </a:effectLst>
        </c:spPr>
      </c:pivotFmt>
      <c:pivotFmt>
        <c:idx val="203"/>
        <c:spPr>
          <a:solidFill>
            <a:schemeClr val="accent1"/>
          </a:solidFill>
          <a:ln>
            <a:noFill/>
          </a:ln>
          <a:effectLst>
            <a:outerShdw blurRad="317500" algn="ctr" rotWithShape="0">
              <a:prstClr val="black">
                <a:alpha val="25000"/>
              </a:prstClr>
            </a:outerShdw>
          </a:effectLst>
        </c:spPr>
      </c:pivotFmt>
      <c:pivotFmt>
        <c:idx val="204"/>
        <c:spPr>
          <a:solidFill>
            <a:schemeClr val="accent1"/>
          </a:solidFill>
          <a:ln>
            <a:noFill/>
          </a:ln>
          <a:effectLst>
            <a:outerShdw blurRad="317500" algn="ctr" rotWithShape="0">
              <a:prstClr val="black">
                <a:alpha val="25000"/>
              </a:prstClr>
            </a:outerShdw>
          </a:effectLst>
        </c:spPr>
      </c:pivotFmt>
      <c:pivotFmt>
        <c:idx val="205"/>
        <c:spPr>
          <a:solidFill>
            <a:schemeClr val="accent1"/>
          </a:solidFill>
          <a:ln>
            <a:noFill/>
          </a:ln>
          <a:effectLst>
            <a:outerShdw blurRad="317500" algn="ctr" rotWithShape="0">
              <a:prstClr val="black">
                <a:alpha val="25000"/>
              </a:prstClr>
            </a:outerShdw>
          </a:effectLst>
        </c:spPr>
      </c:pivotFmt>
      <c:pivotFmt>
        <c:idx val="206"/>
        <c:spPr>
          <a:solidFill>
            <a:schemeClr val="accent1"/>
          </a:solidFill>
          <a:ln>
            <a:noFill/>
          </a:ln>
          <a:effectLst>
            <a:outerShdw blurRad="317500" algn="ctr" rotWithShape="0">
              <a:prstClr val="black">
                <a:alpha val="25000"/>
              </a:prstClr>
            </a:outerShdw>
          </a:effectLst>
        </c:spPr>
      </c:pivotFmt>
      <c:pivotFmt>
        <c:idx val="207"/>
        <c:spPr>
          <a:solidFill>
            <a:schemeClr val="accent1"/>
          </a:solidFill>
          <a:ln>
            <a:noFill/>
          </a:ln>
          <a:effectLst>
            <a:outerShdw blurRad="317500" algn="ctr" rotWithShape="0">
              <a:prstClr val="black">
                <a:alpha val="25000"/>
              </a:prstClr>
            </a:outerShdw>
          </a:effectLst>
        </c:spPr>
      </c:pivotFmt>
      <c:pivotFmt>
        <c:idx val="208"/>
        <c:spPr>
          <a:solidFill>
            <a:schemeClr val="accent1"/>
          </a:solidFill>
          <a:ln>
            <a:noFill/>
          </a:ln>
          <a:effectLst>
            <a:outerShdw blurRad="317500" algn="ctr" rotWithShape="0">
              <a:prstClr val="black">
                <a:alpha val="25000"/>
              </a:prstClr>
            </a:outerShdw>
          </a:effectLst>
        </c:spPr>
      </c:pivotFmt>
      <c:pivotFmt>
        <c:idx val="209"/>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Task_Count!$B$3:$B$4</c:f>
              <c:strCache>
                <c:ptCount val="1"/>
                <c:pt idx="0">
                  <c:v>Project A</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anchor="ctr" anchorCtr="1"/>
              <a:lstStyle/>
              <a:p>
                <a:pPr>
                  <a:defRPr sz="11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Task_Count!$A$5:$A$18</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f>Task_Count!$B$5:$B$18</c:f>
              <c:numCache>
                <c:formatCode>General</c:formatCode>
                <c:ptCount val="13"/>
                <c:pt idx="2">
                  <c:v>3</c:v>
                </c:pt>
                <c:pt idx="5">
                  <c:v>1</c:v>
                </c:pt>
                <c:pt idx="6">
                  <c:v>1</c:v>
                </c:pt>
                <c:pt idx="8">
                  <c:v>2</c:v>
                </c:pt>
                <c:pt idx="11">
                  <c:v>1</c:v>
                </c:pt>
                <c:pt idx="12">
                  <c:v>1</c:v>
                </c:pt>
              </c:numCache>
            </c:numRef>
          </c:val>
        </c:ser>
        <c:ser>
          <c:idx val="1"/>
          <c:order val="1"/>
          <c:tx>
            <c:strRef>
              <c:f>Task_Count!$C$3:$C$4</c:f>
              <c:strCache>
                <c:ptCount val="1"/>
                <c:pt idx="0">
                  <c:v>Project B</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Task_Count!$A$5:$A$18</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f>Task_Count!$C$5:$C$18</c:f>
              <c:numCache>
                <c:formatCode>General</c:formatCode>
                <c:ptCount val="13"/>
                <c:pt idx="1">
                  <c:v>2</c:v>
                </c:pt>
                <c:pt idx="2">
                  <c:v>2</c:v>
                </c:pt>
                <c:pt idx="3">
                  <c:v>1</c:v>
                </c:pt>
                <c:pt idx="5">
                  <c:v>1</c:v>
                </c:pt>
                <c:pt idx="8">
                  <c:v>1</c:v>
                </c:pt>
                <c:pt idx="11">
                  <c:v>2</c:v>
                </c:pt>
              </c:numCache>
            </c:numRef>
          </c:val>
        </c:ser>
        <c:ser>
          <c:idx val="2"/>
          <c:order val="2"/>
          <c:tx>
            <c:strRef>
              <c:f>Task_Count!$D$3:$D$4</c:f>
              <c:strCache>
                <c:ptCount val="1"/>
                <c:pt idx="0">
                  <c:v>Project C</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Task_Count!$A$5:$A$18</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f>Task_Count!$D$5:$D$18</c:f>
              <c:numCache>
                <c:formatCode>General</c:formatCode>
                <c:ptCount val="13"/>
                <c:pt idx="1">
                  <c:v>2</c:v>
                </c:pt>
                <c:pt idx="2">
                  <c:v>2</c:v>
                </c:pt>
                <c:pt idx="3">
                  <c:v>3</c:v>
                </c:pt>
                <c:pt idx="5">
                  <c:v>1</c:v>
                </c:pt>
                <c:pt idx="8">
                  <c:v>1</c:v>
                </c:pt>
                <c:pt idx="11">
                  <c:v>4</c:v>
                </c:pt>
                <c:pt idx="12">
                  <c:v>1</c:v>
                </c:pt>
              </c:numCache>
            </c:numRef>
          </c:val>
        </c:ser>
        <c:ser>
          <c:idx val="3"/>
          <c:order val="3"/>
          <c:tx>
            <c:strRef>
              <c:f>Task_Count!$E$3:$E$4</c:f>
              <c:strCache>
                <c:ptCount val="1"/>
                <c:pt idx="0">
                  <c:v>Project D</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Task_Count!$A$5:$A$18</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f>Task_Count!$E$5:$E$18</c:f>
              <c:numCache>
                <c:formatCode>General</c:formatCode>
                <c:ptCount val="13"/>
                <c:pt idx="0">
                  <c:v>4</c:v>
                </c:pt>
                <c:pt idx="3">
                  <c:v>3</c:v>
                </c:pt>
                <c:pt idx="4">
                  <c:v>1</c:v>
                </c:pt>
                <c:pt idx="6">
                  <c:v>1</c:v>
                </c:pt>
                <c:pt idx="9">
                  <c:v>2</c:v>
                </c:pt>
                <c:pt idx="11">
                  <c:v>3</c:v>
                </c:pt>
              </c:numCache>
            </c:numRef>
          </c:val>
        </c:ser>
        <c:ser>
          <c:idx val="4"/>
          <c:order val="4"/>
          <c:tx>
            <c:strRef>
              <c:f>Task_Count!$F$3:$F$4</c:f>
              <c:strCache>
                <c:ptCount val="1"/>
                <c:pt idx="0">
                  <c:v>Project E</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Task_Count!$A$5:$A$18</c:f>
              <c:strCache>
                <c:ptCount val="13"/>
                <c:pt idx="0">
                  <c:v>Crystal</c:v>
                </c:pt>
                <c:pt idx="1">
                  <c:v>Erica</c:v>
                </c:pt>
                <c:pt idx="2">
                  <c:v>Gail</c:v>
                </c:pt>
                <c:pt idx="3">
                  <c:v>George</c:v>
                </c:pt>
                <c:pt idx="4">
                  <c:v>Inigo</c:v>
                </c:pt>
                <c:pt idx="5">
                  <c:v>Jenny</c:v>
                </c:pt>
                <c:pt idx="6">
                  <c:v>Jim</c:v>
                </c:pt>
                <c:pt idx="7">
                  <c:v>Larry</c:v>
                </c:pt>
                <c:pt idx="8">
                  <c:v>Monique</c:v>
                </c:pt>
                <c:pt idx="9">
                  <c:v>Sarah</c:v>
                </c:pt>
                <c:pt idx="10">
                  <c:v>Sondra</c:v>
                </c:pt>
                <c:pt idx="11">
                  <c:v>Stanley</c:v>
                </c:pt>
                <c:pt idx="12">
                  <c:v>Tom</c:v>
                </c:pt>
              </c:strCache>
            </c:strRef>
          </c:cat>
          <c:val>
            <c:numRef>
              <c:f>Task_Count!$F$5:$F$18</c:f>
              <c:numCache>
                <c:formatCode>General</c:formatCode>
                <c:ptCount val="13"/>
                <c:pt idx="0">
                  <c:v>1</c:v>
                </c:pt>
                <c:pt idx="2">
                  <c:v>1</c:v>
                </c:pt>
                <c:pt idx="3">
                  <c:v>1</c:v>
                </c:pt>
                <c:pt idx="7">
                  <c:v>1</c:v>
                </c:pt>
                <c:pt idx="10">
                  <c:v>1</c:v>
                </c:pt>
                <c:pt idx="11">
                  <c:v>2</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alpha val="78000"/>
          </a:schemeClr>
        </a:solidFill>
        <a:ln>
          <a:noFill/>
        </a:ln>
        <a:effectLst/>
      </c:spPr>
      <c:txPr>
        <a:bodyPr rot="0" spcFirstLastPara="1" vertOverflow="ellipsis" vert="horz" wrap="square" anchor="ctr" anchorCtr="1"/>
        <a:lstStyle/>
        <a:p>
          <a:pPr>
            <a:defRPr sz="11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sz="11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6/6/2023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250DF-1B5F-4AA3-A2B3-8B13CD43DE4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5488" y="6143775"/>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a:ln>
            <a:noFill/>
          </a:ln>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250DF-1B5F-4AA3-A2B3-8B13CD43DE4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
        <p:nvSpPr>
          <p:cNvPr id="8" name="Rectangle 7"/>
          <p:cNvSpPr>
            <a:spLocks noChangeAspect="1"/>
          </p:cNvSpPr>
          <p:nvPr userDrawn="1">
            <p:custDataLst>
              <p:tags r:id="rId1"/>
            </p:custDataLst>
          </p:nvPr>
        </p:nvSpPr>
        <p:spPr>
          <a:xfrm>
            <a:off x="7398044" y="6337300"/>
            <a:ext cx="1288756" cy="259232"/>
          </a:xfrm>
          <a:prstGeom prst="rect">
            <a:avLst/>
          </a:prstGeom>
          <a:blipFill>
            <a:blip r:embed="rId3"/>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spTree>
    <p:extLst>
      <p:ext uri="{BB962C8B-B14F-4D97-AF65-F5344CB8AC3E}">
        <p14:creationId xmlns:p14="http://schemas.microsoft.com/office/powerpoint/2010/main" val="38744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5250DF-1B5F-4AA3-A2B3-8B13CD43DE46}"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5250DF-1B5F-4AA3-A2B3-8B13CD43DE4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5250DF-1B5F-4AA3-A2B3-8B13CD43DE46}" type="datetimeFigureOut">
              <a:rPr lang="en-US" smtClean="0"/>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5250DF-1B5F-4AA3-A2B3-8B13CD43DE46}" type="datetimeFigureOut">
              <a:rPr lang="en-US" smtClean="0"/>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250DF-1B5F-4AA3-A2B3-8B13CD43DE46}" type="datetimeFigureOut">
              <a:rPr lang="en-US" smtClean="0"/>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5250DF-1B5F-4AA3-A2B3-8B13CD43DE46}" type="datetimeFigureOut">
              <a:rPr lang="en-US" smtClean="0"/>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250DF-1B5F-4AA3-A2B3-8B13CD43DE46}" type="datetimeFigureOut">
              <a:rPr lang="en-US" smtClean="0"/>
              <a:t>6/6/2023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tmp"/></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957308"/>
            <a:ext cx="8228732"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0070C0"/>
                </a:solidFill>
                <a:effectLst/>
                <a:uLnTx/>
                <a:uFillTx/>
                <a:latin typeface="Arial" panose="020B0604020202020204" pitchFamily="34" charset="0"/>
                <a:cs typeface="+mj-cs"/>
              </a:rPr>
              <a:t>Data Analysis: </a:t>
            </a:r>
            <a:r>
              <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rPr>
              <a:t>Project Budget to Actual</a:t>
            </a:r>
          </a:p>
        </p:txBody>
      </p:sp>
      <p:sp>
        <p:nvSpPr>
          <p:cNvPr id="8" name="Rectangle 7"/>
          <p:cNvSpPr>
            <a:spLocks noChangeAspect="1"/>
          </p:cNvSpPr>
          <p:nvPr>
            <p:custDataLst>
              <p:tags r:id="rId1"/>
            </p:custDataLst>
          </p:nvPr>
        </p:nvSpPr>
        <p:spPr>
          <a:xfrm>
            <a:off x="7398044" y="6337300"/>
            <a:ext cx="1288756" cy="259232"/>
          </a:xfrm>
          <a:prstGeom prst="rect">
            <a:avLst/>
          </a:prstGeom>
          <a:blipFill>
            <a:blip r:embed="rId4"/>
            <a:stretch>
              <a:fillRect/>
            </a:stretch>
          </a:blipFill>
          <a:ln w="9525" cap="flat" cmpd="sng" algn="ctr">
            <a:noFill/>
            <a:prstDash val="solid"/>
          </a:ln>
          <a:effectLst/>
          <a:extLst>
            <a:ext uri="{91240B29-F687-4F45-9708-019B960494DF}">
              <a14:hiddenLine xmlns:a14="http://schemas.microsoft.com/office/drawing/2010/main" w="9525" cap="flat" cmpd="sng" algn="ctr">
                <a:solidFill>
                  <a:schemeClr val="tx2"/>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0">
            <a:prstTxWarp prst="textNoShape">
              <a:avLst/>
            </a:prstTxWarp>
            <a:noAutofit/>
          </a:bodyPr>
          <a:lstStyle/>
          <a:p>
            <a:pPr algn="ctr">
              <a:lnSpc>
                <a:spcPct val="110000"/>
              </a:lnSpc>
            </a:pPr>
            <a:endParaRPr lang="en-US" sz="1200" dirty="0">
              <a:solidFill>
                <a:schemeClr val="tx2"/>
              </a:solidFill>
            </a:endParaRPr>
          </a:p>
        </p:txBody>
      </p:sp>
      <p:pic>
        <p:nvPicPr>
          <p:cNvPr id="4" name="Picture 3">
            <a:extLst>
              <a:ext uri="{FF2B5EF4-FFF2-40B4-BE49-F238E27FC236}">
                <a16:creationId xmlns="" xmlns:a16="http://schemas.microsoft.com/office/drawing/2014/main" id="{11DB608F-1D86-420C-B753-A0407B5D995C}"/>
              </a:ext>
            </a:extLst>
          </p:cNvPr>
          <p:cNvPicPr>
            <a:picLocks noChangeAspect="1"/>
          </p:cNvPicPr>
          <p:nvPr/>
        </p:nvPicPr>
        <p:blipFill>
          <a:blip r:embed="rId5"/>
          <a:stretch>
            <a:fillRect/>
          </a:stretch>
        </p:blipFill>
        <p:spPr>
          <a:xfrm>
            <a:off x="457200" y="6271072"/>
            <a:ext cx="1415143" cy="287233"/>
          </a:xfrm>
          <a:prstGeom prst="rect">
            <a:avLst/>
          </a:prstGeom>
        </p:spPr>
      </p:pic>
    </p:spTree>
    <p:extLst>
      <p:ext uri="{BB962C8B-B14F-4D97-AF65-F5344CB8AC3E}">
        <p14:creationId xmlns:p14="http://schemas.microsoft.com/office/powerpoint/2010/main" val="37841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65469062"/>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396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205"/>
            <a:ext cx="8229600" cy="4398130"/>
          </a:xfrm>
        </p:spPr>
        <p:txBody>
          <a:bodyPr>
            <a:normAutofit/>
          </a:bodyPr>
          <a:lstStyle/>
          <a:p>
            <a:pPr marL="285750" indent="-285750">
              <a:buFont typeface="Arial" panose="020B0604020202020204" pitchFamily="34" charset="0"/>
              <a:buChar char="•"/>
            </a:pPr>
            <a:r>
              <a:rPr lang="en-IN" sz="1600" dirty="0">
                <a:solidFill>
                  <a:schemeClr val="tx1"/>
                </a:solidFill>
                <a:latin typeface="+mn-lt"/>
              </a:rPr>
              <a:t>Among the various tasks, Project C comprised the highest number of tasks. Task ET2 was allocated the longest duration; however, it was task AT1 that actually consumed the most time. </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r>
              <a:rPr lang="en-IN" sz="1600" dirty="0">
                <a:solidFill>
                  <a:schemeClr val="tx1"/>
                </a:solidFill>
                <a:latin typeface="+mn-lt"/>
              </a:rPr>
              <a:t>Analysis of the graph reveals that task BT2, CT3, CT5, DT1, and ET2 were completed in less time than initially allocated. Conversely, tasks AT2 and CT1 were accomplished within the assigned time frame. </a:t>
            </a:r>
            <a:br>
              <a:rPr lang="en-IN" sz="1600" dirty="0">
                <a:solidFill>
                  <a:schemeClr val="tx1"/>
                </a:solidFill>
                <a:latin typeface="+mn-lt"/>
              </a:rPr>
            </a:br>
            <a:r>
              <a:rPr lang="en-IN" sz="1600" dirty="0">
                <a:solidFill>
                  <a:schemeClr val="tx1"/>
                </a:solidFill>
                <a:latin typeface="+mn-lt"/>
              </a:rPr>
              <a:t>CT2 required the least amount of time compared to its budgeted hours, while ET2 and DT1 had the most significant negative impact on the scheduled hours. </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r>
              <a:rPr lang="en-IN" sz="1600" dirty="0">
                <a:solidFill>
                  <a:schemeClr val="tx1"/>
                </a:solidFill>
                <a:latin typeface="+mn-lt"/>
              </a:rPr>
              <a:t>Notably, task AT1, BT2, CT1, DT1, and ET2 held the highest workload among all the tasks within Project A, B, C, D, and E, respectively.</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r>
              <a:rPr lang="en-IN" sz="1600" dirty="0">
                <a:solidFill>
                  <a:schemeClr val="tx1"/>
                </a:solidFill>
                <a:latin typeface="+mn-lt"/>
              </a:rPr>
              <a:t>The consistent pattern of equal costs for each task was observed, influenced by the dependency on hourly wages. However, it is noteworthy that the highest costs were not only associated with tasks AT1 and ET2 but also with task DT1.</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endParaRPr lang="en-IN" sz="1600" dirty="0">
              <a:solidFill>
                <a:schemeClr val="tx1"/>
              </a:solidFill>
              <a:latin typeface="+mn-lt"/>
            </a:endParaRPr>
          </a:p>
        </p:txBody>
      </p:sp>
    </p:spTree>
    <p:extLst>
      <p:ext uri="{BB962C8B-B14F-4D97-AF65-F5344CB8AC3E}">
        <p14:creationId xmlns:p14="http://schemas.microsoft.com/office/powerpoint/2010/main" val="183036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9233135"/>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44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t>Task count per personnel </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824844876"/>
              </p:ext>
            </p:extLst>
          </p:nvPr>
        </p:nvGraphicFramePr>
        <p:xfrm>
          <a:off x="457200" y="1912717"/>
          <a:ext cx="4149634" cy="3599808"/>
        </p:xfrm>
        <a:graphic>
          <a:graphicData uri="http://schemas.openxmlformats.org/drawingml/2006/table">
            <a:tbl>
              <a:tblPr/>
              <a:tblGrid>
                <a:gridCol w="798910"/>
                <a:gridCol w="599182"/>
                <a:gridCol w="437051"/>
                <a:gridCol w="540440"/>
                <a:gridCol w="552188"/>
                <a:gridCol w="540440"/>
                <a:gridCol w="681423"/>
              </a:tblGrid>
              <a:tr h="380262">
                <a:tc>
                  <a:txBody>
                    <a:bodyPr/>
                    <a:lstStyle/>
                    <a:p>
                      <a:pPr algn="l" fontAlgn="b"/>
                      <a:r>
                        <a:rPr lang="en-IN" sz="1100" b="1" i="0" u="none" strike="noStrike" dirty="0">
                          <a:solidFill>
                            <a:srgbClr val="000000"/>
                          </a:solidFill>
                          <a:effectLst/>
                          <a:latin typeface="Calibri" panose="020F0502020204030204" pitchFamily="34" charset="0"/>
                        </a:rPr>
                        <a:t>Count of Task</a:t>
                      </a:r>
                    </a:p>
                  </a:txBody>
                  <a:tcPr marL="6218" marR="6218" marT="7620" marB="0" anchor="b">
                    <a:lnL>
                      <a:noFill/>
                    </a:lnL>
                    <a:lnR>
                      <a:noFill/>
                    </a:lnR>
                    <a:lnT>
                      <a:noFill/>
                    </a:lnT>
                    <a:lnB>
                      <a:noFill/>
                    </a:lnB>
                    <a:solidFill>
                      <a:srgbClr val="D9E1F2"/>
                    </a:solidFill>
                  </a:tcPr>
                </a:tc>
                <a:tc gridSpan="2">
                  <a:txBody>
                    <a:bodyPr/>
                    <a:lstStyle/>
                    <a:p>
                      <a:pPr algn="l" fontAlgn="b"/>
                      <a:r>
                        <a:rPr lang="en-IN" sz="1100" b="1" i="0" u="none" strike="noStrike">
                          <a:solidFill>
                            <a:srgbClr val="000000"/>
                          </a:solidFill>
                          <a:effectLst/>
                          <a:latin typeface="Calibri" panose="020F0502020204030204" pitchFamily="34" charset="0"/>
                        </a:rPr>
                        <a:t>Column Labels</a:t>
                      </a:r>
                    </a:p>
                  </a:txBody>
                  <a:tcPr marL="6218" marR="6218" marT="7620" marB="0" anchor="b">
                    <a:lnL>
                      <a:noFill/>
                    </a:lnL>
                    <a:lnR>
                      <a:noFill/>
                    </a:lnR>
                    <a:lnT>
                      <a:noFill/>
                    </a:lnT>
                    <a:lnB>
                      <a:noFill/>
                    </a:lnB>
                    <a:solidFill>
                      <a:srgbClr val="D9E1F2"/>
                    </a:solidFill>
                  </a:tcPr>
                </a:tc>
                <a:tc hMerge="1">
                  <a:txBody>
                    <a:bodyPr/>
                    <a:lstStyle/>
                    <a:p>
                      <a:endParaRPr lang="en-IN"/>
                    </a:p>
                  </a:txBody>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6218" marR="6218"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solidFill>
                      <a:srgbClr val="D9E1F2"/>
                    </a:solidFill>
                  </a:tcPr>
                </a:tc>
              </a:tr>
              <a:tr h="380262">
                <a:tc>
                  <a:txBody>
                    <a:bodyPr/>
                    <a:lstStyle/>
                    <a:p>
                      <a:pPr algn="l" fontAlgn="b"/>
                      <a:r>
                        <a:rPr lang="en-IN" sz="1100" b="1" i="0" u="none" strike="noStrike">
                          <a:solidFill>
                            <a:srgbClr val="000000"/>
                          </a:solidFill>
                          <a:effectLst/>
                          <a:latin typeface="Calibri" panose="020F0502020204030204" pitchFamily="34" charset="0"/>
                        </a:rPr>
                        <a:t>Row Labels</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Project A</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Project B</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Project C</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Project D</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Project E</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202806">
                <a:tc>
                  <a:txBody>
                    <a:bodyPr/>
                    <a:lstStyle/>
                    <a:p>
                      <a:pPr algn="l" fontAlgn="b"/>
                      <a:r>
                        <a:rPr lang="en-IN" sz="1100" b="0" i="0" u="none" strike="noStrike">
                          <a:solidFill>
                            <a:srgbClr val="000000"/>
                          </a:solidFill>
                          <a:effectLst/>
                          <a:latin typeface="Calibri" panose="020F0502020204030204" pitchFamily="34" charset="0"/>
                        </a:rPr>
                        <a:t>Crystal</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C7DE90"/>
                    </a:solidFill>
                  </a:tcPr>
                </a:tc>
              </a:tr>
              <a:tr h="202806">
                <a:tc>
                  <a:txBody>
                    <a:bodyPr/>
                    <a:lstStyle/>
                    <a:p>
                      <a:pPr algn="l" fontAlgn="b"/>
                      <a:r>
                        <a:rPr lang="en-IN" sz="1100" b="0" i="0" u="none" strike="noStrike">
                          <a:solidFill>
                            <a:srgbClr val="000000"/>
                          </a:solidFill>
                          <a:effectLst/>
                          <a:latin typeface="Calibri" panose="020F0502020204030204" pitchFamily="34" charset="0"/>
                        </a:rPr>
                        <a:t>Erica</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6218" marR="6218" marT="7620" marB="0" anchor="b">
                    <a:lnL>
                      <a:noFill/>
                    </a:lnL>
                    <a:lnR>
                      <a:noFill/>
                    </a:lnR>
                    <a:lnT>
                      <a:noFill/>
                    </a:lnT>
                    <a:lnB>
                      <a:noFill/>
                    </a:lnB>
                    <a:solidFill>
                      <a:srgbClr val="D5E293"/>
                    </a:solidFill>
                  </a:tcPr>
                </a:tc>
              </a:tr>
              <a:tr h="202806">
                <a:tc>
                  <a:txBody>
                    <a:bodyPr/>
                    <a:lstStyle/>
                    <a:p>
                      <a:pPr algn="l" fontAlgn="b"/>
                      <a:r>
                        <a:rPr lang="en-IN" sz="1100" b="0" i="0" u="none" strike="noStrike">
                          <a:solidFill>
                            <a:srgbClr val="000000"/>
                          </a:solidFill>
                          <a:effectLst/>
                          <a:latin typeface="Calibri" panose="020F0502020204030204" pitchFamily="34" charset="0"/>
                        </a:rPr>
                        <a:t>Gail</a:t>
                      </a: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6218" marR="6218" marT="7620" marB="0" anchor="b">
                    <a:lnL>
                      <a:noFill/>
                    </a:lnL>
                    <a:lnR>
                      <a:noFill/>
                    </a:lnR>
                    <a:lnT>
                      <a:noFill/>
                    </a:lnT>
                    <a:lnB>
                      <a:noFill/>
                    </a:lnB>
                    <a:solidFill>
                      <a:srgbClr val="FB9574"/>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6218" marR="6218" marT="7620" marB="0" anchor="b">
                    <a:lnL>
                      <a:noFill/>
                    </a:lnL>
                    <a:lnR>
                      <a:noFill/>
                    </a:lnR>
                    <a:lnT>
                      <a:noFill/>
                    </a:lnT>
                    <a:lnB>
                      <a:noFill/>
                    </a:lnB>
                    <a:solidFill>
                      <a:srgbClr val="9CD087"/>
                    </a:solidFill>
                  </a:tcPr>
                </a:tc>
              </a:tr>
              <a:tr h="202806">
                <a:tc>
                  <a:txBody>
                    <a:bodyPr/>
                    <a:lstStyle/>
                    <a:p>
                      <a:pPr algn="l" fontAlgn="b"/>
                      <a:r>
                        <a:rPr lang="en-IN" sz="1100" b="0" i="0" u="none" strike="noStrike">
                          <a:solidFill>
                            <a:srgbClr val="000000"/>
                          </a:solidFill>
                          <a:effectLst/>
                          <a:latin typeface="Calibri" panose="020F0502020204030204" pitchFamily="34" charset="0"/>
                        </a:rPr>
                        <a:t>George</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6218" marR="6218" marT="7620" marB="0" anchor="b">
                    <a:lnL>
                      <a:noFill/>
                    </a:lnL>
                    <a:lnR>
                      <a:noFill/>
                    </a:lnR>
                    <a:lnT>
                      <a:noFill/>
                    </a:lnT>
                    <a:lnB>
                      <a:noFill/>
                    </a:lnB>
                    <a:solidFill>
                      <a:srgbClr val="FB9574"/>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6218" marR="6218" marT="7620" marB="0" anchor="b">
                    <a:lnL>
                      <a:noFill/>
                    </a:lnL>
                    <a:lnR>
                      <a:noFill/>
                    </a:lnR>
                    <a:lnT>
                      <a:noFill/>
                    </a:lnT>
                    <a:lnB>
                      <a:noFill/>
                    </a:lnB>
                    <a:solidFill>
                      <a:srgbClr val="FB9574"/>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8</a:t>
                      </a:r>
                    </a:p>
                  </a:txBody>
                  <a:tcPr marL="6218" marR="6218" marT="7620" marB="0" anchor="b">
                    <a:lnL>
                      <a:noFill/>
                    </a:lnL>
                    <a:lnR>
                      <a:noFill/>
                    </a:lnR>
                    <a:lnT>
                      <a:noFill/>
                    </a:lnT>
                    <a:lnB>
                      <a:noFill/>
                    </a:lnB>
                    <a:solidFill>
                      <a:srgbClr val="9CD087"/>
                    </a:solidFill>
                  </a:tcPr>
                </a:tc>
              </a:tr>
              <a:tr h="202806">
                <a:tc>
                  <a:txBody>
                    <a:bodyPr/>
                    <a:lstStyle/>
                    <a:p>
                      <a:pPr algn="l" fontAlgn="b"/>
                      <a:r>
                        <a:rPr lang="en-IN" sz="1100" b="0" i="0" u="none" strike="noStrike">
                          <a:solidFill>
                            <a:srgbClr val="000000"/>
                          </a:solidFill>
                          <a:effectLst/>
                          <a:latin typeface="Calibri" panose="020F0502020204030204" pitchFamily="34" charset="0"/>
                        </a:rPr>
                        <a:t>Inigo</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FFEF9C"/>
                    </a:solidFill>
                  </a:tcPr>
                </a:tc>
              </a:tr>
              <a:tr h="202806">
                <a:tc>
                  <a:txBody>
                    <a:bodyPr/>
                    <a:lstStyle/>
                    <a:p>
                      <a:pPr algn="l" fontAlgn="b"/>
                      <a:r>
                        <a:rPr lang="en-IN" sz="1100" b="0" i="0" u="none" strike="noStrike">
                          <a:solidFill>
                            <a:srgbClr val="000000"/>
                          </a:solidFill>
                          <a:effectLst/>
                          <a:latin typeface="Calibri" panose="020F0502020204030204" pitchFamily="34" charset="0"/>
                        </a:rPr>
                        <a:t>Jenny</a:t>
                      </a: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6218" marR="6218" marT="7620" marB="0" anchor="b">
                    <a:lnL>
                      <a:noFill/>
                    </a:lnL>
                    <a:lnR>
                      <a:noFill/>
                    </a:lnR>
                    <a:lnT>
                      <a:noFill/>
                    </a:lnT>
                    <a:lnB>
                      <a:noFill/>
                    </a:lnB>
                    <a:solidFill>
                      <a:srgbClr val="E3E796"/>
                    </a:solidFill>
                  </a:tcPr>
                </a:tc>
              </a:tr>
              <a:tr h="202806">
                <a:tc>
                  <a:txBody>
                    <a:bodyPr/>
                    <a:lstStyle/>
                    <a:p>
                      <a:pPr algn="l" fontAlgn="b"/>
                      <a:r>
                        <a:rPr lang="en-IN" sz="1100" b="0" i="0" u="none" strike="noStrike">
                          <a:solidFill>
                            <a:srgbClr val="000000"/>
                          </a:solidFill>
                          <a:effectLst/>
                          <a:latin typeface="Calibri" panose="020F0502020204030204" pitchFamily="34" charset="0"/>
                        </a:rPr>
                        <a:t>Jim</a:t>
                      </a: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1EB99"/>
                    </a:solidFill>
                  </a:tcPr>
                </a:tc>
              </a:tr>
              <a:tr h="202806">
                <a:tc>
                  <a:txBody>
                    <a:bodyPr/>
                    <a:lstStyle/>
                    <a:p>
                      <a:pPr algn="l" fontAlgn="b"/>
                      <a:r>
                        <a:rPr lang="en-IN" sz="1100" b="0" i="0" u="none" strike="noStrike">
                          <a:solidFill>
                            <a:srgbClr val="000000"/>
                          </a:solidFill>
                          <a:effectLst/>
                          <a:latin typeface="Calibri" panose="020F0502020204030204" pitchFamily="34" charset="0"/>
                        </a:rPr>
                        <a:t>Larry</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FFEF9C"/>
                    </a:solidFill>
                  </a:tcPr>
                </a:tc>
              </a:tr>
              <a:tr h="202806">
                <a:tc>
                  <a:txBody>
                    <a:bodyPr/>
                    <a:lstStyle/>
                    <a:p>
                      <a:pPr algn="l" fontAlgn="b"/>
                      <a:r>
                        <a:rPr lang="en-IN" sz="1100" b="0" i="0" u="none" strike="noStrike">
                          <a:solidFill>
                            <a:srgbClr val="000000"/>
                          </a:solidFill>
                          <a:effectLst/>
                          <a:latin typeface="Calibri" panose="020F0502020204030204" pitchFamily="34" charset="0"/>
                        </a:rPr>
                        <a:t>Monique</a:t>
                      </a: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6218" marR="6218" marT="7620" marB="0" anchor="b">
                    <a:lnL>
                      <a:noFill/>
                    </a:lnL>
                    <a:lnR>
                      <a:noFill/>
                    </a:lnR>
                    <a:lnT>
                      <a:noFill/>
                    </a:lnT>
                    <a:lnB>
                      <a:noFill/>
                    </a:lnB>
                    <a:solidFill>
                      <a:srgbClr val="D5E293"/>
                    </a:solidFill>
                  </a:tcPr>
                </a:tc>
              </a:tr>
              <a:tr h="202806">
                <a:tc>
                  <a:txBody>
                    <a:bodyPr/>
                    <a:lstStyle/>
                    <a:p>
                      <a:pPr algn="l" fontAlgn="b"/>
                      <a:r>
                        <a:rPr lang="en-IN" sz="1100" b="0" i="0" u="none" strike="noStrike">
                          <a:solidFill>
                            <a:srgbClr val="000000"/>
                          </a:solidFill>
                          <a:effectLst/>
                          <a:latin typeface="Calibri" panose="020F0502020204030204" pitchFamily="34" charset="0"/>
                        </a:rPr>
                        <a:t>Sarah</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1EB99"/>
                    </a:solidFill>
                  </a:tcPr>
                </a:tc>
              </a:tr>
              <a:tr h="202806">
                <a:tc>
                  <a:txBody>
                    <a:bodyPr/>
                    <a:lstStyle/>
                    <a:p>
                      <a:pPr algn="l" fontAlgn="b"/>
                      <a:r>
                        <a:rPr lang="en-IN" sz="1100" b="0" i="0" u="none" strike="noStrike">
                          <a:solidFill>
                            <a:srgbClr val="000000"/>
                          </a:solidFill>
                          <a:effectLst/>
                          <a:latin typeface="Calibri" panose="020F0502020204030204" pitchFamily="34" charset="0"/>
                        </a:rPr>
                        <a:t>Sondra</a:t>
                      </a: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FFEF9C"/>
                    </a:solidFill>
                  </a:tcPr>
                </a:tc>
              </a:tr>
              <a:tr h="202806">
                <a:tc>
                  <a:txBody>
                    <a:bodyPr/>
                    <a:lstStyle/>
                    <a:p>
                      <a:pPr algn="l" fontAlgn="b"/>
                      <a:r>
                        <a:rPr lang="en-IN" sz="1100" b="0" i="0" u="none" strike="noStrike">
                          <a:solidFill>
                            <a:srgbClr val="000000"/>
                          </a:solidFill>
                          <a:effectLst/>
                          <a:latin typeface="Calibri" panose="020F0502020204030204" pitchFamily="34" charset="0"/>
                        </a:rPr>
                        <a:t>Stanley</a:t>
                      </a:r>
                    </a:p>
                  </a:txBody>
                  <a:tcPr marL="6218" marR="6218"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6218" marR="6218" marT="7620" marB="0" anchor="b">
                    <a:lnL>
                      <a:noFill/>
                    </a:lnL>
                    <a:lnR>
                      <a:noFill/>
                    </a:lnR>
                    <a:lnT>
                      <a:noFill/>
                    </a:lnT>
                    <a:lnB>
                      <a:noFill/>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6218" marR="6218" marT="7620" marB="0" anchor="b">
                    <a:lnL>
                      <a:noFill/>
                    </a:lnL>
                    <a:lnR>
                      <a:noFill/>
                    </a:lnR>
                    <a:lnT>
                      <a:noFill/>
                    </a:lnT>
                    <a:lnB>
                      <a:noFill/>
                    </a:lnB>
                    <a:solidFill>
                      <a:srgbClr val="FB9574"/>
                    </a:solidFill>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a:noFill/>
                    </a:lnB>
                    <a:solidFill>
                      <a:srgbClr val="FDC07C"/>
                    </a:solid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6218" marR="6218" marT="7620" marB="0" anchor="b">
                    <a:lnL>
                      <a:noFill/>
                    </a:lnL>
                    <a:lnR>
                      <a:noFill/>
                    </a:lnR>
                    <a:lnT>
                      <a:noFill/>
                    </a:lnT>
                    <a:lnB>
                      <a:noFill/>
                    </a:lnB>
                    <a:solidFill>
                      <a:srgbClr val="63BE7B"/>
                    </a:solidFill>
                  </a:tcPr>
                </a:tc>
              </a:tr>
              <a:tr h="202806">
                <a:tc>
                  <a:txBody>
                    <a:bodyPr/>
                    <a:lstStyle/>
                    <a:p>
                      <a:pPr algn="l" fontAlgn="b"/>
                      <a:r>
                        <a:rPr lang="en-IN" sz="1100" b="0" i="0" u="none" strike="noStrike">
                          <a:solidFill>
                            <a:srgbClr val="000000"/>
                          </a:solidFill>
                          <a:effectLst/>
                          <a:latin typeface="Calibri" panose="020F0502020204030204" pitchFamily="34" charset="0"/>
                        </a:rPr>
                        <a:t>Tom</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63BE7B"/>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6218" marR="6218" marT="7620" marB="0" anchor="b">
                    <a:lnL>
                      <a:noFill/>
                    </a:lnL>
                    <a:lnR>
                      <a:noFill/>
                    </a:lnR>
                    <a:lnT>
                      <a:noFill/>
                    </a:lnT>
                    <a:lnB w="6350" cap="flat" cmpd="sng" algn="ctr">
                      <a:solidFill>
                        <a:srgbClr val="8EA9DB"/>
                      </a:solidFill>
                      <a:prstDash val="solid"/>
                      <a:round/>
                      <a:headEnd type="none" w="med" len="med"/>
                      <a:tailEnd type="none" w="med" len="med"/>
                    </a:lnB>
                    <a:solidFill>
                      <a:srgbClr val="F1EB99"/>
                    </a:solidFill>
                  </a:tcPr>
                </a:tc>
              </a:tr>
              <a:tr h="202806">
                <a:tc>
                  <a:txBody>
                    <a:bodyPr/>
                    <a:lstStyle/>
                    <a:p>
                      <a:pPr algn="l" fontAlgn="b"/>
                      <a:r>
                        <a:rPr lang="en-IN" sz="1100" b="1" i="0" u="none" strike="noStrike">
                          <a:solidFill>
                            <a:srgbClr val="000000"/>
                          </a:solidFill>
                          <a:effectLst/>
                          <a:latin typeface="Calibri" panose="020F0502020204030204" pitchFamily="34" charset="0"/>
                        </a:rPr>
                        <a:t>Grand Total</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14</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14</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7</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53</a:t>
                      </a:r>
                    </a:p>
                  </a:txBody>
                  <a:tcPr marL="6218" marR="6218"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r>
            </a:tbl>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441719986"/>
              </p:ext>
            </p:extLst>
          </p:nvPr>
        </p:nvGraphicFramePr>
        <p:xfrm>
          <a:off x="4716236" y="1834334"/>
          <a:ext cx="4035878" cy="4087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4554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E3D2D2-53FB-4E7B-BD22-8BCDFCCBF85D}"/>
              </a:ext>
            </a:extLst>
          </p:cNvPr>
          <p:cNvSpPr>
            <a:spLocks noGrp="1"/>
          </p:cNvSpPr>
          <p:nvPr>
            <p:ph type="title"/>
          </p:nvPr>
        </p:nvSpPr>
        <p:spPr>
          <a:xfrm>
            <a:off x="457200" y="580201"/>
            <a:ext cx="8229600" cy="278130"/>
          </a:xfrm>
        </p:spPr>
        <p:txBody>
          <a:bodyPr>
            <a:normAutofit fontScale="90000"/>
          </a:bodyPr>
          <a:lstStyle/>
          <a:p>
            <a:r>
              <a:rPr lang="en-US" dirty="0">
                <a:solidFill>
                  <a:srgbClr val="0070C0"/>
                </a:solidFill>
              </a:rPr>
              <a:t>Observations and Key Insights</a:t>
            </a:r>
          </a:p>
        </p:txBody>
      </p:sp>
      <p:sp>
        <p:nvSpPr>
          <p:cNvPr id="5" name="TextBox 4">
            <a:extLst>
              <a:ext uri="{FF2B5EF4-FFF2-40B4-BE49-F238E27FC236}">
                <a16:creationId xmlns="" xmlns:a16="http://schemas.microsoft.com/office/drawing/2014/main" id="{AF8708C7-ADE0-446E-9ADB-927072589CA3}"/>
              </a:ext>
            </a:extLst>
          </p:cNvPr>
          <p:cNvSpPr txBox="1"/>
          <p:nvPr/>
        </p:nvSpPr>
        <p:spPr>
          <a:xfrm>
            <a:off x="539552" y="1286827"/>
            <a:ext cx="7439036"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It </a:t>
            </a:r>
            <a:r>
              <a:rPr lang="en-US" sz="1600" dirty="0"/>
              <a:t>is evident that Stanley and Crystal had the highest workload for projects C and D, respectively. Crystal, who is one of the highest-paid employees at $120 per hour, consistently performed well across a total of two projects. On the other hand, Stanley, despite his lower wage of $50 per hour, displayed exceptional performance by successfully managing tasks from all five projects, including the </a:t>
            </a:r>
            <a:r>
              <a:rPr lang="en-US" sz="1600" dirty="0" smtClean="0"/>
              <a:t>12 tasks in total.</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Based on this information, it can be concluded that Stanley is a highly proficient </a:t>
            </a:r>
            <a:r>
              <a:rPr lang="en-US" sz="1600" dirty="0" smtClean="0"/>
              <a:t>employee. </a:t>
            </a:r>
            <a:r>
              <a:rPr lang="en-US" sz="1600" dirty="0"/>
              <a:t>Among the projects, C and D had the highest number of tasks assigned, while project E had the lowest, with only seven tasks.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is worth noting that Inigo and Larry exhibited below-average performance, despite their above-average hourly pay. Both employees were assigned only one task and failed to meet expectations. As a result, their performance can be categorized as underwhelming.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summary, the data highlights Stanley's exceptional performance and overall dedication, positioning him as a standout employee in the company. Crystal's consistent and accurate performance, coupled with her high hourly wage, reinforces her value to the organization. Meanwhile, Inigo and Larry's poor performance, despite their higher pay rates, indicates the need for improvement or reevaluation of their roles within the company.</a:t>
            </a:r>
            <a:endParaRPr lang="en-US" sz="1600" dirty="0"/>
          </a:p>
        </p:txBody>
      </p:sp>
    </p:spTree>
    <p:extLst>
      <p:ext uri="{BB962C8B-B14F-4D97-AF65-F5344CB8AC3E}">
        <p14:creationId xmlns:p14="http://schemas.microsoft.com/office/powerpoint/2010/main" val="98608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580505" y="1285954"/>
            <a:ext cx="3828947" cy="4804679"/>
          </a:xfrm>
        </p:spPr>
        <p:txBody>
          <a:bodyPr/>
          <a:lstStyle/>
          <a:p>
            <a:pPr marL="342900" indent="-342900">
              <a:buFont typeface="Arial" panose="020B0604020202020204" pitchFamily="34" charset="0"/>
              <a:buChar char="•"/>
            </a:pPr>
            <a:r>
              <a:rPr lang="en-IN" sz="1600" b="0" dirty="0"/>
              <a:t>Upon reviewing the allocated time for each project, it is evident that Project D received the highest number of assigned hours, while Project B was allocated the least. It is worth noting that all projects exhibited minimal disparities between the actual and budgeted hours. </a:t>
            </a:r>
          </a:p>
          <a:p>
            <a:pPr marL="342900" indent="-342900">
              <a:buFont typeface="Arial" panose="020B0604020202020204" pitchFamily="34" charset="0"/>
              <a:buChar char="•"/>
            </a:pPr>
            <a:r>
              <a:rPr lang="en-IN" sz="1600" b="0" dirty="0"/>
              <a:t>Nevertheless, Projects A, B, and C exceeded their respective budgeted hours, while Projects D and E remained within their budgeted hours. Project C incurred the highest negative variance, indicating additional hours beyond the allocated budget, whereas Project E showcased the most positive variance, implying a surplus of hours. </a:t>
            </a:r>
          </a:p>
          <a:p>
            <a:pPr marL="342900" indent="-342900">
              <a:buFont typeface="Arial" panose="020B0604020202020204" pitchFamily="34" charset="0"/>
              <a:buChar char="•"/>
            </a:pPr>
            <a:r>
              <a:rPr lang="en-IN" sz="1600" b="0" dirty="0"/>
              <a:t>In aggregate, the company expended an additional 120 hours across these five projects.</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2273953427"/>
              </p:ext>
            </p:extLst>
          </p:nvPr>
        </p:nvGraphicFramePr>
        <p:xfrm>
          <a:off x="4820211" y="4824547"/>
          <a:ext cx="3627188" cy="1564983"/>
        </p:xfrm>
        <a:graphic>
          <a:graphicData uri="http://schemas.openxmlformats.org/drawingml/2006/table">
            <a:tbl>
              <a:tblPr/>
              <a:tblGrid>
                <a:gridCol w="1023439">
                  <a:extLst>
                    <a:ext uri="{9D8B030D-6E8A-4147-A177-3AD203B41FA5}">
                      <a16:colId xmlns="" xmlns:a16="http://schemas.microsoft.com/office/drawing/2014/main" val="20000"/>
                    </a:ext>
                  </a:extLst>
                </a:gridCol>
                <a:gridCol w="1324450">
                  <a:extLst>
                    <a:ext uri="{9D8B030D-6E8A-4147-A177-3AD203B41FA5}">
                      <a16:colId xmlns="" xmlns:a16="http://schemas.microsoft.com/office/drawing/2014/main" val="20001"/>
                    </a:ext>
                  </a:extLst>
                </a:gridCol>
                <a:gridCol w="1279299">
                  <a:extLst>
                    <a:ext uri="{9D8B030D-6E8A-4147-A177-3AD203B41FA5}">
                      <a16:colId xmlns="" xmlns:a16="http://schemas.microsoft.com/office/drawing/2014/main" val="20002"/>
                    </a:ext>
                  </a:extLst>
                </a:gridCol>
              </a:tblGrid>
              <a:tr h="223569">
                <a:tc>
                  <a:txBody>
                    <a:bodyPr/>
                    <a:lstStyle/>
                    <a:p>
                      <a:pPr algn="ctr" fontAlgn="b"/>
                      <a:r>
                        <a:rPr lang="en-IN" sz="1100" b="1" i="0" u="none" strike="noStrike" dirty="0">
                          <a:solidFill>
                            <a:srgbClr val="000000"/>
                          </a:solidFill>
                          <a:effectLst/>
                          <a:latin typeface="Calibri" panose="020F0502020204030204" pitchFamily="34" charset="0"/>
                        </a:rPr>
                        <a:t>Project Name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1" i="0" u="none" strike="noStrike">
                          <a:solidFill>
                            <a:srgbClr val="000000"/>
                          </a:solidFill>
                          <a:effectLst/>
                          <a:latin typeface="Calibri" panose="020F0502020204030204" pitchFamily="34" charset="0"/>
                        </a:rPr>
                        <a:t>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1" i="0" u="none" strike="noStrike">
                          <a:solidFill>
                            <a:srgbClr val="000000"/>
                          </a:solidFill>
                          <a:effectLst/>
                          <a:latin typeface="Calibri" panose="020F0502020204030204" pitchFamily="34" charset="0"/>
                        </a:rPr>
                        <a:t>ActualTotal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 xmlns:a16="http://schemas.microsoft.com/office/drawing/2014/main" val="10000"/>
                  </a:ext>
                </a:extLst>
              </a:tr>
              <a:tr h="223569">
                <a:tc>
                  <a:txBody>
                    <a:bodyPr/>
                    <a:lstStyle/>
                    <a:p>
                      <a:pPr algn="ctr" fontAlgn="b"/>
                      <a:r>
                        <a:rPr lang="en-IN" sz="1100" b="0" i="0" u="none" strike="noStrike" dirty="0">
                          <a:solidFill>
                            <a:srgbClr val="000000"/>
                          </a:solidFill>
                          <a:effectLst/>
                          <a:latin typeface="Calibri" panose="020F0502020204030204" pitchFamily="34" charset="0"/>
                        </a:rPr>
                        <a:t>Project A</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IN" sz="1100" b="0" i="0" u="none" strike="noStrike">
                          <a:solidFill>
                            <a:srgbClr val="000000"/>
                          </a:solidFill>
                          <a:effectLst/>
                          <a:latin typeface="Calibri" panose="020F0502020204030204" pitchFamily="34" charset="0"/>
                        </a:rPr>
                        <a:t>2160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IN" sz="1100" b="0" i="0" u="none" strike="noStrike">
                          <a:solidFill>
                            <a:srgbClr val="000000"/>
                          </a:solidFill>
                          <a:effectLst/>
                          <a:latin typeface="Calibri" panose="020F0502020204030204" pitchFamily="34" charset="0"/>
                        </a:rPr>
                        <a:t>2364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extLst>
                  <a:ext uri="{0D108BD9-81ED-4DB2-BD59-A6C34878D82A}">
                    <a16:rowId xmlns="" xmlns:a16="http://schemas.microsoft.com/office/drawing/2014/main" val="10001"/>
                  </a:ext>
                </a:extLst>
              </a:tr>
              <a:tr h="223569">
                <a:tc>
                  <a:txBody>
                    <a:bodyPr/>
                    <a:lstStyle/>
                    <a:p>
                      <a:pPr algn="ctr" fontAlgn="b"/>
                      <a:r>
                        <a:rPr lang="en-IN" sz="1100" b="0" i="0" u="none" strike="noStrike">
                          <a:solidFill>
                            <a:srgbClr val="000000"/>
                          </a:solidFill>
                          <a:effectLst/>
                          <a:latin typeface="Calibri" panose="020F0502020204030204" pitchFamily="34" charset="0"/>
                        </a:rPr>
                        <a:t>Project B</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1350</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1458</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2"/>
                  </a:ext>
                </a:extLst>
              </a:tr>
              <a:tr h="223569">
                <a:tc>
                  <a:txBody>
                    <a:bodyPr/>
                    <a:lstStyle/>
                    <a:p>
                      <a:pPr algn="ctr" fontAlgn="b"/>
                      <a:r>
                        <a:rPr lang="en-IN" sz="1100" b="0" i="0" u="none" strike="noStrike">
                          <a:solidFill>
                            <a:srgbClr val="000000"/>
                          </a:solidFill>
                          <a:effectLst/>
                          <a:latin typeface="Calibri" panose="020F0502020204030204" pitchFamily="34" charset="0"/>
                        </a:rPr>
                        <a:t>Project C</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2760</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3078</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3"/>
                  </a:ext>
                </a:extLst>
              </a:tr>
              <a:tr h="223569">
                <a:tc>
                  <a:txBody>
                    <a:bodyPr/>
                    <a:lstStyle/>
                    <a:p>
                      <a:pPr algn="ctr" fontAlgn="b"/>
                      <a:r>
                        <a:rPr lang="en-IN" sz="1100" b="0" i="0" u="none" strike="noStrike">
                          <a:solidFill>
                            <a:srgbClr val="000000"/>
                          </a:solidFill>
                          <a:effectLst/>
                          <a:latin typeface="Calibri" panose="020F0502020204030204" pitchFamily="34" charset="0"/>
                        </a:rPr>
                        <a:t>Project D</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3300</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3156</a:t>
                      </a:r>
                    </a:p>
                  </a:txBody>
                  <a:tcPr marL="7620" marR="7620" marT="7620" marB="0" anchor="b">
                    <a:lnL>
                      <a:noFill/>
                    </a:lnL>
                    <a:lnR>
                      <a:noFill/>
                    </a:lnR>
                    <a:lnT>
                      <a:noFill/>
                    </a:lnT>
                    <a:lnB>
                      <a:noFill/>
                    </a:lnB>
                    <a:solidFill>
                      <a:srgbClr val="F4B084"/>
                    </a:solidFill>
                  </a:tcPr>
                </a:tc>
                <a:extLst>
                  <a:ext uri="{0D108BD9-81ED-4DB2-BD59-A6C34878D82A}">
                    <a16:rowId xmlns="" xmlns:a16="http://schemas.microsoft.com/office/drawing/2014/main" val="10004"/>
                  </a:ext>
                </a:extLst>
              </a:tr>
              <a:tr h="223569">
                <a:tc>
                  <a:txBody>
                    <a:bodyPr/>
                    <a:lstStyle/>
                    <a:p>
                      <a:pPr algn="ctr" fontAlgn="b"/>
                      <a:r>
                        <a:rPr lang="en-IN" sz="1100" b="0" i="0" u="none" strike="noStrike">
                          <a:solidFill>
                            <a:srgbClr val="000000"/>
                          </a:solidFill>
                          <a:effectLst/>
                          <a:latin typeface="Calibri" panose="020F0502020204030204" pitchFamily="34" charset="0"/>
                        </a:rPr>
                        <a:t>Project E</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2580</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2214</a:t>
                      </a:r>
                    </a:p>
                  </a:txBody>
                  <a:tcPr marL="7620" marR="7620" marT="7620" marB="0" anchor="b">
                    <a:lnL>
                      <a:noFill/>
                    </a:lnL>
                    <a:lnR>
                      <a:noFill/>
                    </a:lnR>
                    <a:lnT>
                      <a:noFill/>
                    </a:lnT>
                    <a:lnB>
                      <a:noFill/>
                    </a:lnB>
                    <a:solidFill>
                      <a:srgbClr val="F4B084"/>
                    </a:solidFill>
                  </a:tcPr>
                </a:tc>
                <a:extLst>
                  <a:ext uri="{0D108BD9-81ED-4DB2-BD59-A6C34878D82A}">
                    <a16:rowId xmlns="" xmlns:a16="http://schemas.microsoft.com/office/drawing/2014/main" val="10005"/>
                  </a:ext>
                </a:extLst>
              </a:tr>
              <a:tr h="223569">
                <a:tc>
                  <a:txBody>
                    <a:bodyPr/>
                    <a:lstStyle/>
                    <a:p>
                      <a:pPr algn="ctr" fontAlgn="b"/>
                      <a:r>
                        <a:rPr lang="en-IN" sz="1100" b="0" i="0" u="none" strike="noStrike">
                          <a:solidFill>
                            <a:srgbClr val="000000"/>
                          </a:solidFill>
                          <a:effectLst/>
                          <a:latin typeface="Calibri" panose="020F0502020204030204" pitchFamily="34" charset="0"/>
                        </a:rPr>
                        <a:t>Grand Total</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12150</a:t>
                      </a:r>
                    </a:p>
                  </a:txBody>
                  <a:tcPr marL="7620" marR="7620" marT="7620" marB="0" anchor="b">
                    <a:lnL>
                      <a:noFill/>
                    </a:lnL>
                    <a:lnR>
                      <a:noFill/>
                    </a:lnR>
                    <a:lnT>
                      <a:noFill/>
                    </a:lnT>
                    <a:lnB>
                      <a:noFill/>
                    </a:lnB>
                  </a:tcPr>
                </a:tc>
                <a:tc>
                  <a:txBody>
                    <a:bodyPr/>
                    <a:lstStyle/>
                    <a:p>
                      <a:pPr algn="ctr" fontAlgn="b"/>
                      <a:r>
                        <a:rPr lang="en-IN" sz="1100" b="0" i="0" u="none" strike="noStrike" dirty="0">
                          <a:solidFill>
                            <a:srgbClr val="000000"/>
                          </a:solidFill>
                          <a:effectLst/>
                          <a:latin typeface="Calibri" panose="020F0502020204030204" pitchFamily="34" charset="0"/>
                        </a:rPr>
                        <a:t>12270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6"/>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965096612"/>
              </p:ext>
            </p:extLst>
          </p:nvPr>
        </p:nvGraphicFramePr>
        <p:xfrm>
          <a:off x="4409452" y="1108962"/>
          <a:ext cx="4107089" cy="3684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13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6635" y="2415608"/>
            <a:ext cx="3454478" cy="2610243"/>
          </a:xfrm>
        </p:spPr>
        <p:txBody>
          <a:bodyPr/>
          <a:lstStyle/>
          <a:p>
            <a:pPr marL="342900" indent="-342900">
              <a:buFont typeface="Arial" panose="020B0604020202020204" pitchFamily="34" charset="0"/>
              <a:buChar char="•"/>
            </a:pPr>
            <a:r>
              <a:rPr lang="en-IN" sz="1600" b="0" dirty="0"/>
              <a:t>A consistent pattern emerges when examining the correlation between the over/under hours and the final cost, as the latter is directly influenced by the budgeted hours. </a:t>
            </a:r>
          </a:p>
          <a:p>
            <a:pPr marL="342900" indent="-342900">
              <a:buFont typeface="Arial" panose="020B0604020202020204" pitchFamily="34" charset="0"/>
              <a:buChar char="•"/>
            </a:pPr>
            <a:r>
              <a:rPr lang="en-IN" sz="1600" b="0" dirty="0"/>
              <a:t>Notably, Project D and E remained under budget, with Project D having the highest budget allocation and Project B the lowest.</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307383019"/>
              </p:ext>
            </p:extLst>
          </p:nvPr>
        </p:nvGraphicFramePr>
        <p:xfrm>
          <a:off x="3965621" y="1489165"/>
          <a:ext cx="5012916" cy="926443"/>
        </p:xfrm>
        <a:graphic>
          <a:graphicData uri="http://schemas.openxmlformats.org/drawingml/2006/table">
            <a:tbl>
              <a:tblPr/>
              <a:tblGrid>
                <a:gridCol w="842783">
                  <a:extLst>
                    <a:ext uri="{9D8B030D-6E8A-4147-A177-3AD203B41FA5}">
                      <a16:colId xmlns="" xmlns:a16="http://schemas.microsoft.com/office/drawing/2014/main" val="20000"/>
                    </a:ext>
                  </a:extLst>
                </a:gridCol>
                <a:gridCol w="744276">
                  <a:extLst>
                    <a:ext uri="{9D8B030D-6E8A-4147-A177-3AD203B41FA5}">
                      <a16:colId xmlns="" xmlns:a16="http://schemas.microsoft.com/office/drawing/2014/main" val="20001"/>
                    </a:ext>
                  </a:extLst>
                </a:gridCol>
                <a:gridCol w="667659">
                  <a:extLst>
                    <a:ext uri="{9D8B030D-6E8A-4147-A177-3AD203B41FA5}">
                      <a16:colId xmlns="" xmlns:a16="http://schemas.microsoft.com/office/drawing/2014/main" val="20002"/>
                    </a:ext>
                  </a:extLst>
                </a:gridCol>
                <a:gridCol w="711440">
                  <a:extLst>
                    <a:ext uri="{9D8B030D-6E8A-4147-A177-3AD203B41FA5}">
                      <a16:colId xmlns="" xmlns:a16="http://schemas.microsoft.com/office/drawing/2014/main" val="20003"/>
                    </a:ext>
                  </a:extLst>
                </a:gridCol>
                <a:gridCol w="678604">
                  <a:extLst>
                    <a:ext uri="{9D8B030D-6E8A-4147-A177-3AD203B41FA5}">
                      <a16:colId xmlns="" xmlns:a16="http://schemas.microsoft.com/office/drawing/2014/main" val="20004"/>
                    </a:ext>
                  </a:extLst>
                </a:gridCol>
                <a:gridCol w="678604">
                  <a:extLst>
                    <a:ext uri="{9D8B030D-6E8A-4147-A177-3AD203B41FA5}">
                      <a16:colId xmlns="" xmlns:a16="http://schemas.microsoft.com/office/drawing/2014/main" val="20005"/>
                    </a:ext>
                  </a:extLst>
                </a:gridCol>
                <a:gridCol w="689550">
                  <a:extLst>
                    <a:ext uri="{9D8B030D-6E8A-4147-A177-3AD203B41FA5}">
                      <a16:colId xmlns="" xmlns:a16="http://schemas.microsoft.com/office/drawing/2014/main" val="20006"/>
                    </a:ext>
                  </a:extLst>
                </a:gridCol>
              </a:tblGrid>
              <a:tr h="276227">
                <a:tc>
                  <a:txBody>
                    <a:bodyPr/>
                    <a:lstStyle/>
                    <a:p>
                      <a:pPr algn="l" fontAlgn="b"/>
                      <a:r>
                        <a:rPr lang="en-IN" sz="1050" b="1" i="0" u="none" strike="noStrike" dirty="0">
                          <a:solidFill>
                            <a:srgbClr val="000000"/>
                          </a:solidFill>
                          <a:effectLst/>
                          <a:latin typeface="Calibri" panose="020F0502020204030204" pitchFamily="34" charset="0"/>
                        </a:rPr>
                        <a:t>Values</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dirty="0">
                          <a:solidFill>
                            <a:srgbClr val="000000"/>
                          </a:solidFill>
                          <a:effectLst/>
                          <a:latin typeface="Calibri" panose="020F0502020204030204" pitchFamily="34" charset="0"/>
                        </a:rPr>
                        <a:t>Project A</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a:solidFill>
                            <a:srgbClr val="000000"/>
                          </a:solidFill>
                          <a:effectLst/>
                          <a:latin typeface="Calibri" panose="020F0502020204030204" pitchFamily="34" charset="0"/>
                        </a:rPr>
                        <a:t>Project B</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a:solidFill>
                            <a:srgbClr val="000000"/>
                          </a:solidFill>
                          <a:effectLst/>
                          <a:latin typeface="Calibri" panose="020F0502020204030204" pitchFamily="34" charset="0"/>
                        </a:rPr>
                        <a:t>Project C</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a:solidFill>
                            <a:srgbClr val="000000"/>
                          </a:solidFill>
                          <a:effectLst/>
                          <a:latin typeface="Calibri" panose="020F0502020204030204" pitchFamily="34" charset="0"/>
                        </a:rPr>
                        <a:t>Project D</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a:solidFill>
                            <a:srgbClr val="000000"/>
                          </a:solidFill>
                          <a:effectLst/>
                          <a:latin typeface="Calibri" panose="020F0502020204030204" pitchFamily="34" charset="0"/>
                        </a:rPr>
                        <a:t>Project E</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50" b="1" i="0" u="none" strike="noStrike">
                          <a:solidFill>
                            <a:srgbClr val="000000"/>
                          </a:solidFill>
                          <a:effectLst/>
                          <a:latin typeface="Calibri" panose="020F0502020204030204" pitchFamily="34" charset="0"/>
                        </a:rPr>
                        <a:t>Grand Total</a:t>
                      </a:r>
                    </a:p>
                  </a:txBody>
                  <a:tcPr marL="5068" marR="5068" marT="506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 xmlns:a16="http://schemas.microsoft.com/office/drawing/2014/main" val="10000"/>
                  </a:ext>
                </a:extLst>
              </a:tr>
              <a:tr h="276227">
                <a:tc>
                  <a:txBody>
                    <a:bodyPr/>
                    <a:lstStyle/>
                    <a:p>
                      <a:pPr algn="l" fontAlgn="b"/>
                      <a:r>
                        <a:rPr lang="en-IN" sz="1050" b="1" i="0" u="none" strike="noStrike" dirty="0" err="1">
                          <a:solidFill>
                            <a:srgbClr val="000000"/>
                          </a:solidFill>
                          <a:effectLst/>
                          <a:latin typeface="Calibri" panose="020F0502020204030204" pitchFamily="34" charset="0"/>
                        </a:rPr>
                        <a:t>BudgetTotal</a:t>
                      </a:r>
                      <a:endParaRPr lang="en-IN" sz="1050" b="1" i="0" u="none" strike="noStrike" dirty="0">
                        <a:solidFill>
                          <a:srgbClr val="000000"/>
                        </a:solidFill>
                        <a:effectLst/>
                        <a:latin typeface="Calibri" panose="020F0502020204030204" pitchFamily="34" charset="0"/>
                      </a:endParaRP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r>
                        <a:rPr lang="en-IN" sz="1050" b="0" i="0" u="none" strike="noStrike" dirty="0">
                          <a:solidFill>
                            <a:srgbClr val="000000"/>
                          </a:solidFill>
                          <a:effectLst/>
                          <a:latin typeface="Calibri" panose="020F0502020204030204" pitchFamily="34" charset="0"/>
                        </a:rPr>
                        <a:t> $        153,600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l" fontAlgn="b"/>
                      <a:r>
                        <a:rPr lang="en-IN" sz="1050" b="0" i="0" u="none" strike="noStrike" dirty="0">
                          <a:solidFill>
                            <a:srgbClr val="000000"/>
                          </a:solidFill>
                          <a:effectLst/>
                          <a:latin typeface="Calibri" panose="020F0502020204030204" pitchFamily="34" charset="0"/>
                        </a:rPr>
                        <a:t> $    131,100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l" fontAlgn="b"/>
                      <a:r>
                        <a:rPr lang="en-IN" sz="1050" b="0" i="0" u="none" strike="noStrike" dirty="0">
                          <a:solidFill>
                            <a:srgbClr val="000000"/>
                          </a:solidFill>
                          <a:effectLst/>
                          <a:latin typeface="Calibri" panose="020F0502020204030204" pitchFamily="34" charset="0"/>
                        </a:rPr>
                        <a:t> $      216,000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l" fontAlgn="b"/>
                      <a:r>
                        <a:rPr lang="en-IN" sz="1050" b="0" i="0" u="none" strike="noStrike" dirty="0">
                          <a:solidFill>
                            <a:srgbClr val="000000"/>
                          </a:solidFill>
                          <a:effectLst/>
                          <a:latin typeface="Calibri" panose="020F0502020204030204" pitchFamily="34" charset="0"/>
                        </a:rPr>
                        <a:t> $     291,000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F4B084"/>
                    </a:solidFill>
                  </a:tcPr>
                </a:tc>
                <a:tc>
                  <a:txBody>
                    <a:bodyPr/>
                    <a:lstStyle/>
                    <a:p>
                      <a:pPr algn="l" fontAlgn="b"/>
                      <a:r>
                        <a:rPr lang="en-IN" sz="1050" b="0" i="0" u="none" strike="noStrike">
                          <a:solidFill>
                            <a:srgbClr val="000000"/>
                          </a:solidFill>
                          <a:effectLst/>
                          <a:latin typeface="Calibri" panose="020F0502020204030204" pitchFamily="34" charset="0"/>
                        </a:rPr>
                        <a:t> $     174,480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F4B084"/>
                    </a:solidFill>
                  </a:tcPr>
                </a:tc>
                <a:tc>
                  <a:txBody>
                    <a:bodyPr/>
                    <a:lstStyle/>
                    <a:p>
                      <a:pPr algn="l" fontAlgn="b"/>
                      <a:r>
                        <a:rPr lang="en-IN" sz="1050" b="1" i="0" u="none" strike="noStrike">
                          <a:solidFill>
                            <a:srgbClr val="000000"/>
                          </a:solidFill>
                          <a:effectLst/>
                          <a:latin typeface="Calibri" panose="020F0502020204030204" pitchFamily="34" charset="0"/>
                        </a:rPr>
                        <a:t> $     966,180 </a:t>
                      </a:r>
                    </a:p>
                  </a:txBody>
                  <a:tcPr marL="5068" marR="5068" marT="5068" marB="0" anchor="b">
                    <a:lnL>
                      <a:noFill/>
                    </a:lnL>
                    <a:lnR>
                      <a:noFill/>
                    </a:lnR>
                    <a:lnT w="6350" cap="flat" cmpd="sng" algn="ctr">
                      <a:solidFill>
                        <a:srgbClr val="8EA9DB"/>
                      </a:solidFill>
                      <a:prstDash val="solid"/>
                      <a:round/>
                      <a:headEnd type="none" w="med" len="med"/>
                      <a:tailEnd type="none" w="med" len="med"/>
                    </a:lnT>
                    <a:lnB>
                      <a:noFill/>
                    </a:lnB>
                    <a:solidFill>
                      <a:srgbClr val="F4B084"/>
                    </a:solidFill>
                  </a:tcPr>
                </a:tc>
                <a:extLst>
                  <a:ext uri="{0D108BD9-81ED-4DB2-BD59-A6C34878D82A}">
                    <a16:rowId xmlns="" xmlns:a16="http://schemas.microsoft.com/office/drawing/2014/main" val="10001"/>
                  </a:ext>
                </a:extLst>
              </a:tr>
              <a:tr h="276227">
                <a:tc>
                  <a:txBody>
                    <a:bodyPr/>
                    <a:lstStyle/>
                    <a:p>
                      <a:pPr algn="l" fontAlgn="b"/>
                      <a:r>
                        <a:rPr lang="en-IN" sz="1050" b="1" i="0" u="none" strike="noStrike">
                          <a:solidFill>
                            <a:srgbClr val="000000"/>
                          </a:solidFill>
                          <a:effectLst/>
                          <a:latin typeface="Calibri" panose="020F0502020204030204" pitchFamily="34" charset="0"/>
                        </a:rPr>
                        <a:t>ActualTotal</a:t>
                      </a:r>
                    </a:p>
                  </a:txBody>
                  <a:tcPr marL="5068" marR="5068" marT="5068" marB="0" anchor="b">
                    <a:lnL>
                      <a:noFill/>
                    </a:lnL>
                    <a:lnR>
                      <a:noFill/>
                    </a:lnR>
                    <a:lnT>
                      <a:noFill/>
                    </a:lnT>
                    <a:lnB>
                      <a:noFill/>
                    </a:lnB>
                    <a:solidFill>
                      <a:srgbClr val="D9E1F2"/>
                    </a:solidFill>
                  </a:tcPr>
                </a:tc>
                <a:tc>
                  <a:txBody>
                    <a:bodyPr/>
                    <a:lstStyle/>
                    <a:p>
                      <a:pPr algn="l" fontAlgn="b"/>
                      <a:r>
                        <a:rPr lang="en-IN" sz="1050" b="0" i="0" u="none" strike="noStrike">
                          <a:solidFill>
                            <a:srgbClr val="000000"/>
                          </a:solidFill>
                          <a:effectLst/>
                          <a:latin typeface="Calibri" panose="020F0502020204030204" pitchFamily="34" charset="0"/>
                        </a:rPr>
                        <a:t> $        168,150 </a:t>
                      </a:r>
                    </a:p>
                  </a:txBody>
                  <a:tcPr marL="5068" marR="5068" marT="5068" marB="0" anchor="b">
                    <a:lnL>
                      <a:noFill/>
                    </a:lnL>
                    <a:lnR>
                      <a:noFill/>
                    </a:lnR>
                    <a:lnT>
                      <a:noFill/>
                    </a:lnT>
                    <a:lnB>
                      <a:noFill/>
                    </a:lnB>
                    <a:solidFill>
                      <a:srgbClr val="9BC2E6"/>
                    </a:solidFill>
                  </a:tcPr>
                </a:tc>
                <a:tc>
                  <a:txBody>
                    <a:bodyPr/>
                    <a:lstStyle/>
                    <a:p>
                      <a:pPr algn="l" fontAlgn="b"/>
                      <a:r>
                        <a:rPr lang="en-IN" sz="1050" b="0" i="0" u="none" strike="noStrike">
                          <a:solidFill>
                            <a:srgbClr val="000000"/>
                          </a:solidFill>
                          <a:effectLst/>
                          <a:latin typeface="Calibri" panose="020F0502020204030204" pitchFamily="34" charset="0"/>
                        </a:rPr>
                        <a:t> $    135,600 </a:t>
                      </a:r>
                    </a:p>
                  </a:txBody>
                  <a:tcPr marL="5068" marR="5068" marT="5068" marB="0" anchor="b">
                    <a:lnL>
                      <a:noFill/>
                    </a:lnL>
                    <a:lnR>
                      <a:noFill/>
                    </a:lnR>
                    <a:lnT>
                      <a:noFill/>
                    </a:lnT>
                    <a:lnB>
                      <a:noFill/>
                    </a:lnB>
                    <a:solidFill>
                      <a:srgbClr val="9BC2E6"/>
                    </a:solidFill>
                  </a:tcPr>
                </a:tc>
                <a:tc>
                  <a:txBody>
                    <a:bodyPr/>
                    <a:lstStyle/>
                    <a:p>
                      <a:pPr algn="l" fontAlgn="b"/>
                      <a:r>
                        <a:rPr lang="en-IN" sz="1050" b="0" i="0" u="none" strike="noStrike">
                          <a:solidFill>
                            <a:srgbClr val="000000"/>
                          </a:solidFill>
                          <a:effectLst/>
                          <a:latin typeface="Calibri" panose="020F0502020204030204" pitchFamily="34" charset="0"/>
                        </a:rPr>
                        <a:t> $      243,300 </a:t>
                      </a:r>
                    </a:p>
                  </a:txBody>
                  <a:tcPr marL="5068" marR="5068" marT="5068" marB="0" anchor="b">
                    <a:lnL>
                      <a:noFill/>
                    </a:lnL>
                    <a:lnR>
                      <a:noFill/>
                    </a:lnR>
                    <a:lnT>
                      <a:noFill/>
                    </a:lnT>
                    <a:lnB>
                      <a:noFill/>
                    </a:lnB>
                    <a:solidFill>
                      <a:srgbClr val="9BC2E6"/>
                    </a:solidFill>
                  </a:tcPr>
                </a:tc>
                <a:tc>
                  <a:txBody>
                    <a:bodyPr/>
                    <a:lstStyle/>
                    <a:p>
                      <a:pPr algn="l" fontAlgn="b"/>
                      <a:r>
                        <a:rPr lang="en-IN" sz="1050" b="0" i="0" u="none" strike="noStrike" dirty="0">
                          <a:solidFill>
                            <a:srgbClr val="000000"/>
                          </a:solidFill>
                          <a:effectLst/>
                          <a:latin typeface="Calibri" panose="020F0502020204030204" pitchFamily="34" charset="0"/>
                        </a:rPr>
                        <a:t> $     271,500 </a:t>
                      </a:r>
                    </a:p>
                  </a:txBody>
                  <a:tcPr marL="5068" marR="5068" marT="5068" marB="0" anchor="b">
                    <a:lnL>
                      <a:noFill/>
                    </a:lnL>
                    <a:lnR>
                      <a:noFill/>
                    </a:lnR>
                    <a:lnT>
                      <a:noFill/>
                    </a:lnT>
                    <a:lnB>
                      <a:noFill/>
                    </a:lnB>
                    <a:solidFill>
                      <a:srgbClr val="F4B084"/>
                    </a:solidFill>
                  </a:tcPr>
                </a:tc>
                <a:tc>
                  <a:txBody>
                    <a:bodyPr/>
                    <a:lstStyle/>
                    <a:p>
                      <a:pPr algn="l" fontAlgn="b"/>
                      <a:r>
                        <a:rPr lang="en-IN" sz="1050" b="0" i="0" u="none" strike="noStrike" dirty="0">
                          <a:solidFill>
                            <a:srgbClr val="000000"/>
                          </a:solidFill>
                          <a:effectLst/>
                          <a:latin typeface="Calibri" panose="020F0502020204030204" pitchFamily="34" charset="0"/>
                        </a:rPr>
                        <a:t> $     138,240 </a:t>
                      </a:r>
                    </a:p>
                  </a:txBody>
                  <a:tcPr marL="5068" marR="5068" marT="5068" marB="0" anchor="b">
                    <a:lnL>
                      <a:noFill/>
                    </a:lnL>
                    <a:lnR>
                      <a:noFill/>
                    </a:lnR>
                    <a:lnT>
                      <a:noFill/>
                    </a:lnT>
                    <a:lnB>
                      <a:noFill/>
                    </a:lnB>
                    <a:solidFill>
                      <a:srgbClr val="F4B084"/>
                    </a:solidFill>
                  </a:tcPr>
                </a:tc>
                <a:tc>
                  <a:txBody>
                    <a:bodyPr/>
                    <a:lstStyle/>
                    <a:p>
                      <a:pPr algn="l" fontAlgn="b"/>
                      <a:r>
                        <a:rPr lang="en-IN" sz="1050" b="1" i="0" u="none" strike="noStrike" dirty="0">
                          <a:solidFill>
                            <a:srgbClr val="000000"/>
                          </a:solidFill>
                          <a:effectLst/>
                          <a:latin typeface="Calibri" panose="020F0502020204030204" pitchFamily="34" charset="0"/>
                        </a:rPr>
                        <a:t> $     956,790 </a:t>
                      </a:r>
                    </a:p>
                  </a:txBody>
                  <a:tcPr marL="5068" marR="5068" marT="5068" marB="0" anchor="b">
                    <a:lnL>
                      <a:noFill/>
                    </a:lnL>
                    <a:lnR>
                      <a:noFill/>
                    </a:lnR>
                    <a:lnT>
                      <a:noFill/>
                    </a:lnT>
                    <a:lnB>
                      <a:noFill/>
                    </a:lnB>
                    <a:solidFill>
                      <a:srgbClr val="F4B084"/>
                    </a:solidFill>
                  </a:tcPr>
                </a:tc>
                <a:extLst>
                  <a:ext uri="{0D108BD9-81ED-4DB2-BD59-A6C34878D82A}">
                    <a16:rowId xmlns="" xmlns:a16="http://schemas.microsoft.com/office/drawing/2014/main" val="10002"/>
                  </a:ext>
                </a:extLst>
              </a:tr>
            </a:tbl>
          </a:graphicData>
        </a:graphic>
      </p:graphicFrame>
      <p:graphicFrame>
        <p:nvGraphicFramePr>
          <p:cNvPr id="9" name="Content Placeholder 8"/>
          <p:cNvGraphicFramePr>
            <a:graphicFrameLocks noGrp="1"/>
          </p:cNvGraphicFramePr>
          <p:nvPr>
            <p:ph sz="quarter" idx="4"/>
            <p:extLst>
              <p:ext uri="{D42A27DB-BD31-4B8C-83A1-F6EECF244321}">
                <p14:modId xmlns:p14="http://schemas.microsoft.com/office/powerpoint/2010/main" val="1410781420"/>
              </p:ext>
            </p:extLst>
          </p:nvPr>
        </p:nvGraphicFramePr>
        <p:xfrm>
          <a:off x="4066903" y="2505074"/>
          <a:ext cx="4937759" cy="38870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709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a:t>Over/Under Personnel Performance </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759059088"/>
              </p:ext>
            </p:extLst>
          </p:nvPr>
        </p:nvGraphicFramePr>
        <p:xfrm>
          <a:off x="629841" y="2708365"/>
          <a:ext cx="3794113" cy="3378930"/>
        </p:xfrm>
        <a:graphic>
          <a:graphicData uri="http://schemas.openxmlformats.org/drawingml/2006/table">
            <a:tbl>
              <a:tblPr/>
              <a:tblGrid>
                <a:gridCol w="883933">
                  <a:extLst>
                    <a:ext uri="{9D8B030D-6E8A-4147-A177-3AD203B41FA5}">
                      <a16:colId xmlns="" xmlns:a16="http://schemas.microsoft.com/office/drawing/2014/main" val="20000"/>
                    </a:ext>
                  </a:extLst>
                </a:gridCol>
                <a:gridCol w="1183111">
                  <a:extLst>
                    <a:ext uri="{9D8B030D-6E8A-4147-A177-3AD203B41FA5}">
                      <a16:colId xmlns="" xmlns:a16="http://schemas.microsoft.com/office/drawing/2014/main" val="20001"/>
                    </a:ext>
                  </a:extLst>
                </a:gridCol>
                <a:gridCol w="870334">
                  <a:extLst>
                    <a:ext uri="{9D8B030D-6E8A-4147-A177-3AD203B41FA5}">
                      <a16:colId xmlns="" xmlns:a16="http://schemas.microsoft.com/office/drawing/2014/main" val="20002"/>
                    </a:ext>
                  </a:extLst>
                </a:gridCol>
                <a:gridCol w="856735">
                  <a:extLst>
                    <a:ext uri="{9D8B030D-6E8A-4147-A177-3AD203B41FA5}">
                      <a16:colId xmlns="" xmlns:a16="http://schemas.microsoft.com/office/drawing/2014/main" val="20003"/>
                    </a:ext>
                  </a:extLst>
                </a:gridCol>
              </a:tblGrid>
              <a:tr h="225262">
                <a:tc>
                  <a:txBody>
                    <a:bodyPr/>
                    <a:lstStyle/>
                    <a:p>
                      <a:pPr algn="l" fontAlgn="b"/>
                      <a:r>
                        <a:rPr lang="en-IN"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Max of Cost $ / hr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1" i="0" u="none" strike="noStrike">
                          <a:solidFill>
                            <a:srgbClr val="000000"/>
                          </a:solidFill>
                          <a:effectLst/>
                          <a:latin typeface="Calibri" panose="020F0502020204030204" pitchFamily="34" charset="0"/>
                        </a:rPr>
                        <a:t>TotalBudget</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100" b="1" i="0" u="none" strike="noStrike">
                          <a:solidFill>
                            <a:srgbClr val="000000"/>
                          </a:solidFill>
                          <a:effectLst/>
                          <a:latin typeface="Calibri" panose="020F0502020204030204" pitchFamily="34" charset="0"/>
                        </a:rPr>
                        <a:t>TotalActual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 xmlns:a16="http://schemas.microsoft.com/office/drawing/2014/main" val="10000"/>
                  </a:ext>
                </a:extLst>
              </a:tr>
              <a:tr h="225262">
                <a:tc>
                  <a:txBody>
                    <a:bodyPr/>
                    <a:lstStyle/>
                    <a:p>
                      <a:pPr algn="l" fontAlgn="b"/>
                      <a:r>
                        <a:rPr lang="en-IN" sz="1100" b="0" i="0" u="none" strike="noStrike">
                          <a:solidFill>
                            <a:srgbClr val="000000"/>
                          </a:solidFill>
                          <a:effectLst/>
                          <a:latin typeface="Calibri" panose="020F0502020204030204" pitchFamily="34" charset="0"/>
                        </a:rPr>
                        <a:t>Crystal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8CAED8"/>
                    </a:solidFill>
                  </a:tcPr>
                </a:tc>
                <a:tc>
                  <a:txBody>
                    <a:bodyPr/>
                    <a:lstStyle/>
                    <a:p>
                      <a:pPr algn="ctr" fontAlgn="b"/>
                      <a:r>
                        <a:rPr lang="en-IN" sz="1100" b="0" i="0" u="none" strike="noStrike">
                          <a:solidFill>
                            <a:srgbClr val="000000"/>
                          </a:solidFill>
                          <a:effectLst/>
                          <a:latin typeface="Calibri" panose="020F0502020204030204" pitchFamily="34" charset="0"/>
                        </a:rPr>
                        <a:t>900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IN" sz="1100" b="0" i="0" u="none" strike="noStrike">
                          <a:solidFill>
                            <a:srgbClr val="000000"/>
                          </a:solidFill>
                          <a:effectLst/>
                          <a:latin typeface="Calibri" panose="020F0502020204030204" pitchFamily="34" charset="0"/>
                        </a:rPr>
                        <a:t>900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 xmlns:a16="http://schemas.microsoft.com/office/drawing/2014/main" val="10001"/>
                  </a:ext>
                </a:extLst>
              </a:tr>
              <a:tr h="225262">
                <a:tc>
                  <a:txBody>
                    <a:bodyPr/>
                    <a:lstStyle/>
                    <a:p>
                      <a:pPr algn="l" fontAlgn="b"/>
                      <a:r>
                        <a:rPr lang="en-IN" sz="1100" b="0" i="0" u="none" strike="noStrike">
                          <a:solidFill>
                            <a:srgbClr val="000000"/>
                          </a:solidFill>
                          <a:effectLst/>
                          <a:latin typeface="Calibri" panose="020F0502020204030204" pitchFamily="34" charset="0"/>
                        </a:rPr>
                        <a:t>Erica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140</a:t>
                      </a:r>
                    </a:p>
                  </a:txBody>
                  <a:tcPr marL="7620" marR="7620" marT="7620" marB="0" anchor="b">
                    <a:lnL>
                      <a:noFill/>
                    </a:lnL>
                    <a:lnR>
                      <a:noFill/>
                    </a:lnR>
                    <a:lnT>
                      <a:noFill/>
                    </a:lnT>
                    <a:lnB>
                      <a:noFill/>
                    </a:lnB>
                    <a:solidFill>
                      <a:srgbClr val="5A8AC6"/>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F4B084"/>
                    </a:solidFill>
                  </a:tcPr>
                </a:tc>
                <a:tc>
                  <a:txBody>
                    <a:bodyPr/>
                    <a:lstStyle/>
                    <a:p>
                      <a:pPr algn="ctr" fontAlgn="b"/>
                      <a:r>
                        <a:rPr lang="en-IN" sz="1100" b="0" i="0" u="none" strike="noStrike">
                          <a:solidFill>
                            <a:srgbClr val="000000"/>
                          </a:solidFill>
                          <a:effectLst/>
                          <a:latin typeface="Calibri" panose="020F0502020204030204" pitchFamily="34" charset="0"/>
                        </a:rPr>
                        <a:t>900</a:t>
                      </a:r>
                    </a:p>
                  </a:txBody>
                  <a:tcPr marL="7620" marR="7620" marT="7620" marB="0" anchor="b">
                    <a:lnL>
                      <a:noFill/>
                    </a:lnL>
                    <a:lnR>
                      <a:noFill/>
                    </a:lnR>
                    <a:lnT>
                      <a:noFill/>
                    </a:lnT>
                    <a:lnB>
                      <a:noFill/>
                    </a:lnB>
                    <a:solidFill>
                      <a:srgbClr val="F4B084"/>
                    </a:solidFill>
                  </a:tcPr>
                </a:tc>
                <a:extLst>
                  <a:ext uri="{0D108BD9-81ED-4DB2-BD59-A6C34878D82A}">
                    <a16:rowId xmlns="" xmlns:a16="http://schemas.microsoft.com/office/drawing/2014/main" val="10002"/>
                  </a:ext>
                </a:extLst>
              </a:tr>
              <a:tr h="225262">
                <a:tc>
                  <a:txBody>
                    <a:bodyPr/>
                    <a:lstStyle/>
                    <a:p>
                      <a:pPr algn="l" fontAlgn="b"/>
                      <a:r>
                        <a:rPr lang="en-IN" sz="1100" b="0" i="0" u="none" strike="noStrike">
                          <a:solidFill>
                            <a:srgbClr val="000000"/>
                          </a:solidFill>
                          <a:effectLst/>
                          <a:latin typeface="Calibri" panose="020F0502020204030204" pitchFamily="34" charset="0"/>
                        </a:rPr>
                        <a:t>Gail</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solidFill>
                      <a:srgbClr val="F9A0A2"/>
                    </a:solidFill>
                  </a:tcPr>
                </a:tc>
                <a:tc>
                  <a:txBody>
                    <a:bodyPr/>
                    <a:lstStyle/>
                    <a:p>
                      <a:pPr algn="ctr" fontAlgn="b"/>
                      <a:r>
                        <a:rPr lang="en-IN" sz="1100" b="0" i="0" u="none" strike="noStrike">
                          <a:solidFill>
                            <a:srgbClr val="000000"/>
                          </a:solidFill>
                          <a:effectLst/>
                          <a:latin typeface="Calibri" panose="020F0502020204030204" pitchFamily="34" charset="0"/>
                        </a:rPr>
                        <a:t>930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1026</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3"/>
                  </a:ext>
                </a:extLst>
              </a:tr>
              <a:tr h="225262">
                <a:tc>
                  <a:txBody>
                    <a:bodyPr/>
                    <a:lstStyle/>
                    <a:p>
                      <a:pPr algn="l" fontAlgn="b"/>
                      <a:r>
                        <a:rPr lang="en-IN" sz="1100" b="0" i="0" u="none" strike="noStrike">
                          <a:solidFill>
                            <a:srgbClr val="000000"/>
                          </a:solidFill>
                          <a:effectLst/>
                          <a:latin typeface="Calibri" panose="020F0502020204030204" pitchFamily="34" charset="0"/>
                        </a:rPr>
                        <a:t>George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60</a:t>
                      </a:r>
                    </a:p>
                  </a:txBody>
                  <a:tcPr marL="7620" marR="7620" marT="7620" marB="0" anchor="b">
                    <a:lnL>
                      <a:noFill/>
                    </a:lnL>
                    <a:lnR>
                      <a:noFill/>
                    </a:lnR>
                    <a:lnT>
                      <a:noFill/>
                    </a:lnT>
                    <a:lnB>
                      <a:noFill/>
                    </a:lnB>
                    <a:solidFill>
                      <a:srgbClr val="FAC4C7"/>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1200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4"/>
                  </a:ext>
                </a:extLst>
              </a:tr>
              <a:tr h="225262">
                <a:tc>
                  <a:txBody>
                    <a:bodyPr/>
                    <a:lstStyle/>
                    <a:p>
                      <a:pPr algn="l" fontAlgn="b"/>
                      <a:r>
                        <a:rPr lang="en-IN" sz="1100" b="0" i="0" u="none" strike="noStrike">
                          <a:solidFill>
                            <a:srgbClr val="000000"/>
                          </a:solidFill>
                          <a:effectLst/>
                          <a:latin typeface="Calibri" panose="020F0502020204030204" pitchFamily="34" charset="0"/>
                        </a:rPr>
                        <a:t>Inigo</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95</a:t>
                      </a:r>
                    </a:p>
                  </a:txBody>
                  <a:tcPr marL="7620" marR="7620" marT="7620" marB="0" anchor="b">
                    <a:lnL>
                      <a:noFill/>
                    </a:lnL>
                    <a:lnR>
                      <a:noFill/>
                    </a:lnR>
                    <a:lnT>
                      <a:noFill/>
                    </a:lnT>
                    <a:lnB>
                      <a:noFill/>
                    </a:lnB>
                    <a:solidFill>
                      <a:srgbClr val="CBD9EE"/>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F4B084"/>
                    </a:solidFill>
                  </a:tcPr>
                </a:tc>
                <a:tc>
                  <a:txBody>
                    <a:bodyPr/>
                    <a:lstStyle/>
                    <a:p>
                      <a:pPr algn="ctr" fontAlgn="b"/>
                      <a:r>
                        <a:rPr lang="en-IN" sz="1100" b="0" i="0" u="none" strike="noStrike">
                          <a:solidFill>
                            <a:srgbClr val="000000"/>
                          </a:solidFill>
                          <a:effectLst/>
                          <a:latin typeface="Calibri" panose="020F0502020204030204" pitchFamily="34" charset="0"/>
                        </a:rPr>
                        <a:t>660</a:t>
                      </a:r>
                    </a:p>
                  </a:txBody>
                  <a:tcPr marL="7620" marR="7620" marT="7620" marB="0" anchor="b">
                    <a:lnL>
                      <a:noFill/>
                    </a:lnL>
                    <a:lnR>
                      <a:noFill/>
                    </a:lnR>
                    <a:lnT>
                      <a:noFill/>
                    </a:lnT>
                    <a:lnB>
                      <a:noFill/>
                    </a:lnB>
                    <a:solidFill>
                      <a:srgbClr val="F4B084"/>
                    </a:solidFill>
                  </a:tcPr>
                </a:tc>
                <a:extLst>
                  <a:ext uri="{0D108BD9-81ED-4DB2-BD59-A6C34878D82A}">
                    <a16:rowId xmlns="" xmlns:a16="http://schemas.microsoft.com/office/drawing/2014/main" val="10005"/>
                  </a:ext>
                </a:extLst>
              </a:tr>
              <a:tr h="225262">
                <a:tc>
                  <a:txBody>
                    <a:bodyPr/>
                    <a:lstStyle/>
                    <a:p>
                      <a:pPr algn="l" fontAlgn="b"/>
                      <a:r>
                        <a:rPr lang="en-IN" sz="1100" b="0" i="0" u="none" strike="noStrike">
                          <a:solidFill>
                            <a:srgbClr val="000000"/>
                          </a:solidFill>
                          <a:effectLst/>
                          <a:latin typeface="Calibri" panose="020F0502020204030204" pitchFamily="34" charset="0"/>
                        </a:rPr>
                        <a:t>Jenny</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solidFill>
                      <a:srgbClr val="FCFCFF"/>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1020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6"/>
                  </a:ext>
                </a:extLst>
              </a:tr>
              <a:tr h="225262">
                <a:tc>
                  <a:txBody>
                    <a:bodyPr/>
                    <a:lstStyle/>
                    <a:p>
                      <a:pPr algn="l" fontAlgn="b"/>
                      <a:r>
                        <a:rPr lang="en-IN" sz="1100" b="0" i="0" u="none" strike="noStrike">
                          <a:solidFill>
                            <a:srgbClr val="000000"/>
                          </a:solidFill>
                          <a:effectLst/>
                          <a:latin typeface="Calibri" panose="020F0502020204030204" pitchFamily="34" charset="0"/>
                        </a:rPr>
                        <a:t>Jim</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90</a:t>
                      </a:r>
                    </a:p>
                  </a:txBody>
                  <a:tcPr marL="7620" marR="7620" marT="7620" marB="0" anchor="b">
                    <a:lnL>
                      <a:noFill/>
                    </a:lnL>
                    <a:lnR>
                      <a:noFill/>
                    </a:lnR>
                    <a:lnT>
                      <a:noFill/>
                    </a:lnT>
                    <a:lnB>
                      <a:noFill/>
                    </a:lnB>
                    <a:solidFill>
                      <a:srgbClr val="D7E2F2"/>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1050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7"/>
                  </a:ext>
                </a:extLst>
              </a:tr>
              <a:tr h="225262">
                <a:tc>
                  <a:txBody>
                    <a:bodyPr/>
                    <a:lstStyle/>
                    <a:p>
                      <a:pPr algn="l" fontAlgn="b"/>
                      <a:r>
                        <a:rPr lang="en-IN" sz="1100" b="0" i="0" u="none" strike="noStrike">
                          <a:solidFill>
                            <a:srgbClr val="000000"/>
                          </a:solidFill>
                          <a:effectLst/>
                          <a:latin typeface="Calibri" panose="020F0502020204030204" pitchFamily="34" charset="0"/>
                        </a:rPr>
                        <a:t>Larry</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88</a:t>
                      </a:r>
                    </a:p>
                  </a:txBody>
                  <a:tcPr marL="7620" marR="7620" marT="7620" marB="0" anchor="b">
                    <a:lnL>
                      <a:noFill/>
                    </a:lnL>
                    <a:lnR>
                      <a:noFill/>
                    </a:lnR>
                    <a:lnT>
                      <a:noFill/>
                    </a:lnT>
                    <a:lnB>
                      <a:noFill/>
                    </a:lnB>
                    <a:solidFill>
                      <a:srgbClr val="DCE6F4"/>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F4B084"/>
                    </a:solidFill>
                  </a:tcPr>
                </a:tc>
                <a:tc>
                  <a:txBody>
                    <a:bodyPr/>
                    <a:lstStyle/>
                    <a:p>
                      <a:pPr algn="ctr" fontAlgn="b"/>
                      <a:r>
                        <a:rPr lang="en-IN" sz="1100" b="0" i="0" u="none" strike="noStrike">
                          <a:solidFill>
                            <a:srgbClr val="000000"/>
                          </a:solidFill>
                          <a:effectLst/>
                          <a:latin typeface="Calibri" panose="020F0502020204030204" pitchFamily="34" charset="0"/>
                        </a:rPr>
                        <a:t>480</a:t>
                      </a:r>
                    </a:p>
                  </a:txBody>
                  <a:tcPr marL="7620" marR="7620" marT="7620" marB="0" anchor="b">
                    <a:lnL>
                      <a:noFill/>
                    </a:lnL>
                    <a:lnR>
                      <a:noFill/>
                    </a:lnR>
                    <a:lnT>
                      <a:noFill/>
                    </a:lnT>
                    <a:lnB>
                      <a:noFill/>
                    </a:lnB>
                    <a:solidFill>
                      <a:srgbClr val="F4B084"/>
                    </a:solidFill>
                  </a:tcPr>
                </a:tc>
                <a:extLst>
                  <a:ext uri="{0D108BD9-81ED-4DB2-BD59-A6C34878D82A}">
                    <a16:rowId xmlns="" xmlns:a16="http://schemas.microsoft.com/office/drawing/2014/main" val="10008"/>
                  </a:ext>
                </a:extLst>
              </a:tr>
              <a:tr h="225262">
                <a:tc>
                  <a:txBody>
                    <a:bodyPr/>
                    <a:lstStyle/>
                    <a:p>
                      <a:pPr algn="l" fontAlgn="b"/>
                      <a:r>
                        <a:rPr lang="en-IN" sz="1100" b="0" i="0" u="none" strike="noStrike">
                          <a:solidFill>
                            <a:srgbClr val="000000"/>
                          </a:solidFill>
                          <a:effectLst/>
                          <a:latin typeface="Calibri" panose="020F0502020204030204" pitchFamily="34" charset="0"/>
                        </a:rPr>
                        <a:t>Monique</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a:t>
                      </a:r>
                    </a:p>
                  </a:txBody>
                  <a:tcPr marL="7620" marR="7620" marT="7620" marB="0" anchor="b">
                    <a:lnL>
                      <a:noFill/>
                    </a:lnL>
                    <a:lnR>
                      <a:noFill/>
                    </a:lnR>
                    <a:lnT>
                      <a:noFill/>
                    </a:lnT>
                    <a:lnB>
                      <a:noFill/>
                    </a:lnB>
                    <a:solidFill>
                      <a:srgbClr val="B2C8E5"/>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1200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9"/>
                  </a:ext>
                </a:extLst>
              </a:tr>
              <a:tr h="225262">
                <a:tc>
                  <a:txBody>
                    <a:bodyPr/>
                    <a:lstStyle/>
                    <a:p>
                      <a:pPr algn="l" fontAlgn="b"/>
                      <a:r>
                        <a:rPr lang="en-IN" sz="1100" b="0" i="0" u="none" strike="noStrike">
                          <a:solidFill>
                            <a:srgbClr val="000000"/>
                          </a:solidFill>
                          <a:effectLst/>
                          <a:latin typeface="Calibri" panose="020F0502020204030204" pitchFamily="34" charset="0"/>
                        </a:rPr>
                        <a:t>Sarah</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solidFill>
                      <a:srgbClr val="FCFCFF"/>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1020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0"/>
                  </a:ext>
                </a:extLst>
              </a:tr>
              <a:tr h="225262">
                <a:tc>
                  <a:txBody>
                    <a:bodyPr/>
                    <a:lstStyle/>
                    <a:p>
                      <a:pPr algn="l" fontAlgn="b"/>
                      <a:r>
                        <a:rPr lang="en-IN" sz="1100" b="0" i="0" u="none" strike="noStrike">
                          <a:solidFill>
                            <a:srgbClr val="000000"/>
                          </a:solidFill>
                          <a:effectLst/>
                          <a:latin typeface="Calibri" panose="020F0502020204030204" pitchFamily="34" charset="0"/>
                        </a:rPr>
                        <a:t>Sondra</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45</a:t>
                      </a:r>
                    </a:p>
                  </a:txBody>
                  <a:tcPr marL="7620" marR="7620" marT="7620" marB="0" anchor="b">
                    <a:lnL>
                      <a:noFill/>
                    </a:lnL>
                    <a:lnR>
                      <a:noFill/>
                    </a:lnR>
                    <a:lnT>
                      <a:noFill/>
                    </a:lnT>
                    <a:lnB>
                      <a:noFill/>
                    </a:lnB>
                    <a:solidFill>
                      <a:srgbClr val="F98D90"/>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tcPr>
                </a:tc>
                <a:extLst>
                  <a:ext uri="{0D108BD9-81ED-4DB2-BD59-A6C34878D82A}">
                    <a16:rowId xmlns="" xmlns:a16="http://schemas.microsoft.com/office/drawing/2014/main" val="10011"/>
                  </a:ext>
                </a:extLst>
              </a:tr>
              <a:tr h="225262">
                <a:tc>
                  <a:txBody>
                    <a:bodyPr/>
                    <a:lstStyle/>
                    <a:p>
                      <a:pPr algn="l" fontAlgn="b"/>
                      <a:r>
                        <a:rPr lang="en-IN" sz="1100" b="0" i="0" u="none" strike="noStrike">
                          <a:solidFill>
                            <a:srgbClr val="000000"/>
                          </a:solidFill>
                          <a:effectLst/>
                          <a:latin typeface="Calibri" panose="020F0502020204030204" pitchFamily="34" charset="0"/>
                        </a:rPr>
                        <a:t>Stanley</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solidFill>
                      <a:srgbClr val="F9A0A2"/>
                    </a:solidFill>
                  </a:tcPr>
                </a:tc>
                <a:tc>
                  <a:txBody>
                    <a:bodyPr/>
                    <a:lstStyle/>
                    <a:p>
                      <a:pPr algn="ctr" fontAlgn="b"/>
                      <a:r>
                        <a:rPr lang="en-IN" sz="1100" b="0" i="0" u="none" strike="noStrike">
                          <a:solidFill>
                            <a:srgbClr val="000000"/>
                          </a:solidFill>
                          <a:effectLst/>
                          <a:latin typeface="Calibri" panose="020F0502020204030204" pitchFamily="34" charset="0"/>
                        </a:rPr>
                        <a:t>720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864</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2"/>
                  </a:ext>
                </a:extLst>
              </a:tr>
              <a:tr h="225262">
                <a:tc>
                  <a:txBody>
                    <a:bodyPr/>
                    <a:lstStyle/>
                    <a:p>
                      <a:pPr algn="l" fontAlgn="b"/>
                      <a:r>
                        <a:rPr lang="en-IN" sz="1100" b="0" i="0" u="none" strike="noStrike">
                          <a:solidFill>
                            <a:srgbClr val="000000"/>
                          </a:solidFill>
                          <a:effectLst/>
                          <a:latin typeface="Calibri" panose="020F0502020204030204" pitchFamily="34" charset="0"/>
                        </a:rPr>
                        <a:t>Tom</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8696B"/>
                    </a:solidFill>
                  </a:tcPr>
                </a:tc>
                <a:tc>
                  <a:txBody>
                    <a:bodyPr/>
                    <a:lstStyle/>
                    <a:p>
                      <a:pPr algn="ctr" fontAlgn="b"/>
                      <a:r>
                        <a:rPr lang="en-IN" sz="1100" b="0" i="0" u="none" strike="noStrike">
                          <a:solidFill>
                            <a:srgbClr val="000000"/>
                          </a:solidFill>
                          <a:effectLst/>
                          <a:latin typeface="Calibri" panose="020F0502020204030204" pitchFamily="34" charset="0"/>
                        </a:rPr>
                        <a:t>960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a:solidFill>
                            <a:srgbClr val="000000"/>
                          </a:solidFill>
                          <a:effectLst/>
                          <a:latin typeface="Calibri" panose="020F0502020204030204" pitchFamily="34" charset="0"/>
                        </a:rPr>
                        <a:t>990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3"/>
                  </a:ext>
                </a:extLst>
              </a:tr>
              <a:tr h="225262">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140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IN" sz="1100" b="0" i="0" u="none" strike="noStrike">
                          <a:solidFill>
                            <a:srgbClr val="000000"/>
                          </a:solidFill>
                          <a:effectLst/>
                          <a:latin typeface="Calibri" panose="020F0502020204030204" pitchFamily="34" charset="0"/>
                        </a:rPr>
                        <a:t>12150</a:t>
                      </a:r>
                    </a:p>
                  </a:txBody>
                  <a:tcPr marL="7620" marR="7620" marT="7620" marB="0" anchor="b">
                    <a:lnL>
                      <a:noFill/>
                    </a:lnL>
                    <a:lnR>
                      <a:noFill/>
                    </a:lnR>
                    <a:lnT>
                      <a:noFill/>
                    </a:lnT>
                    <a:lnB>
                      <a:noFill/>
                    </a:lnB>
                    <a:solidFill>
                      <a:srgbClr val="9BC2E6"/>
                    </a:solidFill>
                  </a:tcPr>
                </a:tc>
                <a:tc>
                  <a:txBody>
                    <a:bodyPr/>
                    <a:lstStyle/>
                    <a:p>
                      <a:pPr algn="ctr" fontAlgn="b"/>
                      <a:r>
                        <a:rPr lang="en-IN" sz="1100" b="0" i="0" u="none" strike="noStrike" dirty="0">
                          <a:solidFill>
                            <a:srgbClr val="000000"/>
                          </a:solidFill>
                          <a:effectLst/>
                          <a:latin typeface="Calibri" panose="020F0502020204030204" pitchFamily="34" charset="0"/>
                        </a:rPr>
                        <a:t>12270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4"/>
                  </a:ext>
                </a:extLst>
              </a:tr>
            </a:tbl>
          </a:graphicData>
        </a:graphic>
      </p:graphicFrame>
      <p:graphicFrame>
        <p:nvGraphicFramePr>
          <p:cNvPr id="9" name="Content Placeholder 8"/>
          <p:cNvGraphicFramePr>
            <a:graphicFrameLocks noGrp="1"/>
          </p:cNvGraphicFramePr>
          <p:nvPr>
            <p:ph sz="quarter" idx="4"/>
            <p:extLst>
              <p:ext uri="{D42A27DB-BD31-4B8C-83A1-F6EECF244321}">
                <p14:modId xmlns:p14="http://schemas.microsoft.com/office/powerpoint/2010/main" val="2308371810"/>
              </p:ext>
            </p:extLst>
          </p:nvPr>
        </p:nvGraphicFramePr>
        <p:xfrm>
          <a:off x="4663984" y="1837508"/>
          <a:ext cx="4236176" cy="46047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662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185"/>
            <a:ext cx="8229600" cy="4897861"/>
          </a:xfrm>
        </p:spPr>
        <p:txBody>
          <a:bodyPr>
            <a:normAutofit/>
          </a:bodyPr>
          <a:lstStyle/>
          <a:p>
            <a:pPr marL="285750" indent="-285750">
              <a:buFont typeface="Arial" panose="020B0604020202020204" pitchFamily="34" charset="0"/>
              <a:buChar char="•"/>
            </a:pPr>
            <a:r>
              <a:rPr lang="en-IN" sz="1600" dirty="0">
                <a:solidFill>
                  <a:schemeClr val="tx1"/>
                </a:solidFill>
                <a:latin typeface="+mn-lt"/>
              </a:rPr>
              <a:t>Sondra and Crystal adhered precisely to their assigned hours, effectively utilizing the designated time. Conversely, Erica, Inigo, and Larry demonstrated suboptimal performance, falling short of the expected productivity levels. In contrast, the remaining eight employees surpassed the budgeted hours, showcasing commendable work ethic. </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r>
              <a:rPr lang="en-IN" sz="1600" dirty="0">
                <a:solidFill>
                  <a:schemeClr val="tx1"/>
                </a:solidFill>
                <a:latin typeface="+mn-lt"/>
              </a:rPr>
              <a:t>Remarkably, ten out of thirteen employees were assigned a uniform 960-hour workload, with Erica, despite being compensated the highest wage per hour, exhibiting underperformance. </a:t>
            </a:r>
            <a:br>
              <a:rPr lang="en-IN" sz="1600" dirty="0">
                <a:solidFill>
                  <a:schemeClr val="tx1"/>
                </a:solidFill>
                <a:latin typeface="+mn-lt"/>
              </a:rPr>
            </a:br>
            <a:r>
              <a:rPr lang="en-IN" sz="1600" dirty="0">
                <a:solidFill>
                  <a:schemeClr val="tx1"/>
                </a:solidFill>
                <a:latin typeface="+mn-lt"/>
              </a:rPr>
              <a:t/>
            </a:r>
            <a:br>
              <a:rPr lang="en-IN" sz="1600" dirty="0">
                <a:solidFill>
                  <a:schemeClr val="tx1"/>
                </a:solidFill>
                <a:latin typeface="+mn-lt"/>
              </a:rPr>
            </a:br>
            <a:r>
              <a:rPr lang="en-IN" sz="1600" dirty="0">
                <a:solidFill>
                  <a:schemeClr val="tx1"/>
                </a:solidFill>
                <a:latin typeface="+mn-lt"/>
              </a:rPr>
              <a:t>Larry and Inigo, both receiving above-average hourly wages, also failed to meet the expected level of productivity. Monique and George stood out among their peers, surpassing all other employees by working a total of 1200 hours. Notably, Larry consistently demonstrated lower performance compared to the rest of the workforce. Interestingly, Tom, despite having the lowest hourly wage, exceeded the expectations and outperformed many of his colleagues.</a:t>
            </a:r>
          </a:p>
        </p:txBody>
      </p:sp>
    </p:spTree>
    <p:extLst>
      <p:ext uri="{BB962C8B-B14F-4D97-AF65-F5344CB8AC3E}">
        <p14:creationId xmlns:p14="http://schemas.microsoft.com/office/powerpoint/2010/main" val="92139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2"/>
            <p:extLst>
              <p:ext uri="{D42A27DB-BD31-4B8C-83A1-F6EECF244321}">
                <p14:modId xmlns:p14="http://schemas.microsoft.com/office/powerpoint/2010/main" val="2858653694"/>
              </p:ext>
            </p:extLst>
          </p:nvPr>
        </p:nvGraphicFramePr>
        <p:xfrm>
          <a:off x="1274670" y="1468734"/>
          <a:ext cx="6345329" cy="4565812"/>
        </p:xfrm>
        <a:graphic>
          <a:graphicData uri="http://schemas.openxmlformats.org/drawingml/2006/table">
            <a:tbl>
              <a:tblPr/>
              <a:tblGrid>
                <a:gridCol w="1166957">
                  <a:extLst>
                    <a:ext uri="{9D8B030D-6E8A-4147-A177-3AD203B41FA5}">
                      <a16:colId xmlns="" xmlns:a16="http://schemas.microsoft.com/office/drawing/2014/main" val="20000"/>
                    </a:ext>
                  </a:extLst>
                </a:gridCol>
                <a:gridCol w="1677501">
                  <a:extLst>
                    <a:ext uri="{9D8B030D-6E8A-4147-A177-3AD203B41FA5}">
                      <a16:colId xmlns="" xmlns:a16="http://schemas.microsoft.com/office/drawing/2014/main" val="20001"/>
                    </a:ext>
                  </a:extLst>
                </a:gridCol>
                <a:gridCol w="1823370">
                  <a:extLst>
                    <a:ext uri="{9D8B030D-6E8A-4147-A177-3AD203B41FA5}">
                      <a16:colId xmlns="" xmlns:a16="http://schemas.microsoft.com/office/drawing/2014/main" val="20002"/>
                    </a:ext>
                  </a:extLst>
                </a:gridCol>
                <a:gridCol w="1677501">
                  <a:extLst>
                    <a:ext uri="{9D8B030D-6E8A-4147-A177-3AD203B41FA5}">
                      <a16:colId xmlns="" xmlns:a16="http://schemas.microsoft.com/office/drawing/2014/main" val="20003"/>
                    </a:ext>
                  </a:extLst>
                </a:gridCol>
              </a:tblGrid>
              <a:tr h="168272">
                <a:tc>
                  <a:txBody>
                    <a:bodyPr/>
                    <a:lstStyle/>
                    <a:p>
                      <a:pPr algn="l" fontAlgn="b"/>
                      <a:r>
                        <a:rPr lang="en-IN" sz="1400" b="1" i="0" u="none" strike="noStrike" dirty="0">
                          <a:solidFill>
                            <a:srgbClr val="000000"/>
                          </a:solidFill>
                          <a:effectLst/>
                          <a:latin typeface="Calibri" panose="020F0502020204030204" pitchFamily="34" charset="0"/>
                        </a:rPr>
                        <a:t>Row Labels</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1" i="0" u="none" strike="noStrike" dirty="0">
                          <a:solidFill>
                            <a:srgbClr val="000000"/>
                          </a:solidFill>
                          <a:effectLst/>
                          <a:latin typeface="Calibri" panose="020F0502020204030204" pitchFamily="34" charset="0"/>
                        </a:rPr>
                        <a:t>Max of Cost $ / </a:t>
                      </a:r>
                      <a:r>
                        <a:rPr lang="en-IN" sz="1400" b="1" i="0" u="none" strike="noStrike" dirty="0" err="1">
                          <a:solidFill>
                            <a:srgbClr val="000000"/>
                          </a:solidFill>
                          <a:effectLst/>
                          <a:latin typeface="Calibri" panose="020F0502020204030204" pitchFamily="34" charset="0"/>
                        </a:rPr>
                        <a:t>hr</a:t>
                      </a:r>
                      <a:endParaRPr lang="en-IN" sz="1400" b="1" i="0" u="none" strike="noStrike" dirty="0">
                        <a:solidFill>
                          <a:srgbClr val="000000"/>
                        </a:solidFill>
                        <a:effectLst/>
                        <a:latin typeface="Calibri" panose="020F0502020204030204" pitchFamily="34" charset="0"/>
                      </a:endParaRP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BudgetTotalCost</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ActualTotalCost</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 xmlns:a16="http://schemas.microsoft.com/office/drawing/2014/main" val="10000"/>
                  </a:ext>
                </a:extLst>
              </a:tr>
              <a:tr h="310413">
                <a:tc>
                  <a:txBody>
                    <a:bodyPr/>
                    <a:lstStyle/>
                    <a:p>
                      <a:pPr algn="l" fontAlgn="b"/>
                      <a:r>
                        <a:rPr lang="en-IN" sz="1400" b="0" i="0" u="none" strike="noStrike">
                          <a:solidFill>
                            <a:srgbClr val="000000"/>
                          </a:solidFill>
                          <a:effectLst/>
                          <a:latin typeface="Calibri" panose="020F0502020204030204" pitchFamily="34" charset="0"/>
                        </a:rPr>
                        <a:t>Crystal</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r>
                        <a:rPr lang="en-IN" sz="1400" b="0" i="0" u="none" strike="noStrike">
                          <a:solidFill>
                            <a:srgbClr val="000000"/>
                          </a:solidFill>
                          <a:effectLst/>
                          <a:latin typeface="Calibri" panose="020F0502020204030204" pitchFamily="34" charset="0"/>
                        </a:rPr>
                        <a:t> $                         120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solidFill>
                      <a:srgbClr val="8CAED8"/>
                    </a:solidFill>
                  </a:tcPr>
                </a:tc>
                <a:tc>
                  <a:txBody>
                    <a:bodyPr/>
                    <a:lstStyle/>
                    <a:p>
                      <a:pPr algn="l" fontAlgn="b"/>
                      <a:r>
                        <a:rPr lang="en-IN" sz="1400" b="0" i="0" u="none" strike="noStrike">
                          <a:solidFill>
                            <a:srgbClr val="000000"/>
                          </a:solidFill>
                          <a:effectLst/>
                          <a:latin typeface="Calibri" panose="020F0502020204030204" pitchFamily="34" charset="0"/>
                        </a:rPr>
                        <a:t> $                     108,000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b"/>
                      <a:r>
                        <a:rPr lang="en-IN" sz="1400" b="0" i="0" u="none" strike="noStrike">
                          <a:solidFill>
                            <a:srgbClr val="000000"/>
                          </a:solidFill>
                          <a:effectLst/>
                          <a:latin typeface="Calibri" panose="020F0502020204030204" pitchFamily="34" charset="0"/>
                        </a:rPr>
                        <a:t> $              108,000.0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 xmlns:a16="http://schemas.microsoft.com/office/drawing/2014/main" val="10001"/>
                  </a:ext>
                </a:extLst>
              </a:tr>
              <a:tr h="310413">
                <a:tc>
                  <a:txBody>
                    <a:bodyPr/>
                    <a:lstStyle/>
                    <a:p>
                      <a:pPr algn="l" fontAlgn="b"/>
                      <a:r>
                        <a:rPr lang="en-IN" sz="1400" b="0" i="0" u="none" strike="noStrike">
                          <a:solidFill>
                            <a:srgbClr val="000000"/>
                          </a:solidFill>
                          <a:effectLst/>
                          <a:latin typeface="Calibri" panose="020F0502020204030204" pitchFamily="34" charset="0"/>
                        </a:rPr>
                        <a:t>Erica</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140 </a:t>
                      </a:r>
                    </a:p>
                  </a:txBody>
                  <a:tcPr marL="6670" marR="6670" marT="6670" marB="0" anchor="b">
                    <a:lnL>
                      <a:noFill/>
                    </a:lnL>
                    <a:lnR>
                      <a:noFill/>
                    </a:lnR>
                    <a:lnT>
                      <a:noFill/>
                    </a:lnT>
                    <a:lnB>
                      <a:noFill/>
                    </a:lnB>
                    <a:solidFill>
                      <a:srgbClr val="5A8AC6"/>
                    </a:solidFill>
                  </a:tcPr>
                </a:tc>
                <a:tc>
                  <a:txBody>
                    <a:bodyPr/>
                    <a:lstStyle/>
                    <a:p>
                      <a:pPr algn="l" fontAlgn="b"/>
                      <a:r>
                        <a:rPr lang="en-IN" sz="1400" b="0" i="0" u="none" strike="noStrike">
                          <a:solidFill>
                            <a:srgbClr val="000000"/>
                          </a:solidFill>
                          <a:effectLst/>
                          <a:latin typeface="Calibri" panose="020F0502020204030204" pitchFamily="34" charset="0"/>
                        </a:rPr>
                        <a:t> $                     134,400 </a:t>
                      </a:r>
                    </a:p>
                  </a:txBody>
                  <a:tcPr marL="6670" marR="6670" marT="6670" marB="0" anchor="b">
                    <a:lnL>
                      <a:noFill/>
                    </a:lnL>
                    <a:lnR>
                      <a:noFill/>
                    </a:lnR>
                    <a:lnT>
                      <a:noFill/>
                    </a:lnT>
                    <a:lnB>
                      <a:noFill/>
                    </a:lnB>
                    <a:solidFill>
                      <a:srgbClr val="F4B084"/>
                    </a:solidFill>
                  </a:tcPr>
                </a:tc>
                <a:tc>
                  <a:txBody>
                    <a:bodyPr/>
                    <a:lstStyle/>
                    <a:p>
                      <a:pPr algn="l" fontAlgn="b"/>
                      <a:r>
                        <a:rPr lang="en-IN" sz="1400" b="0" i="0" u="none" strike="noStrike">
                          <a:solidFill>
                            <a:srgbClr val="000000"/>
                          </a:solidFill>
                          <a:effectLst/>
                          <a:latin typeface="Calibri" panose="020F0502020204030204" pitchFamily="34" charset="0"/>
                        </a:rPr>
                        <a:t> $              126,000.0 </a:t>
                      </a:r>
                    </a:p>
                  </a:txBody>
                  <a:tcPr marL="6670" marR="6670" marT="6670" marB="0" anchor="b">
                    <a:lnL>
                      <a:noFill/>
                    </a:lnL>
                    <a:lnR>
                      <a:noFill/>
                    </a:lnR>
                    <a:lnT>
                      <a:noFill/>
                    </a:lnT>
                    <a:lnB>
                      <a:noFill/>
                    </a:lnB>
                    <a:solidFill>
                      <a:srgbClr val="F4B084"/>
                    </a:solidFill>
                  </a:tcPr>
                </a:tc>
                <a:extLst>
                  <a:ext uri="{0D108BD9-81ED-4DB2-BD59-A6C34878D82A}">
                    <a16:rowId xmlns="" xmlns:a16="http://schemas.microsoft.com/office/drawing/2014/main" val="10002"/>
                  </a:ext>
                </a:extLst>
              </a:tr>
              <a:tr h="310413">
                <a:tc>
                  <a:txBody>
                    <a:bodyPr/>
                    <a:lstStyle/>
                    <a:p>
                      <a:pPr algn="l" fontAlgn="b"/>
                      <a:r>
                        <a:rPr lang="en-IN" sz="1400" b="0" i="0" u="none" strike="noStrike">
                          <a:solidFill>
                            <a:srgbClr val="000000"/>
                          </a:solidFill>
                          <a:effectLst/>
                          <a:latin typeface="Calibri" panose="020F0502020204030204" pitchFamily="34" charset="0"/>
                        </a:rPr>
                        <a:t>Gail</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50 </a:t>
                      </a:r>
                    </a:p>
                  </a:txBody>
                  <a:tcPr marL="6670" marR="6670" marT="6670" marB="0" anchor="b">
                    <a:lnL>
                      <a:noFill/>
                    </a:lnL>
                    <a:lnR>
                      <a:noFill/>
                    </a:lnR>
                    <a:lnT>
                      <a:noFill/>
                    </a:lnT>
                    <a:lnB>
                      <a:noFill/>
                    </a:lnB>
                    <a:solidFill>
                      <a:srgbClr val="F9A0A2"/>
                    </a:solidFill>
                  </a:tcPr>
                </a:tc>
                <a:tc>
                  <a:txBody>
                    <a:bodyPr/>
                    <a:lstStyle/>
                    <a:p>
                      <a:pPr algn="l" fontAlgn="b"/>
                      <a:r>
                        <a:rPr lang="en-IN" sz="1400" b="0" i="0" u="none" strike="noStrike">
                          <a:solidFill>
                            <a:srgbClr val="000000"/>
                          </a:solidFill>
                          <a:effectLst/>
                          <a:latin typeface="Calibri" panose="020F0502020204030204" pitchFamily="34" charset="0"/>
                        </a:rPr>
                        <a:t> $                       46,500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51,300.0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03"/>
                  </a:ext>
                </a:extLst>
              </a:tr>
              <a:tr h="310413">
                <a:tc>
                  <a:txBody>
                    <a:bodyPr/>
                    <a:lstStyle/>
                    <a:p>
                      <a:pPr algn="l" fontAlgn="b"/>
                      <a:r>
                        <a:rPr lang="en-IN" sz="1400" b="0" i="0" u="none" strike="noStrike">
                          <a:solidFill>
                            <a:srgbClr val="000000"/>
                          </a:solidFill>
                          <a:effectLst/>
                          <a:latin typeface="Calibri" panose="020F0502020204030204" pitchFamily="34" charset="0"/>
                        </a:rPr>
                        <a:t>George</a:t>
                      </a:r>
                    </a:p>
                  </a:txBody>
                  <a:tcPr marL="6670" marR="6670" marT="6670" marB="0" anchor="b">
                    <a:lnL>
                      <a:noFill/>
                    </a:lnL>
                    <a:lnR>
                      <a:noFill/>
                    </a:lnR>
                    <a:lnT>
                      <a:noFill/>
                    </a:lnT>
                    <a:lnB>
                      <a:noFill/>
                    </a:lnB>
                  </a:tcPr>
                </a:tc>
                <a:tc>
                  <a:txBody>
                    <a:bodyPr/>
                    <a:lstStyle/>
                    <a:p>
                      <a:pPr algn="l" fontAlgn="b"/>
                      <a:r>
                        <a:rPr lang="en-IN" sz="1400" b="0" i="0" u="none" strike="noStrike" dirty="0">
                          <a:solidFill>
                            <a:srgbClr val="000000"/>
                          </a:solidFill>
                          <a:effectLst/>
                          <a:latin typeface="Calibri" panose="020F0502020204030204" pitchFamily="34" charset="0"/>
                        </a:rPr>
                        <a:t> $                            60 </a:t>
                      </a:r>
                    </a:p>
                  </a:txBody>
                  <a:tcPr marL="6670" marR="6670" marT="6670" marB="0" anchor="b">
                    <a:lnL>
                      <a:noFill/>
                    </a:lnL>
                    <a:lnR>
                      <a:noFill/>
                    </a:lnR>
                    <a:lnT>
                      <a:noFill/>
                    </a:lnT>
                    <a:lnB>
                      <a:noFill/>
                    </a:lnB>
                    <a:solidFill>
                      <a:srgbClr val="FAC4C7"/>
                    </a:solidFill>
                  </a:tcPr>
                </a:tc>
                <a:tc>
                  <a:txBody>
                    <a:bodyPr/>
                    <a:lstStyle/>
                    <a:p>
                      <a:pPr algn="l" fontAlgn="b"/>
                      <a:r>
                        <a:rPr lang="en-IN" sz="1400" b="0" i="0" u="none" strike="noStrike">
                          <a:solidFill>
                            <a:srgbClr val="000000"/>
                          </a:solidFill>
                          <a:effectLst/>
                          <a:latin typeface="Calibri" panose="020F0502020204030204" pitchFamily="34" charset="0"/>
                        </a:rPr>
                        <a:t> $                       57,600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72,000.0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04"/>
                  </a:ext>
                </a:extLst>
              </a:tr>
              <a:tr h="310413">
                <a:tc>
                  <a:txBody>
                    <a:bodyPr/>
                    <a:lstStyle/>
                    <a:p>
                      <a:pPr algn="l" fontAlgn="b"/>
                      <a:r>
                        <a:rPr lang="en-IN" sz="1400" b="0" i="0" u="none" strike="noStrike">
                          <a:solidFill>
                            <a:srgbClr val="000000"/>
                          </a:solidFill>
                          <a:effectLst/>
                          <a:latin typeface="Calibri" panose="020F0502020204030204" pitchFamily="34" charset="0"/>
                        </a:rPr>
                        <a:t>Inigo</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95 </a:t>
                      </a:r>
                    </a:p>
                  </a:txBody>
                  <a:tcPr marL="6670" marR="6670" marT="6670" marB="0" anchor="b">
                    <a:lnL>
                      <a:noFill/>
                    </a:lnL>
                    <a:lnR>
                      <a:noFill/>
                    </a:lnR>
                    <a:lnT>
                      <a:noFill/>
                    </a:lnT>
                    <a:lnB>
                      <a:noFill/>
                    </a:lnB>
                    <a:solidFill>
                      <a:srgbClr val="CBD9EE"/>
                    </a:solidFill>
                  </a:tcPr>
                </a:tc>
                <a:tc>
                  <a:txBody>
                    <a:bodyPr/>
                    <a:lstStyle/>
                    <a:p>
                      <a:pPr algn="l" fontAlgn="b"/>
                      <a:r>
                        <a:rPr lang="en-IN" sz="1400" b="0" i="0" u="none" strike="noStrike">
                          <a:solidFill>
                            <a:srgbClr val="000000"/>
                          </a:solidFill>
                          <a:effectLst/>
                          <a:latin typeface="Calibri" panose="020F0502020204030204" pitchFamily="34" charset="0"/>
                        </a:rPr>
                        <a:t> $                       91,200 </a:t>
                      </a:r>
                    </a:p>
                  </a:txBody>
                  <a:tcPr marL="6670" marR="6670" marT="6670" marB="0" anchor="b">
                    <a:lnL>
                      <a:noFill/>
                    </a:lnL>
                    <a:lnR>
                      <a:noFill/>
                    </a:lnR>
                    <a:lnT>
                      <a:noFill/>
                    </a:lnT>
                    <a:lnB>
                      <a:noFill/>
                    </a:lnB>
                    <a:solidFill>
                      <a:srgbClr val="F4B084"/>
                    </a:solidFill>
                  </a:tcPr>
                </a:tc>
                <a:tc>
                  <a:txBody>
                    <a:bodyPr/>
                    <a:lstStyle/>
                    <a:p>
                      <a:pPr algn="l" fontAlgn="b"/>
                      <a:r>
                        <a:rPr lang="en-IN" sz="1400" b="0" i="0" u="none" strike="noStrike">
                          <a:solidFill>
                            <a:srgbClr val="000000"/>
                          </a:solidFill>
                          <a:effectLst/>
                          <a:latin typeface="Calibri" panose="020F0502020204030204" pitchFamily="34" charset="0"/>
                        </a:rPr>
                        <a:t> $                62,700.0 </a:t>
                      </a:r>
                    </a:p>
                  </a:txBody>
                  <a:tcPr marL="6670" marR="6670" marT="6670" marB="0" anchor="b">
                    <a:lnL>
                      <a:noFill/>
                    </a:lnL>
                    <a:lnR>
                      <a:noFill/>
                    </a:lnR>
                    <a:lnT>
                      <a:noFill/>
                    </a:lnT>
                    <a:lnB>
                      <a:noFill/>
                    </a:lnB>
                    <a:solidFill>
                      <a:srgbClr val="F4B084"/>
                    </a:solidFill>
                  </a:tcPr>
                </a:tc>
                <a:extLst>
                  <a:ext uri="{0D108BD9-81ED-4DB2-BD59-A6C34878D82A}">
                    <a16:rowId xmlns="" xmlns:a16="http://schemas.microsoft.com/office/drawing/2014/main" val="10005"/>
                  </a:ext>
                </a:extLst>
              </a:tr>
              <a:tr h="310413">
                <a:tc>
                  <a:txBody>
                    <a:bodyPr/>
                    <a:lstStyle/>
                    <a:p>
                      <a:pPr algn="l" fontAlgn="b"/>
                      <a:r>
                        <a:rPr lang="en-IN" sz="1400" b="0" i="0" u="none" strike="noStrike">
                          <a:solidFill>
                            <a:srgbClr val="000000"/>
                          </a:solidFill>
                          <a:effectLst/>
                          <a:latin typeface="Calibri" panose="020F0502020204030204" pitchFamily="34" charset="0"/>
                        </a:rPr>
                        <a:t>Jenny</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75 </a:t>
                      </a:r>
                    </a:p>
                  </a:txBody>
                  <a:tcPr marL="6670" marR="6670" marT="6670" marB="0" anchor="b">
                    <a:lnL>
                      <a:noFill/>
                    </a:lnL>
                    <a:lnR>
                      <a:noFill/>
                    </a:lnR>
                    <a:lnT>
                      <a:noFill/>
                    </a:lnT>
                    <a:lnB>
                      <a:noFill/>
                    </a:lnB>
                    <a:solidFill>
                      <a:srgbClr val="FCFCFF"/>
                    </a:solidFill>
                  </a:tcPr>
                </a:tc>
                <a:tc>
                  <a:txBody>
                    <a:bodyPr/>
                    <a:lstStyle/>
                    <a:p>
                      <a:pPr algn="l" fontAlgn="b"/>
                      <a:r>
                        <a:rPr lang="en-IN" sz="1400" b="0" i="0" u="none" strike="noStrike">
                          <a:solidFill>
                            <a:srgbClr val="000000"/>
                          </a:solidFill>
                          <a:effectLst/>
                          <a:latin typeface="Calibri" panose="020F0502020204030204" pitchFamily="34" charset="0"/>
                        </a:rPr>
                        <a:t> $                       72,000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76,500.0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06"/>
                  </a:ext>
                </a:extLst>
              </a:tr>
              <a:tr h="310413">
                <a:tc>
                  <a:txBody>
                    <a:bodyPr/>
                    <a:lstStyle/>
                    <a:p>
                      <a:pPr algn="l" fontAlgn="b"/>
                      <a:r>
                        <a:rPr lang="en-IN" sz="1400" b="0" i="0" u="none" strike="noStrike">
                          <a:solidFill>
                            <a:srgbClr val="000000"/>
                          </a:solidFill>
                          <a:effectLst/>
                          <a:latin typeface="Calibri" panose="020F0502020204030204" pitchFamily="34" charset="0"/>
                        </a:rPr>
                        <a:t>Jim</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90 </a:t>
                      </a:r>
                    </a:p>
                  </a:txBody>
                  <a:tcPr marL="6670" marR="6670" marT="6670" marB="0" anchor="b">
                    <a:lnL>
                      <a:noFill/>
                    </a:lnL>
                    <a:lnR>
                      <a:noFill/>
                    </a:lnR>
                    <a:lnT>
                      <a:noFill/>
                    </a:lnT>
                    <a:lnB>
                      <a:noFill/>
                    </a:lnB>
                    <a:solidFill>
                      <a:srgbClr val="D7E2F2"/>
                    </a:solidFill>
                  </a:tcPr>
                </a:tc>
                <a:tc>
                  <a:txBody>
                    <a:bodyPr/>
                    <a:lstStyle/>
                    <a:p>
                      <a:pPr algn="l" fontAlgn="b"/>
                      <a:r>
                        <a:rPr lang="en-IN" sz="1400" b="0" i="0" u="none" strike="noStrike">
                          <a:solidFill>
                            <a:srgbClr val="000000"/>
                          </a:solidFill>
                          <a:effectLst/>
                          <a:latin typeface="Calibri" panose="020F0502020204030204" pitchFamily="34" charset="0"/>
                        </a:rPr>
                        <a:t> $                       86,400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dirty="0">
                          <a:solidFill>
                            <a:srgbClr val="000000"/>
                          </a:solidFill>
                          <a:effectLst/>
                          <a:latin typeface="Calibri" panose="020F0502020204030204" pitchFamily="34" charset="0"/>
                        </a:rPr>
                        <a:t> $                94,500.0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07"/>
                  </a:ext>
                </a:extLst>
              </a:tr>
              <a:tr h="310413">
                <a:tc>
                  <a:txBody>
                    <a:bodyPr/>
                    <a:lstStyle/>
                    <a:p>
                      <a:pPr algn="l" fontAlgn="b"/>
                      <a:r>
                        <a:rPr lang="en-IN" sz="1400" b="0" i="0" u="none" strike="noStrike">
                          <a:solidFill>
                            <a:srgbClr val="000000"/>
                          </a:solidFill>
                          <a:effectLst/>
                          <a:latin typeface="Calibri" panose="020F0502020204030204" pitchFamily="34" charset="0"/>
                        </a:rPr>
                        <a:t>Larry</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88 </a:t>
                      </a:r>
                    </a:p>
                  </a:txBody>
                  <a:tcPr marL="6670" marR="6670" marT="6670" marB="0" anchor="b">
                    <a:lnL>
                      <a:noFill/>
                    </a:lnL>
                    <a:lnR>
                      <a:noFill/>
                    </a:lnR>
                    <a:lnT>
                      <a:noFill/>
                    </a:lnT>
                    <a:lnB>
                      <a:noFill/>
                    </a:lnB>
                    <a:solidFill>
                      <a:srgbClr val="DCE6F4"/>
                    </a:solidFill>
                  </a:tcPr>
                </a:tc>
                <a:tc>
                  <a:txBody>
                    <a:bodyPr/>
                    <a:lstStyle/>
                    <a:p>
                      <a:pPr algn="l" fontAlgn="b"/>
                      <a:r>
                        <a:rPr lang="en-IN" sz="1400" b="0" i="0" u="none" strike="noStrike">
                          <a:solidFill>
                            <a:srgbClr val="000000"/>
                          </a:solidFill>
                          <a:effectLst/>
                          <a:latin typeface="Calibri" panose="020F0502020204030204" pitchFamily="34" charset="0"/>
                        </a:rPr>
                        <a:t> $                       84,480 </a:t>
                      </a:r>
                    </a:p>
                  </a:txBody>
                  <a:tcPr marL="6670" marR="6670" marT="6670" marB="0" anchor="b">
                    <a:lnL>
                      <a:noFill/>
                    </a:lnL>
                    <a:lnR>
                      <a:noFill/>
                    </a:lnR>
                    <a:lnT>
                      <a:noFill/>
                    </a:lnT>
                    <a:lnB>
                      <a:noFill/>
                    </a:lnB>
                    <a:solidFill>
                      <a:srgbClr val="F4B084"/>
                    </a:solidFill>
                  </a:tcPr>
                </a:tc>
                <a:tc>
                  <a:txBody>
                    <a:bodyPr/>
                    <a:lstStyle/>
                    <a:p>
                      <a:pPr algn="l" fontAlgn="b"/>
                      <a:r>
                        <a:rPr lang="en-IN" sz="1400" b="0" i="0" u="none" strike="noStrike">
                          <a:solidFill>
                            <a:srgbClr val="000000"/>
                          </a:solidFill>
                          <a:effectLst/>
                          <a:latin typeface="Calibri" panose="020F0502020204030204" pitchFamily="34" charset="0"/>
                        </a:rPr>
                        <a:t> $                42,240.0 </a:t>
                      </a:r>
                    </a:p>
                  </a:txBody>
                  <a:tcPr marL="6670" marR="6670" marT="6670" marB="0" anchor="b">
                    <a:lnL>
                      <a:noFill/>
                    </a:lnL>
                    <a:lnR>
                      <a:noFill/>
                    </a:lnR>
                    <a:lnT>
                      <a:noFill/>
                    </a:lnT>
                    <a:lnB>
                      <a:noFill/>
                    </a:lnB>
                    <a:solidFill>
                      <a:srgbClr val="F4B084"/>
                    </a:solidFill>
                  </a:tcPr>
                </a:tc>
                <a:extLst>
                  <a:ext uri="{0D108BD9-81ED-4DB2-BD59-A6C34878D82A}">
                    <a16:rowId xmlns="" xmlns:a16="http://schemas.microsoft.com/office/drawing/2014/main" val="10008"/>
                  </a:ext>
                </a:extLst>
              </a:tr>
              <a:tr h="310413">
                <a:tc>
                  <a:txBody>
                    <a:bodyPr/>
                    <a:lstStyle/>
                    <a:p>
                      <a:pPr algn="l" fontAlgn="b"/>
                      <a:r>
                        <a:rPr lang="en-IN" sz="1400" b="0" i="0" u="none" strike="noStrike">
                          <a:solidFill>
                            <a:srgbClr val="000000"/>
                          </a:solidFill>
                          <a:effectLst/>
                          <a:latin typeface="Calibri" panose="020F0502020204030204" pitchFamily="34" charset="0"/>
                        </a:rPr>
                        <a:t>Monique</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105 </a:t>
                      </a:r>
                    </a:p>
                  </a:txBody>
                  <a:tcPr marL="6670" marR="6670" marT="6670" marB="0" anchor="b">
                    <a:lnL>
                      <a:noFill/>
                    </a:lnL>
                    <a:lnR>
                      <a:noFill/>
                    </a:lnR>
                    <a:lnT>
                      <a:noFill/>
                    </a:lnT>
                    <a:lnB>
                      <a:noFill/>
                    </a:lnB>
                    <a:solidFill>
                      <a:srgbClr val="B2C8E5"/>
                    </a:solidFill>
                  </a:tcPr>
                </a:tc>
                <a:tc>
                  <a:txBody>
                    <a:bodyPr/>
                    <a:lstStyle/>
                    <a:p>
                      <a:pPr algn="l" fontAlgn="b"/>
                      <a:r>
                        <a:rPr lang="en-IN" sz="1400" b="0" i="0" u="none" strike="noStrike">
                          <a:solidFill>
                            <a:srgbClr val="000000"/>
                          </a:solidFill>
                          <a:effectLst/>
                          <a:latin typeface="Calibri" panose="020F0502020204030204" pitchFamily="34" charset="0"/>
                        </a:rPr>
                        <a:t> $                     100,800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126,000.0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09"/>
                  </a:ext>
                </a:extLst>
              </a:tr>
              <a:tr h="310413">
                <a:tc>
                  <a:txBody>
                    <a:bodyPr/>
                    <a:lstStyle/>
                    <a:p>
                      <a:pPr algn="l" fontAlgn="b"/>
                      <a:r>
                        <a:rPr lang="en-IN" sz="1400" b="0" i="0" u="none" strike="noStrike">
                          <a:solidFill>
                            <a:srgbClr val="000000"/>
                          </a:solidFill>
                          <a:effectLst/>
                          <a:latin typeface="Calibri" panose="020F0502020204030204" pitchFamily="34" charset="0"/>
                        </a:rPr>
                        <a:t>Sarah</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75 </a:t>
                      </a:r>
                    </a:p>
                  </a:txBody>
                  <a:tcPr marL="6670" marR="6670" marT="6670" marB="0" anchor="b">
                    <a:lnL>
                      <a:noFill/>
                    </a:lnL>
                    <a:lnR>
                      <a:noFill/>
                    </a:lnR>
                    <a:lnT>
                      <a:noFill/>
                    </a:lnT>
                    <a:lnB>
                      <a:noFill/>
                    </a:lnB>
                    <a:solidFill>
                      <a:srgbClr val="FCFCFF"/>
                    </a:solidFill>
                  </a:tcPr>
                </a:tc>
                <a:tc>
                  <a:txBody>
                    <a:bodyPr/>
                    <a:lstStyle/>
                    <a:p>
                      <a:pPr algn="l" fontAlgn="b"/>
                      <a:r>
                        <a:rPr lang="en-IN" sz="1400" b="0" i="0" u="none" strike="noStrike">
                          <a:solidFill>
                            <a:srgbClr val="000000"/>
                          </a:solidFill>
                          <a:effectLst/>
                          <a:latin typeface="Calibri" panose="020F0502020204030204" pitchFamily="34" charset="0"/>
                        </a:rPr>
                        <a:t> $                       72,000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76,500.0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10"/>
                  </a:ext>
                </a:extLst>
              </a:tr>
              <a:tr h="310413">
                <a:tc>
                  <a:txBody>
                    <a:bodyPr/>
                    <a:lstStyle/>
                    <a:p>
                      <a:pPr algn="l" fontAlgn="b"/>
                      <a:r>
                        <a:rPr lang="en-IN" sz="1400" b="0" i="0" u="none" strike="noStrike">
                          <a:solidFill>
                            <a:srgbClr val="000000"/>
                          </a:solidFill>
                          <a:effectLst/>
                          <a:latin typeface="Calibri" panose="020F0502020204030204" pitchFamily="34" charset="0"/>
                        </a:rPr>
                        <a:t>Sondra</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45 </a:t>
                      </a:r>
                    </a:p>
                  </a:txBody>
                  <a:tcPr marL="6670" marR="6670" marT="6670" marB="0" anchor="b">
                    <a:lnL>
                      <a:noFill/>
                    </a:lnL>
                    <a:lnR>
                      <a:noFill/>
                    </a:lnR>
                    <a:lnT>
                      <a:noFill/>
                    </a:lnT>
                    <a:lnB>
                      <a:noFill/>
                    </a:lnB>
                    <a:solidFill>
                      <a:srgbClr val="F98D90"/>
                    </a:solidFill>
                  </a:tcPr>
                </a:tc>
                <a:tc>
                  <a:txBody>
                    <a:bodyPr/>
                    <a:lstStyle/>
                    <a:p>
                      <a:pPr algn="l" fontAlgn="b"/>
                      <a:r>
                        <a:rPr lang="en-IN" sz="1400" b="0" i="0" u="none" strike="noStrike">
                          <a:solidFill>
                            <a:srgbClr val="000000"/>
                          </a:solidFill>
                          <a:effectLst/>
                          <a:latin typeface="Calibri" panose="020F0502020204030204" pitchFamily="34" charset="0"/>
                        </a:rPr>
                        <a:t> $                       43,200 </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43,200.0 </a:t>
                      </a:r>
                    </a:p>
                  </a:txBody>
                  <a:tcPr marL="6670" marR="6670" marT="6670" marB="0" anchor="b">
                    <a:lnL>
                      <a:noFill/>
                    </a:lnL>
                    <a:lnR>
                      <a:noFill/>
                    </a:lnR>
                    <a:lnT>
                      <a:noFill/>
                    </a:lnT>
                    <a:lnB>
                      <a:noFill/>
                    </a:lnB>
                  </a:tcPr>
                </a:tc>
                <a:extLst>
                  <a:ext uri="{0D108BD9-81ED-4DB2-BD59-A6C34878D82A}">
                    <a16:rowId xmlns="" xmlns:a16="http://schemas.microsoft.com/office/drawing/2014/main" val="10011"/>
                  </a:ext>
                </a:extLst>
              </a:tr>
              <a:tr h="310413">
                <a:tc>
                  <a:txBody>
                    <a:bodyPr/>
                    <a:lstStyle/>
                    <a:p>
                      <a:pPr algn="l" fontAlgn="b"/>
                      <a:r>
                        <a:rPr lang="en-IN" sz="1400" b="0" i="0" u="none" strike="noStrike">
                          <a:solidFill>
                            <a:srgbClr val="000000"/>
                          </a:solidFill>
                          <a:effectLst/>
                          <a:latin typeface="Calibri" panose="020F0502020204030204" pitchFamily="34" charset="0"/>
                        </a:rPr>
                        <a:t>Stanley</a:t>
                      </a:r>
                    </a:p>
                  </a:txBody>
                  <a:tcPr marL="6670" marR="6670" marT="6670" marB="0" anchor="b">
                    <a:lnL>
                      <a:noFill/>
                    </a:lnL>
                    <a:lnR>
                      <a:noFill/>
                    </a:lnR>
                    <a:lnT>
                      <a:noFill/>
                    </a:lnT>
                    <a:lnB>
                      <a:noFill/>
                    </a:lnB>
                  </a:tcPr>
                </a:tc>
                <a:tc>
                  <a:txBody>
                    <a:bodyPr/>
                    <a:lstStyle/>
                    <a:p>
                      <a:pPr algn="l" fontAlgn="b"/>
                      <a:r>
                        <a:rPr lang="en-IN" sz="1400" b="0" i="0" u="none" strike="noStrike">
                          <a:solidFill>
                            <a:srgbClr val="000000"/>
                          </a:solidFill>
                          <a:effectLst/>
                          <a:latin typeface="Calibri" panose="020F0502020204030204" pitchFamily="34" charset="0"/>
                        </a:rPr>
                        <a:t> $                            50 </a:t>
                      </a:r>
                    </a:p>
                  </a:txBody>
                  <a:tcPr marL="6670" marR="6670" marT="6670" marB="0" anchor="b">
                    <a:lnL>
                      <a:noFill/>
                    </a:lnL>
                    <a:lnR>
                      <a:noFill/>
                    </a:lnR>
                    <a:lnT>
                      <a:noFill/>
                    </a:lnT>
                    <a:lnB>
                      <a:noFill/>
                    </a:lnB>
                    <a:solidFill>
                      <a:srgbClr val="F9A0A2"/>
                    </a:solidFill>
                  </a:tcPr>
                </a:tc>
                <a:tc>
                  <a:txBody>
                    <a:bodyPr/>
                    <a:lstStyle/>
                    <a:p>
                      <a:pPr algn="l" fontAlgn="b"/>
                      <a:r>
                        <a:rPr lang="en-IN" sz="1400" b="0" i="0" u="none" strike="noStrike">
                          <a:solidFill>
                            <a:srgbClr val="000000"/>
                          </a:solidFill>
                          <a:effectLst/>
                          <a:latin typeface="Calibri" panose="020F0502020204030204" pitchFamily="34" charset="0"/>
                        </a:rPr>
                        <a:t> $                       36,000 </a:t>
                      </a:r>
                    </a:p>
                  </a:txBody>
                  <a:tcPr marL="6670" marR="6670" marT="6670" marB="0" anchor="b">
                    <a:lnL>
                      <a:noFill/>
                    </a:lnL>
                    <a:lnR>
                      <a:noFill/>
                    </a:lnR>
                    <a:lnT>
                      <a:noFill/>
                    </a:lnT>
                    <a:lnB>
                      <a:noFill/>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43,200.0 </a:t>
                      </a:r>
                    </a:p>
                  </a:txBody>
                  <a:tcPr marL="6670" marR="6670" marT="6670" marB="0" anchor="b">
                    <a:lnL>
                      <a:noFill/>
                    </a:lnL>
                    <a:lnR>
                      <a:noFill/>
                    </a:lnR>
                    <a:lnT>
                      <a:noFill/>
                    </a:lnT>
                    <a:lnB>
                      <a:noFill/>
                    </a:lnB>
                    <a:solidFill>
                      <a:srgbClr val="9BC2E6"/>
                    </a:solidFill>
                  </a:tcPr>
                </a:tc>
                <a:extLst>
                  <a:ext uri="{0D108BD9-81ED-4DB2-BD59-A6C34878D82A}">
                    <a16:rowId xmlns="" xmlns:a16="http://schemas.microsoft.com/office/drawing/2014/main" val="10012"/>
                  </a:ext>
                </a:extLst>
              </a:tr>
              <a:tr h="310413">
                <a:tc>
                  <a:txBody>
                    <a:bodyPr/>
                    <a:lstStyle/>
                    <a:p>
                      <a:pPr algn="l" fontAlgn="b"/>
                      <a:r>
                        <a:rPr lang="en-IN" sz="1400" b="0" i="0" u="none" strike="noStrike">
                          <a:solidFill>
                            <a:srgbClr val="000000"/>
                          </a:solidFill>
                          <a:effectLst/>
                          <a:latin typeface="Calibri" panose="020F0502020204030204" pitchFamily="34" charset="0"/>
                        </a:rPr>
                        <a:t>Tom</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 $                            35 </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F8696B"/>
                    </a:solidFill>
                  </a:tcPr>
                </a:tc>
                <a:tc>
                  <a:txBody>
                    <a:bodyPr/>
                    <a:lstStyle/>
                    <a:p>
                      <a:pPr algn="l" fontAlgn="b"/>
                      <a:r>
                        <a:rPr lang="en-IN" sz="1400" b="0" i="0" u="none" strike="noStrike">
                          <a:solidFill>
                            <a:srgbClr val="000000"/>
                          </a:solidFill>
                          <a:effectLst/>
                          <a:latin typeface="Calibri" panose="020F0502020204030204" pitchFamily="34" charset="0"/>
                        </a:rPr>
                        <a:t> $                       33,600 </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9BC2E6"/>
                    </a:solidFill>
                  </a:tcPr>
                </a:tc>
                <a:tc>
                  <a:txBody>
                    <a:bodyPr/>
                    <a:lstStyle/>
                    <a:p>
                      <a:pPr algn="l" fontAlgn="b"/>
                      <a:r>
                        <a:rPr lang="en-IN" sz="1400" b="0" i="0" u="none" strike="noStrike">
                          <a:solidFill>
                            <a:srgbClr val="000000"/>
                          </a:solidFill>
                          <a:effectLst/>
                          <a:latin typeface="Calibri" panose="020F0502020204030204" pitchFamily="34" charset="0"/>
                        </a:rPr>
                        <a:t> $                34,650.0 </a:t>
                      </a:r>
                    </a:p>
                  </a:txBody>
                  <a:tcPr marL="6670" marR="6670" marT="6670" marB="0" anchor="b">
                    <a:lnL>
                      <a:noFill/>
                    </a:lnL>
                    <a:lnR>
                      <a:noFill/>
                    </a:lnR>
                    <a:lnT>
                      <a:noFill/>
                    </a:lnT>
                    <a:lnB w="6350" cap="flat" cmpd="sng" algn="ctr">
                      <a:solidFill>
                        <a:srgbClr val="8EA9DB"/>
                      </a:solidFill>
                      <a:prstDash val="solid"/>
                      <a:round/>
                      <a:headEnd type="none" w="med" len="med"/>
                      <a:tailEnd type="none" w="med" len="med"/>
                    </a:lnB>
                    <a:solidFill>
                      <a:srgbClr val="9BC2E6"/>
                    </a:solidFill>
                  </a:tcPr>
                </a:tc>
                <a:extLst>
                  <a:ext uri="{0D108BD9-81ED-4DB2-BD59-A6C34878D82A}">
                    <a16:rowId xmlns="" xmlns:a16="http://schemas.microsoft.com/office/drawing/2014/main" val="10013"/>
                  </a:ext>
                </a:extLst>
              </a:tr>
              <a:tr h="310413">
                <a:tc>
                  <a:txBody>
                    <a:bodyPr/>
                    <a:lstStyle/>
                    <a:p>
                      <a:pPr algn="l" fontAlgn="b"/>
                      <a:r>
                        <a:rPr lang="en-IN" sz="1400" b="1" i="0" u="none" strike="noStrike">
                          <a:solidFill>
                            <a:srgbClr val="000000"/>
                          </a:solidFill>
                          <a:effectLst/>
                          <a:latin typeface="Calibri" panose="020F0502020204030204" pitchFamily="34" charset="0"/>
                        </a:rPr>
                        <a:t>Grand Total</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 $                         140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r>
                        <a:rPr lang="en-IN" sz="1400" b="1" i="0" u="none" strike="noStrike">
                          <a:solidFill>
                            <a:srgbClr val="000000"/>
                          </a:solidFill>
                          <a:effectLst/>
                          <a:latin typeface="Calibri" panose="020F0502020204030204" pitchFamily="34" charset="0"/>
                        </a:rPr>
                        <a:t> $                    966,180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solidFill>
                      <a:srgbClr val="F4B084"/>
                    </a:solidFill>
                  </a:tcPr>
                </a:tc>
                <a:tc>
                  <a:txBody>
                    <a:bodyPr/>
                    <a:lstStyle/>
                    <a:p>
                      <a:pPr algn="l" fontAlgn="b"/>
                      <a:r>
                        <a:rPr lang="en-IN" sz="1400" b="1" i="0" u="none" strike="noStrike" dirty="0">
                          <a:solidFill>
                            <a:srgbClr val="000000"/>
                          </a:solidFill>
                          <a:effectLst/>
                          <a:latin typeface="Calibri" panose="020F0502020204030204" pitchFamily="34" charset="0"/>
                        </a:rPr>
                        <a:t> $              956,790.0 </a:t>
                      </a:r>
                    </a:p>
                  </a:txBody>
                  <a:tcPr marL="6670" marR="6670" marT="6670" marB="0" anchor="b">
                    <a:lnL>
                      <a:noFill/>
                    </a:lnL>
                    <a:lnR>
                      <a:noFill/>
                    </a:lnR>
                    <a:lnT w="6350" cap="flat" cmpd="sng" algn="ctr">
                      <a:solidFill>
                        <a:srgbClr val="8EA9DB"/>
                      </a:solidFill>
                      <a:prstDash val="solid"/>
                      <a:round/>
                      <a:headEnd type="none" w="med" len="med"/>
                      <a:tailEnd type="none" w="med" len="med"/>
                    </a:lnT>
                    <a:lnB>
                      <a:noFill/>
                    </a:lnB>
                    <a:solidFill>
                      <a:srgbClr val="F4B084"/>
                    </a:solidFil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250951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4" y="979513"/>
            <a:ext cx="8245794" cy="770909"/>
          </a:xfrm>
        </p:spPr>
        <p:txBody>
          <a:bodyPr>
            <a:normAutofit/>
          </a:bodyPr>
          <a:lstStyle/>
          <a:p>
            <a:r>
              <a:rPr lang="en-IN" dirty="0"/>
              <a:t>Over/Under Personnel cost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6803520"/>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989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79F87-34D6-DC53-07C5-6879F1827B75}"/>
              </a:ext>
            </a:extLst>
          </p:cNvPr>
          <p:cNvSpPr>
            <a:spLocks noGrp="1"/>
          </p:cNvSpPr>
          <p:nvPr>
            <p:ph type="title"/>
          </p:nvPr>
        </p:nvSpPr>
        <p:spPr>
          <a:xfrm>
            <a:off x="457200" y="1343451"/>
            <a:ext cx="8229600" cy="4663943"/>
          </a:xfrm>
        </p:spPr>
        <p:txBody>
          <a:bodyPr>
            <a:normAutofit/>
          </a:bodyPr>
          <a:lstStyle/>
          <a:p>
            <a:pPr marL="285750" indent="-285750">
              <a:buFont typeface="Arial" panose="020B0604020202020204" pitchFamily="34" charset="0"/>
              <a:buChar char="•"/>
            </a:pPr>
            <a:r>
              <a:rPr lang="en-US" sz="1600" dirty="0">
                <a:solidFill>
                  <a:schemeClr val="tx1"/>
                </a:solidFill>
                <a:latin typeface="+mn-lt"/>
              </a:rPr>
              <a:t>In accordance with the trend of over/under personnel performance hours, Crystal and Sondra received compensation precisely equivalent to their assigned hours. Erica, Inigo, and Larry, on the other hand, received remuneration corresponding to the budgeted cost. </a:t>
            </a:r>
            <a:br>
              <a:rPr lang="en-US" sz="1600" dirty="0">
                <a:solidFill>
                  <a:schemeClr val="tx1"/>
                </a:solidFill>
                <a:latin typeface="+mn-lt"/>
              </a:rPr>
            </a:br>
            <a:r>
              <a:rPr lang="en-US" sz="1600" dirty="0">
                <a:solidFill>
                  <a:schemeClr val="tx1"/>
                </a:solidFill>
                <a:latin typeface="+mn-lt"/>
              </a:rPr>
              <a:t/>
            </a:r>
            <a:br>
              <a:rPr lang="en-US" sz="1600" dirty="0">
                <a:solidFill>
                  <a:schemeClr val="tx1"/>
                </a:solidFill>
                <a:latin typeface="+mn-lt"/>
              </a:rPr>
            </a:br>
            <a:r>
              <a:rPr lang="en-US" sz="1600" dirty="0">
                <a:solidFill>
                  <a:schemeClr val="tx1"/>
                </a:solidFill>
                <a:latin typeface="+mn-lt"/>
              </a:rPr>
              <a:t>Interestingly, despite their lower performance levels, certain employees earned higher incomes due to disparities in their hourly wage. Erica, in particular, received the highest compensation despite her underperformance. </a:t>
            </a:r>
            <a:br>
              <a:rPr lang="en-US" sz="1600" dirty="0">
                <a:solidFill>
                  <a:schemeClr val="tx1"/>
                </a:solidFill>
                <a:latin typeface="+mn-lt"/>
              </a:rPr>
            </a:br>
            <a:r>
              <a:rPr lang="en-US" sz="1600" dirty="0">
                <a:solidFill>
                  <a:schemeClr val="tx1"/>
                </a:solidFill>
                <a:latin typeface="+mn-lt"/>
              </a:rPr>
              <a:t/>
            </a:r>
            <a:br>
              <a:rPr lang="en-US" sz="1600" dirty="0">
                <a:solidFill>
                  <a:schemeClr val="tx1"/>
                </a:solidFill>
                <a:latin typeface="+mn-lt"/>
              </a:rPr>
            </a:br>
            <a:r>
              <a:rPr lang="en-US" sz="1600" dirty="0">
                <a:solidFill>
                  <a:schemeClr val="tx1"/>
                </a:solidFill>
                <a:latin typeface="+mn-lt"/>
              </a:rPr>
              <a:t>Among the employees, Monique exhibited the most significant positive variance, while Inigo demonstrated the highest negative variance between the budgeted and actual costs. Notably, Tom earned the lowest income from the projects due to his lower hourly wage. </a:t>
            </a:r>
            <a:br>
              <a:rPr lang="en-US" sz="1600" dirty="0">
                <a:solidFill>
                  <a:schemeClr val="tx1"/>
                </a:solidFill>
                <a:latin typeface="+mn-lt"/>
              </a:rPr>
            </a:br>
            <a:r>
              <a:rPr lang="en-US" sz="1600" dirty="0">
                <a:solidFill>
                  <a:schemeClr val="tx1"/>
                </a:solidFill>
                <a:latin typeface="+mn-lt"/>
              </a:rPr>
              <a:t/>
            </a:r>
            <a:br>
              <a:rPr lang="en-US" sz="1600" dirty="0">
                <a:solidFill>
                  <a:schemeClr val="tx1"/>
                </a:solidFill>
                <a:latin typeface="+mn-lt"/>
              </a:rPr>
            </a:br>
            <a:r>
              <a:rPr lang="en-US" sz="1600" dirty="0">
                <a:solidFill>
                  <a:schemeClr val="tx1"/>
                </a:solidFill>
                <a:latin typeface="+mn-lt"/>
              </a:rPr>
              <a:t>In summary, it can be concluded that the employees' payroll is primarily influenced by their hourly rate rather than their working hours. </a:t>
            </a:r>
          </a:p>
        </p:txBody>
      </p:sp>
    </p:spTree>
    <p:extLst>
      <p:ext uri="{BB962C8B-B14F-4D97-AF65-F5344CB8AC3E}">
        <p14:creationId xmlns:p14="http://schemas.microsoft.com/office/powerpoint/2010/main" val="202248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582" y="1023057"/>
            <a:ext cx="8229600" cy="278130"/>
          </a:xfrm>
        </p:spPr>
        <p:txBody>
          <a:bodyPr>
            <a:normAutofit fontScale="90000"/>
          </a:bodyPr>
          <a:lstStyle/>
          <a:p>
            <a:r>
              <a:rPr lang="en-IN" dirty="0"/>
              <a:t>Task Comparison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0924412"/>
              </p:ext>
            </p:extLst>
          </p:nvPr>
        </p:nvGraphicFramePr>
        <p:xfrm>
          <a:off x="1010192" y="1628509"/>
          <a:ext cx="7193280" cy="4502316"/>
        </p:xfrm>
        <a:graphic>
          <a:graphicData uri="http://schemas.openxmlformats.org/drawingml/2006/table">
            <a:tbl>
              <a:tblPr/>
              <a:tblGrid>
                <a:gridCol w="1798320">
                  <a:extLst>
                    <a:ext uri="{9D8B030D-6E8A-4147-A177-3AD203B41FA5}">
                      <a16:colId xmlns="" xmlns:a16="http://schemas.microsoft.com/office/drawing/2014/main" val="20000"/>
                    </a:ext>
                  </a:extLst>
                </a:gridCol>
                <a:gridCol w="1798320">
                  <a:extLst>
                    <a:ext uri="{9D8B030D-6E8A-4147-A177-3AD203B41FA5}">
                      <a16:colId xmlns="" xmlns:a16="http://schemas.microsoft.com/office/drawing/2014/main" val="20001"/>
                    </a:ext>
                  </a:extLst>
                </a:gridCol>
                <a:gridCol w="1798320">
                  <a:extLst>
                    <a:ext uri="{9D8B030D-6E8A-4147-A177-3AD203B41FA5}">
                      <a16:colId xmlns="" xmlns:a16="http://schemas.microsoft.com/office/drawing/2014/main" val="20002"/>
                    </a:ext>
                  </a:extLst>
                </a:gridCol>
                <a:gridCol w="1798320">
                  <a:extLst>
                    <a:ext uri="{9D8B030D-6E8A-4147-A177-3AD203B41FA5}">
                      <a16:colId xmlns="" xmlns:a16="http://schemas.microsoft.com/office/drawing/2014/main" val="20003"/>
                    </a:ext>
                  </a:extLst>
                </a:gridCol>
              </a:tblGrid>
              <a:tr h="236964">
                <a:tc>
                  <a:txBody>
                    <a:bodyPr/>
                    <a:lstStyle/>
                    <a:p>
                      <a:pPr algn="ctr" fontAlgn="b"/>
                      <a:r>
                        <a:rPr lang="en-IN" sz="1400" b="1" i="0" u="none" strike="noStrike" dirty="0">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BudgetTotalHour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ActualTotalHour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Percentage Diff</a:t>
                      </a:r>
                    </a:p>
                  </a:txBody>
                  <a:tcPr marL="7620" marR="7620" marT="7620" marB="0" anchor="b">
                    <a:lnL>
                      <a:noFill/>
                    </a:lnL>
                    <a:lnR>
                      <a:noFill/>
                    </a:lnR>
                    <a:lnT>
                      <a:noFill/>
                    </a:lnT>
                    <a:lnB>
                      <a:noFill/>
                    </a:lnB>
                    <a:solidFill>
                      <a:srgbClr val="D9E1F2"/>
                    </a:solidFill>
                  </a:tcPr>
                </a:tc>
                <a:extLst>
                  <a:ext uri="{0D108BD9-81ED-4DB2-BD59-A6C34878D82A}">
                    <a16:rowId xmlns="" xmlns:a16="http://schemas.microsoft.com/office/drawing/2014/main" val="10000"/>
                  </a:ext>
                </a:extLst>
              </a:tr>
              <a:tr h="236964">
                <a:tc>
                  <a:txBody>
                    <a:bodyPr/>
                    <a:lstStyle/>
                    <a:p>
                      <a:pPr algn="ctr" fontAlgn="b"/>
                      <a:r>
                        <a:rPr lang="en-IN" sz="1400" b="0" i="0" u="none" strike="noStrike">
                          <a:solidFill>
                            <a:srgbClr val="000000"/>
                          </a:solidFill>
                          <a:effectLst/>
                          <a:latin typeface="Calibri" panose="020F0502020204030204" pitchFamily="34" charset="0"/>
                        </a:rPr>
                        <a:t>AT1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IN" sz="1400" b="0" i="0" u="none" strike="noStrike">
                          <a:solidFill>
                            <a:srgbClr val="000000"/>
                          </a:solidFill>
                          <a:effectLst/>
                          <a:latin typeface="Calibri" panose="020F0502020204030204" pitchFamily="34" charset="0"/>
                        </a:rPr>
                        <a:t>1800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1992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1"/>
                  </a:ext>
                </a:extLst>
              </a:tr>
              <a:tr h="236964">
                <a:tc>
                  <a:txBody>
                    <a:bodyPr/>
                    <a:lstStyle/>
                    <a:p>
                      <a:pPr algn="ctr" fontAlgn="b"/>
                      <a:r>
                        <a:rPr lang="en-IN" sz="1400" b="0" i="0" u="none" strike="noStrike">
                          <a:solidFill>
                            <a:srgbClr val="000000"/>
                          </a:solidFill>
                          <a:effectLst/>
                          <a:latin typeface="Calibri" panose="020F0502020204030204" pitchFamily="34" charset="0"/>
                        </a:rPr>
                        <a:t>AT2</a:t>
                      </a:r>
                    </a:p>
                  </a:txBody>
                  <a:tcPr marL="7620" marR="7620" marT="7620" marB="0" anchor="b">
                    <a:lnL>
                      <a:noFill/>
                    </a:lnL>
                    <a:lnR>
                      <a:noFill/>
                    </a:lnR>
                    <a:lnT>
                      <a:noFill/>
                    </a:lnT>
                    <a:lnB>
                      <a:noFill/>
                    </a:lnB>
                  </a:tcPr>
                </a:tc>
                <a:tc>
                  <a:txBody>
                    <a:bodyPr/>
                    <a:lstStyle/>
                    <a:p>
                      <a:pPr algn="ctr" fontAlgn="b"/>
                      <a:r>
                        <a:rPr lang="en-IN" sz="1400" b="0" i="0" u="none" strike="noStrike" dirty="0">
                          <a:solidFill>
                            <a:srgbClr val="000000"/>
                          </a:solidFill>
                          <a:effectLst/>
                          <a:latin typeface="Calibri" panose="020F0502020204030204" pitchFamily="34" charset="0"/>
                        </a:rPr>
                        <a:t>180</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180</a:t>
                      </a:r>
                    </a:p>
                  </a:txBody>
                  <a:tcPr marL="7620" marR="7620" marT="76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 xmlns:a16="http://schemas.microsoft.com/office/drawing/2014/main" val="10002"/>
                  </a:ext>
                </a:extLst>
              </a:tr>
              <a:tr h="236964">
                <a:tc>
                  <a:txBody>
                    <a:bodyPr/>
                    <a:lstStyle/>
                    <a:p>
                      <a:pPr algn="ctr" fontAlgn="b"/>
                      <a:r>
                        <a:rPr lang="en-IN" sz="1400" b="0" i="0" u="none" strike="noStrike">
                          <a:solidFill>
                            <a:srgbClr val="000000"/>
                          </a:solidFill>
                          <a:effectLst/>
                          <a:latin typeface="Calibri" panose="020F0502020204030204" pitchFamily="34" charset="0"/>
                        </a:rPr>
                        <a:t>AT3</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180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192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3"/>
                  </a:ext>
                </a:extLst>
              </a:tr>
              <a:tr h="236964">
                <a:tc>
                  <a:txBody>
                    <a:bodyPr/>
                    <a:lstStyle/>
                    <a:p>
                      <a:pPr algn="ctr" fontAlgn="b"/>
                      <a:r>
                        <a:rPr lang="en-IN" sz="1400" b="0" i="0" u="none" strike="noStrike">
                          <a:solidFill>
                            <a:srgbClr val="000000"/>
                          </a:solidFill>
                          <a:effectLst/>
                          <a:latin typeface="Calibri" panose="020F0502020204030204" pitchFamily="34" charset="0"/>
                        </a:rPr>
                        <a:t>BT1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420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516</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4"/>
                  </a:ext>
                </a:extLst>
              </a:tr>
              <a:tr h="236964">
                <a:tc>
                  <a:txBody>
                    <a:bodyPr/>
                    <a:lstStyle/>
                    <a:p>
                      <a:pPr algn="ctr" fontAlgn="b"/>
                      <a:r>
                        <a:rPr lang="en-IN" sz="1400" b="0" i="0" u="none" strike="noStrike">
                          <a:solidFill>
                            <a:srgbClr val="000000"/>
                          </a:solidFill>
                          <a:effectLst/>
                          <a:latin typeface="Calibri" panose="020F0502020204030204" pitchFamily="34" charset="0"/>
                        </a:rPr>
                        <a:t>BT2</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510</a:t>
                      </a:r>
                    </a:p>
                  </a:txBody>
                  <a:tcPr marL="7620" marR="7620" marT="7620" marB="0" anchor="b">
                    <a:lnL>
                      <a:noFill/>
                    </a:lnL>
                    <a:lnR>
                      <a:noFill/>
                    </a:lnR>
                    <a:lnT>
                      <a:noFill/>
                    </a:lnT>
                    <a:lnB>
                      <a:noFill/>
                    </a:lnB>
                    <a:solidFill>
                      <a:srgbClr val="F4B084"/>
                    </a:solidFill>
                  </a:tcPr>
                </a:tc>
                <a:tc>
                  <a:txBody>
                    <a:bodyPr/>
                    <a:lstStyle/>
                    <a:p>
                      <a:pPr algn="ctr" fontAlgn="b"/>
                      <a:r>
                        <a:rPr lang="en-IN" sz="1400" b="0" i="0" u="none" strike="noStrike">
                          <a:solidFill>
                            <a:srgbClr val="000000"/>
                          </a:solidFill>
                          <a:effectLst/>
                          <a:latin typeface="Calibri" panose="020F0502020204030204" pitchFamily="34" charset="0"/>
                        </a:rPr>
                        <a:t>495</a:t>
                      </a:r>
                    </a:p>
                  </a:txBody>
                  <a:tcPr marL="7620" marR="7620" marT="7620" marB="0" anchor="b">
                    <a:lnL>
                      <a:noFill/>
                    </a:lnL>
                    <a:lnR>
                      <a:noFill/>
                    </a:lnR>
                    <a:lnT>
                      <a:noFill/>
                    </a:lnT>
                    <a:lnB>
                      <a:noFill/>
                    </a:lnB>
                    <a:solidFill>
                      <a:srgbClr val="F4B084"/>
                    </a:solidFill>
                  </a:tcPr>
                </a:tc>
                <a:tc>
                  <a:txBody>
                    <a:bodyPr/>
                    <a:lstStyle/>
                    <a:p>
                      <a:pPr algn="r" fontAlgn="b"/>
                      <a:r>
                        <a:rPr lang="en-IN" sz="1400" b="0" i="0" u="none" strike="noStrike">
                          <a:solidFill>
                            <a:srgbClr val="9C0006"/>
                          </a:solidFill>
                          <a:effectLst/>
                          <a:latin typeface="Calibri" panose="020F0502020204030204" pitchFamily="34" charset="0"/>
                        </a:rPr>
                        <a:t>3%</a:t>
                      </a:r>
                    </a:p>
                  </a:txBody>
                  <a:tcPr marL="7620" marR="7620" marT="7620" marB="0" anchor="b">
                    <a:lnL>
                      <a:noFill/>
                    </a:lnL>
                    <a:lnR>
                      <a:noFill/>
                    </a:lnR>
                    <a:lnT>
                      <a:noFill/>
                    </a:lnT>
                    <a:lnB>
                      <a:noFill/>
                    </a:lnB>
                    <a:solidFill>
                      <a:srgbClr val="FFC7CE"/>
                    </a:solidFill>
                  </a:tcPr>
                </a:tc>
                <a:extLst>
                  <a:ext uri="{0D108BD9-81ED-4DB2-BD59-A6C34878D82A}">
                    <a16:rowId xmlns="" xmlns:a16="http://schemas.microsoft.com/office/drawing/2014/main" val="10005"/>
                  </a:ext>
                </a:extLst>
              </a:tr>
              <a:tr h="236964">
                <a:tc>
                  <a:txBody>
                    <a:bodyPr/>
                    <a:lstStyle/>
                    <a:p>
                      <a:pPr algn="ctr" fontAlgn="b"/>
                      <a:r>
                        <a:rPr lang="en-IN" sz="1400" b="0" i="0" u="none" strike="noStrike">
                          <a:solidFill>
                            <a:srgbClr val="000000"/>
                          </a:solidFill>
                          <a:effectLst/>
                          <a:latin typeface="Calibri" panose="020F0502020204030204" pitchFamily="34" charset="0"/>
                        </a:rPr>
                        <a:t>BT3</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420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447</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6"/>
                  </a:ext>
                </a:extLst>
              </a:tr>
              <a:tr h="236964">
                <a:tc>
                  <a:txBody>
                    <a:bodyPr/>
                    <a:lstStyle/>
                    <a:p>
                      <a:pPr algn="ctr" fontAlgn="b"/>
                      <a:r>
                        <a:rPr lang="en-IN" sz="1400" b="0" i="0" u="none" strike="noStrike">
                          <a:solidFill>
                            <a:srgbClr val="000000"/>
                          </a:solidFill>
                          <a:effectLst/>
                          <a:latin typeface="Calibri" panose="020F0502020204030204" pitchFamily="34" charset="0"/>
                        </a:rPr>
                        <a:t>CT1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1140</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1140</a:t>
                      </a:r>
                    </a:p>
                  </a:txBody>
                  <a:tcPr marL="7620" marR="7620" marT="7620"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 xmlns:a16="http://schemas.microsoft.com/office/drawing/2014/main" val="10007"/>
                  </a:ext>
                </a:extLst>
              </a:tr>
              <a:tr h="236964">
                <a:tc>
                  <a:txBody>
                    <a:bodyPr/>
                    <a:lstStyle/>
                    <a:p>
                      <a:pPr algn="ctr" fontAlgn="b"/>
                      <a:r>
                        <a:rPr lang="en-IN" sz="1400" b="0" i="0" u="none" strike="noStrike">
                          <a:solidFill>
                            <a:srgbClr val="000000"/>
                          </a:solidFill>
                          <a:effectLst/>
                          <a:latin typeface="Calibri" panose="020F0502020204030204" pitchFamily="34" charset="0"/>
                        </a:rPr>
                        <a:t>CT2</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660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942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-43%</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08"/>
                  </a:ext>
                </a:extLst>
              </a:tr>
              <a:tr h="236964">
                <a:tc>
                  <a:txBody>
                    <a:bodyPr/>
                    <a:lstStyle/>
                    <a:p>
                      <a:pPr algn="ctr" fontAlgn="b"/>
                      <a:r>
                        <a:rPr lang="en-IN" sz="1400" b="0" i="0" u="none" strike="noStrike">
                          <a:solidFill>
                            <a:srgbClr val="000000"/>
                          </a:solidFill>
                          <a:effectLst/>
                          <a:latin typeface="Calibri" panose="020F0502020204030204" pitchFamily="34" charset="0"/>
                        </a:rPr>
                        <a:t>CT3</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480</a:t>
                      </a:r>
                    </a:p>
                  </a:txBody>
                  <a:tcPr marL="7620" marR="7620" marT="7620" marB="0" anchor="b">
                    <a:lnL>
                      <a:noFill/>
                    </a:lnL>
                    <a:lnR>
                      <a:noFill/>
                    </a:lnR>
                    <a:lnT>
                      <a:noFill/>
                    </a:lnT>
                    <a:lnB>
                      <a:noFill/>
                    </a:lnB>
                    <a:solidFill>
                      <a:srgbClr val="F4B084"/>
                    </a:solidFill>
                  </a:tcPr>
                </a:tc>
                <a:tc>
                  <a:txBody>
                    <a:bodyPr/>
                    <a:lstStyle/>
                    <a:p>
                      <a:pPr algn="ctr" fontAlgn="b"/>
                      <a:r>
                        <a:rPr lang="en-IN" sz="1400" b="0" i="0" u="none" strike="noStrike">
                          <a:solidFill>
                            <a:srgbClr val="000000"/>
                          </a:solidFill>
                          <a:effectLst/>
                          <a:latin typeface="Calibri" panose="020F0502020204030204" pitchFamily="34" charset="0"/>
                        </a:rPr>
                        <a:t>477</a:t>
                      </a:r>
                    </a:p>
                  </a:txBody>
                  <a:tcPr marL="7620" marR="7620" marT="7620" marB="0" anchor="b">
                    <a:lnL>
                      <a:noFill/>
                    </a:lnL>
                    <a:lnR>
                      <a:noFill/>
                    </a:lnR>
                    <a:lnT>
                      <a:noFill/>
                    </a:lnT>
                    <a:lnB>
                      <a:noFill/>
                    </a:lnB>
                    <a:solidFill>
                      <a:srgbClr val="F4B084"/>
                    </a:solidFill>
                  </a:tcPr>
                </a:tc>
                <a:tc>
                  <a:txBody>
                    <a:bodyPr/>
                    <a:lstStyle/>
                    <a:p>
                      <a:pPr algn="r" fontAlgn="b"/>
                      <a:r>
                        <a:rPr lang="en-IN" sz="1400" b="0" i="0" u="none" strike="noStrike">
                          <a:solidFill>
                            <a:srgbClr val="9C0006"/>
                          </a:solidFill>
                          <a:effectLst/>
                          <a:latin typeface="Calibri" panose="020F0502020204030204" pitchFamily="34" charset="0"/>
                        </a:rPr>
                        <a:t>1%</a:t>
                      </a:r>
                    </a:p>
                  </a:txBody>
                  <a:tcPr marL="7620" marR="7620" marT="7620" marB="0" anchor="b">
                    <a:lnL>
                      <a:noFill/>
                    </a:lnL>
                    <a:lnR>
                      <a:noFill/>
                    </a:lnR>
                    <a:lnT>
                      <a:noFill/>
                    </a:lnT>
                    <a:lnB>
                      <a:noFill/>
                    </a:lnB>
                    <a:solidFill>
                      <a:srgbClr val="FFC7CE"/>
                    </a:solidFill>
                  </a:tcPr>
                </a:tc>
                <a:extLst>
                  <a:ext uri="{0D108BD9-81ED-4DB2-BD59-A6C34878D82A}">
                    <a16:rowId xmlns="" xmlns:a16="http://schemas.microsoft.com/office/drawing/2014/main" val="10009"/>
                  </a:ext>
                </a:extLst>
              </a:tr>
              <a:tr h="236964">
                <a:tc>
                  <a:txBody>
                    <a:bodyPr/>
                    <a:lstStyle/>
                    <a:p>
                      <a:pPr algn="ctr" fontAlgn="b"/>
                      <a:r>
                        <a:rPr lang="en-IN" sz="1400" b="0" i="0" u="none" strike="noStrike">
                          <a:solidFill>
                            <a:srgbClr val="000000"/>
                          </a:solidFill>
                          <a:effectLst/>
                          <a:latin typeface="Calibri" panose="020F0502020204030204" pitchFamily="34" charset="0"/>
                        </a:rPr>
                        <a:t>CT4</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180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222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0"/>
                  </a:ext>
                </a:extLst>
              </a:tr>
              <a:tr h="236964">
                <a:tc>
                  <a:txBody>
                    <a:bodyPr/>
                    <a:lstStyle/>
                    <a:p>
                      <a:pPr algn="ctr" fontAlgn="b"/>
                      <a:r>
                        <a:rPr lang="en-IN" sz="1400" b="0" i="0" u="none" strike="noStrike">
                          <a:solidFill>
                            <a:srgbClr val="000000"/>
                          </a:solidFill>
                          <a:effectLst/>
                          <a:latin typeface="Calibri" panose="020F0502020204030204" pitchFamily="34" charset="0"/>
                        </a:rPr>
                        <a:t>CT5</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300</a:t>
                      </a:r>
                    </a:p>
                  </a:txBody>
                  <a:tcPr marL="7620" marR="7620" marT="7620" marB="0" anchor="b">
                    <a:lnL>
                      <a:noFill/>
                    </a:lnL>
                    <a:lnR>
                      <a:noFill/>
                    </a:lnR>
                    <a:lnT>
                      <a:noFill/>
                    </a:lnT>
                    <a:lnB>
                      <a:noFill/>
                    </a:lnB>
                    <a:solidFill>
                      <a:srgbClr val="F4B084"/>
                    </a:solidFill>
                  </a:tcPr>
                </a:tc>
                <a:tc>
                  <a:txBody>
                    <a:bodyPr/>
                    <a:lstStyle/>
                    <a:p>
                      <a:pPr algn="ctr" fontAlgn="b"/>
                      <a:r>
                        <a:rPr lang="en-IN" sz="1400" b="0" i="0" u="none" strike="noStrike">
                          <a:solidFill>
                            <a:srgbClr val="000000"/>
                          </a:solidFill>
                          <a:effectLst/>
                          <a:latin typeface="Calibri" panose="020F0502020204030204" pitchFamily="34" charset="0"/>
                        </a:rPr>
                        <a:t>297</a:t>
                      </a:r>
                    </a:p>
                  </a:txBody>
                  <a:tcPr marL="7620" marR="7620" marT="7620" marB="0" anchor="b">
                    <a:lnL>
                      <a:noFill/>
                    </a:lnL>
                    <a:lnR>
                      <a:noFill/>
                    </a:lnR>
                    <a:lnT>
                      <a:noFill/>
                    </a:lnT>
                    <a:lnB>
                      <a:noFill/>
                    </a:lnB>
                    <a:solidFill>
                      <a:srgbClr val="F4B084"/>
                    </a:solidFill>
                  </a:tcPr>
                </a:tc>
                <a:tc>
                  <a:txBody>
                    <a:bodyPr/>
                    <a:lstStyle/>
                    <a:p>
                      <a:pPr algn="r" fontAlgn="b"/>
                      <a:r>
                        <a:rPr lang="en-IN" sz="1400" b="0" i="0" u="none" strike="noStrike">
                          <a:solidFill>
                            <a:srgbClr val="9C0006"/>
                          </a:solidFill>
                          <a:effectLst/>
                          <a:latin typeface="Calibri" panose="020F0502020204030204" pitchFamily="34" charset="0"/>
                        </a:rPr>
                        <a:t>1%</a:t>
                      </a:r>
                    </a:p>
                  </a:txBody>
                  <a:tcPr marL="7620" marR="7620" marT="7620" marB="0" anchor="b">
                    <a:lnL>
                      <a:noFill/>
                    </a:lnL>
                    <a:lnR>
                      <a:noFill/>
                    </a:lnR>
                    <a:lnT>
                      <a:noFill/>
                    </a:lnT>
                    <a:lnB>
                      <a:noFill/>
                    </a:lnB>
                    <a:solidFill>
                      <a:srgbClr val="FFC7CE"/>
                    </a:solidFill>
                  </a:tcPr>
                </a:tc>
                <a:extLst>
                  <a:ext uri="{0D108BD9-81ED-4DB2-BD59-A6C34878D82A}">
                    <a16:rowId xmlns="" xmlns:a16="http://schemas.microsoft.com/office/drawing/2014/main" val="10011"/>
                  </a:ext>
                </a:extLst>
              </a:tr>
              <a:tr h="236964">
                <a:tc>
                  <a:txBody>
                    <a:bodyPr/>
                    <a:lstStyle/>
                    <a:p>
                      <a:pPr algn="ctr" fontAlgn="b"/>
                      <a:r>
                        <a:rPr lang="en-IN" sz="1400" b="0" i="0" u="none" strike="noStrike">
                          <a:solidFill>
                            <a:srgbClr val="000000"/>
                          </a:solidFill>
                          <a:effectLst/>
                          <a:latin typeface="Calibri" panose="020F0502020204030204" pitchFamily="34" charset="0"/>
                        </a:rPr>
                        <a:t>DT1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1380</a:t>
                      </a:r>
                    </a:p>
                  </a:txBody>
                  <a:tcPr marL="7620" marR="7620" marT="7620" marB="0" anchor="b">
                    <a:lnL>
                      <a:noFill/>
                    </a:lnL>
                    <a:lnR>
                      <a:noFill/>
                    </a:lnR>
                    <a:lnT>
                      <a:noFill/>
                    </a:lnT>
                    <a:lnB>
                      <a:noFill/>
                    </a:lnB>
                    <a:solidFill>
                      <a:srgbClr val="F4B084"/>
                    </a:solidFill>
                  </a:tcPr>
                </a:tc>
                <a:tc>
                  <a:txBody>
                    <a:bodyPr/>
                    <a:lstStyle/>
                    <a:p>
                      <a:pPr algn="ctr" fontAlgn="b"/>
                      <a:r>
                        <a:rPr lang="en-IN" sz="1400" b="0" i="0" u="none" strike="noStrike">
                          <a:solidFill>
                            <a:srgbClr val="000000"/>
                          </a:solidFill>
                          <a:effectLst/>
                          <a:latin typeface="Calibri" panose="020F0502020204030204" pitchFamily="34" charset="0"/>
                        </a:rPr>
                        <a:t>1080</a:t>
                      </a:r>
                    </a:p>
                  </a:txBody>
                  <a:tcPr marL="7620" marR="7620" marT="7620" marB="0" anchor="b">
                    <a:lnL>
                      <a:noFill/>
                    </a:lnL>
                    <a:lnR>
                      <a:noFill/>
                    </a:lnR>
                    <a:lnT>
                      <a:noFill/>
                    </a:lnT>
                    <a:lnB>
                      <a:noFill/>
                    </a:lnB>
                    <a:solidFill>
                      <a:srgbClr val="F4B084"/>
                    </a:solidFill>
                  </a:tcPr>
                </a:tc>
                <a:tc>
                  <a:txBody>
                    <a:bodyPr/>
                    <a:lstStyle/>
                    <a:p>
                      <a:pPr algn="r" fontAlgn="b"/>
                      <a:r>
                        <a:rPr lang="en-IN" sz="1400" b="0" i="0" u="none" strike="noStrike">
                          <a:solidFill>
                            <a:srgbClr val="9C0006"/>
                          </a:solidFill>
                          <a:effectLst/>
                          <a:latin typeface="Calibri" panose="020F0502020204030204" pitchFamily="34" charset="0"/>
                        </a:rPr>
                        <a:t>22%</a:t>
                      </a:r>
                    </a:p>
                  </a:txBody>
                  <a:tcPr marL="7620" marR="7620" marT="7620" marB="0" anchor="b">
                    <a:lnL>
                      <a:noFill/>
                    </a:lnL>
                    <a:lnR>
                      <a:noFill/>
                    </a:lnR>
                    <a:lnT>
                      <a:noFill/>
                    </a:lnT>
                    <a:lnB>
                      <a:noFill/>
                    </a:lnB>
                    <a:solidFill>
                      <a:srgbClr val="FFC7CE"/>
                    </a:solidFill>
                  </a:tcPr>
                </a:tc>
                <a:extLst>
                  <a:ext uri="{0D108BD9-81ED-4DB2-BD59-A6C34878D82A}">
                    <a16:rowId xmlns="" xmlns:a16="http://schemas.microsoft.com/office/drawing/2014/main" val="10012"/>
                  </a:ext>
                </a:extLst>
              </a:tr>
              <a:tr h="236964">
                <a:tc>
                  <a:txBody>
                    <a:bodyPr/>
                    <a:lstStyle/>
                    <a:p>
                      <a:pPr algn="ctr" fontAlgn="b"/>
                      <a:r>
                        <a:rPr lang="en-IN" sz="1400" b="0" i="0" u="none" strike="noStrike">
                          <a:solidFill>
                            <a:srgbClr val="000000"/>
                          </a:solidFill>
                          <a:effectLst/>
                          <a:latin typeface="Calibri" panose="020F0502020204030204" pitchFamily="34" charset="0"/>
                        </a:rPr>
                        <a:t>DT2</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840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882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3"/>
                  </a:ext>
                </a:extLst>
              </a:tr>
              <a:tr h="236964">
                <a:tc>
                  <a:txBody>
                    <a:bodyPr/>
                    <a:lstStyle/>
                    <a:p>
                      <a:pPr algn="ctr" fontAlgn="b"/>
                      <a:r>
                        <a:rPr lang="en-IN" sz="1400" b="0" i="0" u="none" strike="noStrike">
                          <a:solidFill>
                            <a:srgbClr val="000000"/>
                          </a:solidFill>
                          <a:effectLst/>
                          <a:latin typeface="Calibri" panose="020F0502020204030204" pitchFamily="34" charset="0"/>
                        </a:rPr>
                        <a:t>DT3</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720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792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4"/>
                  </a:ext>
                </a:extLst>
              </a:tr>
              <a:tr h="236964">
                <a:tc>
                  <a:txBody>
                    <a:bodyPr/>
                    <a:lstStyle/>
                    <a:p>
                      <a:pPr algn="ctr" fontAlgn="b"/>
                      <a:r>
                        <a:rPr lang="en-IN" sz="1400" b="0" i="0" u="none" strike="noStrike">
                          <a:solidFill>
                            <a:srgbClr val="000000"/>
                          </a:solidFill>
                          <a:effectLst/>
                          <a:latin typeface="Calibri" panose="020F0502020204030204" pitchFamily="34" charset="0"/>
                        </a:rPr>
                        <a:t>DT4</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360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402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5"/>
                  </a:ext>
                </a:extLst>
              </a:tr>
              <a:tr h="236964">
                <a:tc>
                  <a:txBody>
                    <a:bodyPr/>
                    <a:lstStyle/>
                    <a:p>
                      <a:pPr algn="ctr" fontAlgn="b"/>
                      <a:r>
                        <a:rPr lang="en-IN" sz="1400" b="0" i="0" u="none" strike="noStrike">
                          <a:solidFill>
                            <a:srgbClr val="000000"/>
                          </a:solidFill>
                          <a:effectLst/>
                          <a:latin typeface="Calibri" panose="020F0502020204030204" pitchFamily="34" charset="0"/>
                        </a:rPr>
                        <a:t>ET1</a:t>
                      </a:r>
                    </a:p>
                  </a:txBody>
                  <a:tcPr marL="7620" marR="7620" marT="7620" marB="0" anchor="b">
                    <a:lnL>
                      <a:noFill/>
                    </a:lnL>
                    <a:lnR>
                      <a:noFill/>
                    </a:lnR>
                    <a:lnT>
                      <a:noFill/>
                    </a:lnT>
                    <a:lnB>
                      <a:noFill/>
                    </a:lnB>
                  </a:tcPr>
                </a:tc>
                <a:tc>
                  <a:txBody>
                    <a:bodyPr/>
                    <a:lstStyle/>
                    <a:p>
                      <a:pPr algn="ctr" fontAlgn="b"/>
                      <a:r>
                        <a:rPr lang="en-IN" sz="1400" b="0" i="0" u="none" strike="noStrike">
                          <a:solidFill>
                            <a:srgbClr val="000000"/>
                          </a:solidFill>
                          <a:effectLst/>
                          <a:latin typeface="Calibri" panose="020F0502020204030204" pitchFamily="34" charset="0"/>
                        </a:rPr>
                        <a:t>480</a:t>
                      </a:r>
                    </a:p>
                  </a:txBody>
                  <a:tcPr marL="7620" marR="7620" marT="7620" marB="0" anchor="b">
                    <a:lnL>
                      <a:noFill/>
                    </a:lnL>
                    <a:lnR>
                      <a:noFill/>
                    </a:lnR>
                    <a:lnT>
                      <a:noFill/>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552</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6"/>
                  </a:ext>
                </a:extLst>
              </a:tr>
              <a:tr h="236964">
                <a:tc>
                  <a:txBody>
                    <a:bodyPr/>
                    <a:lstStyle/>
                    <a:p>
                      <a:pPr algn="ctr" fontAlgn="b"/>
                      <a:r>
                        <a:rPr lang="en-IN" sz="1400" b="0" i="0" u="none" strike="noStrike">
                          <a:solidFill>
                            <a:srgbClr val="000000"/>
                          </a:solidFill>
                          <a:effectLst/>
                          <a:latin typeface="Calibri" panose="020F0502020204030204" pitchFamily="34" charset="0"/>
                        </a:rPr>
                        <a:t>ET2</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2100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F4B084"/>
                    </a:solidFill>
                  </a:tcPr>
                </a:tc>
                <a:tc>
                  <a:txBody>
                    <a:bodyPr/>
                    <a:lstStyle/>
                    <a:p>
                      <a:pPr algn="ctr" fontAlgn="b"/>
                      <a:r>
                        <a:rPr lang="en-IN" sz="1400" b="0" i="0" u="none" strike="noStrike">
                          <a:solidFill>
                            <a:srgbClr val="000000"/>
                          </a:solidFill>
                          <a:effectLst/>
                          <a:latin typeface="Calibri" panose="020F0502020204030204" pitchFamily="34" charset="0"/>
                        </a:rPr>
                        <a:t>1662</a:t>
                      </a:r>
                    </a:p>
                  </a:txBody>
                  <a:tcPr marL="7620" marR="7620" marT="7620" marB="0" anchor="b">
                    <a:lnL>
                      <a:noFill/>
                    </a:lnL>
                    <a:lnR>
                      <a:noFill/>
                    </a:lnR>
                    <a:lnT>
                      <a:noFill/>
                    </a:lnT>
                    <a:lnB>
                      <a:noFill/>
                    </a:lnB>
                    <a:solidFill>
                      <a:srgbClr val="F4B084"/>
                    </a:solidFill>
                  </a:tcPr>
                </a:tc>
                <a:tc>
                  <a:txBody>
                    <a:bodyPr/>
                    <a:lstStyle/>
                    <a:p>
                      <a:pPr algn="r" fontAlgn="b"/>
                      <a:r>
                        <a:rPr lang="en-IN" sz="1400" b="0" i="0" u="none" strike="noStrike">
                          <a:solidFill>
                            <a:srgbClr val="9C0006"/>
                          </a:solidFill>
                          <a:effectLst/>
                          <a:latin typeface="Calibri" panose="020F0502020204030204" pitchFamily="34" charset="0"/>
                        </a:rPr>
                        <a:t>21%</a:t>
                      </a:r>
                    </a:p>
                  </a:txBody>
                  <a:tcPr marL="7620" marR="7620" marT="7620" marB="0" anchor="b">
                    <a:lnL>
                      <a:noFill/>
                    </a:lnL>
                    <a:lnR>
                      <a:noFill/>
                    </a:lnR>
                    <a:lnT>
                      <a:noFill/>
                    </a:lnT>
                    <a:lnB>
                      <a:noFill/>
                    </a:lnB>
                    <a:solidFill>
                      <a:srgbClr val="FFC7CE"/>
                    </a:solidFill>
                  </a:tcPr>
                </a:tc>
                <a:extLst>
                  <a:ext uri="{0D108BD9-81ED-4DB2-BD59-A6C34878D82A}">
                    <a16:rowId xmlns="" xmlns:a16="http://schemas.microsoft.com/office/drawing/2014/main" val="10017"/>
                  </a:ext>
                </a:extLst>
              </a:tr>
              <a:tr h="236964">
                <a:tc>
                  <a:txBody>
                    <a:bodyPr/>
                    <a:lstStyle/>
                    <a:p>
                      <a:pPr algn="ctr" fontAlgn="b"/>
                      <a:r>
                        <a:rPr lang="en-IN" sz="14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IN" sz="1400" b="1" i="0" u="none" strike="noStrike">
                          <a:solidFill>
                            <a:srgbClr val="000000"/>
                          </a:solidFill>
                          <a:effectLst/>
                          <a:latin typeface="Calibri" panose="020F0502020204030204" pitchFamily="34" charset="0"/>
                        </a:rPr>
                        <a:t>12150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9BC2E6"/>
                    </a:solidFill>
                  </a:tcPr>
                </a:tc>
                <a:tc>
                  <a:txBody>
                    <a:bodyPr/>
                    <a:lstStyle/>
                    <a:p>
                      <a:pPr algn="ctr" fontAlgn="b"/>
                      <a:r>
                        <a:rPr lang="en-IN" sz="1400" b="0" i="0" u="none" strike="noStrike">
                          <a:solidFill>
                            <a:srgbClr val="000000"/>
                          </a:solidFill>
                          <a:effectLst/>
                          <a:latin typeface="Calibri" panose="020F0502020204030204" pitchFamily="34" charset="0"/>
                        </a:rPr>
                        <a:t>12270</a:t>
                      </a:r>
                    </a:p>
                  </a:txBody>
                  <a:tcPr marL="7620" marR="7620" marT="7620" marB="0" anchor="b">
                    <a:lnL>
                      <a:noFill/>
                    </a:lnL>
                    <a:lnR>
                      <a:noFill/>
                    </a:lnR>
                    <a:lnT>
                      <a:noFill/>
                    </a:lnT>
                    <a:lnB>
                      <a:noFill/>
                    </a:lnB>
                    <a:solidFill>
                      <a:srgbClr val="9BC2E6"/>
                    </a:solidFill>
                  </a:tcPr>
                </a:tc>
                <a:tc>
                  <a:txBody>
                    <a:bodyPr/>
                    <a:lstStyle/>
                    <a:p>
                      <a:pPr algn="r" fontAlgn="b"/>
                      <a:r>
                        <a:rPr lang="en-IN" sz="1400" b="0" i="0" u="none" strike="noStrike" dirty="0">
                          <a:solidFill>
                            <a:srgbClr val="000000"/>
                          </a:solidFill>
                          <a:effectLst/>
                          <a:latin typeface="Calibri" panose="020F0502020204030204" pitchFamily="34" charset="0"/>
                        </a:rPr>
                        <a:t>-1%</a:t>
                      </a:r>
                    </a:p>
                  </a:txBody>
                  <a:tcPr marL="7620" marR="7620" marT="7620" marB="0" anchor="b">
                    <a:lnL>
                      <a:noFill/>
                    </a:lnL>
                    <a:lnR>
                      <a:noFill/>
                    </a:lnR>
                    <a:lnT>
                      <a:noFill/>
                    </a:lnT>
                    <a:lnB>
                      <a:noFill/>
                    </a:lnB>
                    <a:solidFill>
                      <a:srgbClr val="9BC2E6"/>
                    </a:solidFill>
                  </a:tcPr>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2155113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ags/tag2.xml><?xml version="1.0" encoding="utf-8"?>
<p:tagLst xmlns:a="http://schemas.openxmlformats.org/drawingml/2006/main" xmlns:r="http://schemas.openxmlformats.org/officeDocument/2006/relationships" xmlns:p="http://schemas.openxmlformats.org/presentationml/2006/main">
  <p:tag name="LOGOTYPE" val="BrandLogo"/>
  <p:tag name="JPM_OBJECT_NAME" val="BrandLogo"/>
</p:tagLst>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4156</TotalTime>
  <Words>1067</Words>
  <Application>Microsoft Office PowerPoint</Application>
  <PresentationFormat>On-screen Show (4:3)</PresentationFormat>
  <Paragraphs>339</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Sondra and Crystal adhered precisely to their assigned hours, effectively utilizing the designated time. Conversely, Erica, Inigo, and Larry demonstrated suboptimal performance, falling short of the expected productivity levels. In contrast, the remaining eight employees surpassed the budgeted hours, showcasing commendable work ethic.   Remarkably, ten out of thirteen employees were assigned a uniform 960-hour workload, with Erica, despite being compensated the highest wage per hour, exhibiting underperformance.   Larry and Inigo, both receiving above-average hourly wages, also failed to meet the expected level of productivity. Monique and George stood out among their peers, surpassing all other employees by working a total of 1200 hours. Notably, Larry consistently demonstrated lower performance compared to the rest of the workforce. Interestingly, Tom, despite having the lowest hourly wage, exceeded the expectations and outperformed many of his colleagues.</vt:lpstr>
      <vt:lpstr>PowerPoint Presentation</vt:lpstr>
      <vt:lpstr>Over/Under Personnel cost </vt:lpstr>
      <vt:lpstr>In accordance with the trend of over/under personnel performance hours, Crystal and Sondra received compensation precisely equivalent to their assigned hours. Erica, Inigo, and Larry, on the other hand, received remuneration corresponding to the budgeted cost.   Interestingly, despite their lower performance levels, certain employees earned higher incomes due to disparities in their hourly wage. Erica, in particular, received the highest compensation despite her underperformance.   Among the employees, Monique exhibited the most significant positive variance, while Inigo demonstrated the highest negative variance between the budgeted and actual costs. Notably, Tom earned the lowest income from the projects due to his lower hourly wage.   In summary, it can be concluded that the employees' payroll is primarily influenced by their hourly rate rather than their working hours. </vt:lpstr>
      <vt:lpstr>Task Comparison</vt:lpstr>
      <vt:lpstr>PowerPoint Presentation</vt:lpstr>
      <vt:lpstr>Among the various tasks, Project C comprised the highest number of tasks. Task ET2 was allocated the longest duration; however, it was task AT1 that actually consumed the most time.   Analysis of the graph reveals that task BT2, CT3, CT5, DT1, and ET2 were completed in less time than initially allocated. Conversely, tasks AT2 and CT1 were accomplished within the assigned time frame.  CT2 required the least amount of time compared to its budgeted hours, while ET2 and DT1 had the most significant negative impact on the scheduled hours.   Notably, task AT1, BT2, CT1, DT1, and ET2 held the highest workload among all the tasks within Project A, B, C, D, and E, respectively.  The consistent pattern of equal costs for each task was observed, influenced by the dependency on hourly wages. However, it is noteworthy that the highest costs were not only associated with tasks AT1 and ET2 but also with task DT1.  </vt:lpstr>
      <vt:lpstr>PowerPoint Presentation</vt:lpstr>
      <vt:lpstr>Task count per personnel </vt:lpstr>
      <vt:lpstr>Observations and Key Insights</vt:lpstr>
    </vt:vector>
  </TitlesOfParts>
  <Company>JPMorgan Chase &amp;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Microsoft account</cp:lastModifiedBy>
  <cp:revision>120</cp:revision>
  <dcterms:created xsi:type="dcterms:W3CDTF">2020-03-26T22:50:15Z</dcterms:created>
  <dcterms:modified xsi:type="dcterms:W3CDTF">2023-06-06T23:42:08Z</dcterms:modified>
</cp:coreProperties>
</file>