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77" r:id="rId7"/>
    <p:sldId id="278"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1" d="100"/>
          <a:sy n="51" d="100"/>
        </p:scale>
        <p:origin x="-102" y="-24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016758"/>
          </a:xfrm>
          <a:prstGeom prst="rect">
            <a:avLst/>
          </a:prstGeom>
        </p:spPr>
        <p:txBody>
          <a:bodyPr wrap="square">
            <a:spAutoFit/>
          </a:bodyPr>
          <a:lstStyle/>
          <a:p>
            <a:r>
              <a:rPr lang="en-US" sz="8000" b="1" dirty="0" smtClean="0">
                <a:solidFill>
                  <a:srgbClr val="FF0000"/>
                </a:solidFill>
              </a:rPr>
              <a:t>Market Share as Innovators, Competitors</a:t>
            </a:r>
            <a:r>
              <a:rPr lang="en-US" sz="8000" b="1" smtClean="0">
                <a:solidFill>
                  <a:srgbClr val="FF0000"/>
                </a:solidFill>
              </a:rPr>
              <a:t>, And Challenger</a:t>
            </a:r>
            <a:endParaRPr lang="en-US" sz="8000" b="1"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986528"/>
          </a:xfrm>
          <a:prstGeom prst="rect">
            <a:avLst/>
          </a:prstGeom>
        </p:spPr>
        <p:txBody>
          <a:bodyPr wrap="square">
            <a:spAutoFit/>
          </a:bodyPr>
          <a:lstStyle/>
          <a:p>
            <a:r>
              <a:rPr lang="en-US" sz="3200" dirty="0" smtClean="0">
                <a:solidFill>
                  <a:srgbClr val="0070C0"/>
                </a:solidFill>
              </a:rPr>
              <a:t>LEADERS:</a:t>
            </a:r>
            <a:r>
              <a:rPr lang="en-US" sz="3200" dirty="0" smtClean="0"/>
              <a:t> Expand the market</a:t>
            </a:r>
          </a:p>
          <a:p>
            <a:r>
              <a:rPr lang="en-US" sz="3200" dirty="0" smtClean="0"/>
              <a:t> Protect the current share </a:t>
            </a:r>
          </a:p>
          <a:p>
            <a:r>
              <a:rPr lang="en-US" sz="3200" dirty="0" smtClean="0"/>
              <a:t>Expand share </a:t>
            </a:r>
          </a:p>
          <a:p>
            <a:r>
              <a:rPr lang="en-US" sz="3200" dirty="0" smtClean="0">
                <a:solidFill>
                  <a:srgbClr val="0070C0"/>
                </a:solidFill>
              </a:rPr>
              <a:t>Challengers: </a:t>
            </a:r>
            <a:r>
              <a:rPr lang="en-US" sz="3200" dirty="0" smtClean="0"/>
              <a:t>Discount or cut prices</a:t>
            </a:r>
          </a:p>
          <a:p>
            <a:r>
              <a:rPr lang="en-US" sz="3200" dirty="0" smtClean="0"/>
              <a:t>Sale Cheap goods </a:t>
            </a:r>
          </a:p>
          <a:p>
            <a:r>
              <a:rPr lang="en-US" sz="3200" dirty="0" smtClean="0"/>
              <a:t>Innovate products and distribution </a:t>
            </a:r>
          </a:p>
          <a:p>
            <a:r>
              <a:rPr lang="en-US" sz="3200" dirty="0" smtClean="0"/>
              <a:t>Improve services </a:t>
            </a:r>
          </a:p>
          <a:p>
            <a:r>
              <a:rPr lang="en-US" sz="3200" dirty="0" smtClean="0"/>
              <a:t>Advertise heavily </a:t>
            </a:r>
          </a:p>
          <a:p>
            <a:r>
              <a:rPr lang="en-US" sz="3200" dirty="0" smtClean="0"/>
              <a:t>Proliferate the range </a:t>
            </a:r>
          </a:p>
          <a:p>
            <a:r>
              <a:rPr lang="en-US" sz="3200" dirty="0" smtClean="0"/>
              <a:t>Reduce costs </a:t>
            </a:r>
          </a:p>
          <a:p>
            <a:r>
              <a:rPr lang="en-US" sz="3200" dirty="0" smtClean="0">
                <a:solidFill>
                  <a:srgbClr val="0070C0"/>
                </a:solidFill>
              </a:rPr>
              <a:t>Followers</a:t>
            </a:r>
            <a:r>
              <a:rPr lang="en-US" sz="3200" dirty="0" smtClean="0"/>
              <a:t> : Segment carefully </a:t>
            </a:r>
          </a:p>
          <a:p>
            <a:r>
              <a:rPr lang="en-US" sz="3200" dirty="0" smtClean="0"/>
              <a:t>Use R&amp;D cleverly and Discount or cut prices</a:t>
            </a:r>
          </a:p>
          <a:p>
            <a:r>
              <a:rPr lang="en-US" sz="3200" dirty="0" smtClean="0"/>
              <a:t>Challenge conventional wisdoms </a:t>
            </a:r>
          </a:p>
          <a:p>
            <a:r>
              <a:rPr lang="en-US" sz="3200" dirty="0" err="1" smtClean="0">
                <a:solidFill>
                  <a:srgbClr val="0070C0"/>
                </a:solidFill>
              </a:rPr>
              <a:t>Nichers</a:t>
            </a:r>
            <a:r>
              <a:rPr lang="en-US" sz="3200" dirty="0" smtClean="0">
                <a:solidFill>
                  <a:srgbClr val="0070C0"/>
                </a:solidFill>
              </a:rPr>
              <a:t>:  Get Smarter to identify spaces </a:t>
            </a:r>
            <a:endParaRPr lang="en-US" sz="3200" dirty="0">
              <a:solidFill>
                <a:srgbClr val="0070C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63417"/>
          </a:xfrm>
          <a:prstGeom prst="rect">
            <a:avLst/>
          </a:prstGeom>
        </p:spPr>
        <p:txBody>
          <a:bodyPr wrap="square">
            <a:spAutoFit/>
          </a:bodyPr>
          <a:lstStyle/>
          <a:p>
            <a:r>
              <a:rPr lang="en-US" sz="4400" dirty="0" smtClean="0"/>
              <a:t>Market share reflects a company's portion of total industry sales and can be a key indicator of its competitiveness and profitability. Companies can be categorized as market leaders, challengers, followers, or niche marketers, each with distinct strategies for securing or expanding their market position. </a:t>
            </a:r>
            <a:endParaRPr lang="en-US" sz="4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40307"/>
          </a:xfrm>
          <a:prstGeom prst="rect">
            <a:avLst/>
          </a:prstGeom>
        </p:spPr>
        <p:txBody>
          <a:bodyPr wrap="square">
            <a:spAutoFit/>
          </a:bodyPr>
          <a:lstStyle/>
          <a:p>
            <a:r>
              <a:rPr lang="en-US" sz="3600" b="1" dirty="0" smtClean="0"/>
              <a:t>Market Leaders: </a:t>
            </a:r>
            <a:r>
              <a:rPr lang="en-US" sz="3600" dirty="0" smtClean="0"/>
              <a:t>hold the largest market share and often lead in innovation, technology, and customer service. </a:t>
            </a:r>
          </a:p>
          <a:p>
            <a:r>
              <a:rPr lang="en-US" sz="3600" b="1" dirty="0" smtClean="0"/>
              <a:t>Market Challengers: </a:t>
            </a:r>
            <a:r>
              <a:rPr lang="en-US" sz="3600" dirty="0" smtClean="0"/>
              <a:t>aim to increase their share by aggressively competing with leaders, often through price wars or innovative strategies. </a:t>
            </a:r>
          </a:p>
          <a:p>
            <a:r>
              <a:rPr lang="en-US" sz="3600" b="1" dirty="0" smtClean="0"/>
              <a:t>Market Followers: </a:t>
            </a:r>
            <a:r>
              <a:rPr lang="en-US" sz="3600" dirty="0" smtClean="0"/>
              <a:t>primarily focus on replicating the success of market leaders, sometimes with slight modifications or variations. </a:t>
            </a:r>
          </a:p>
          <a:p>
            <a:r>
              <a:rPr lang="en-US" sz="3600" b="1" dirty="0" smtClean="0"/>
              <a:t>Market Niche Marketers: </a:t>
            </a:r>
            <a:r>
              <a:rPr lang="en-US" sz="3600" dirty="0" smtClean="0"/>
              <a:t>focus on specific segments or niches within the broader market, often offering specialized products or services</a:t>
            </a:r>
            <a:endParaRPr lang="en-US" sz="3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63417"/>
          </a:xfrm>
          <a:prstGeom prst="rect">
            <a:avLst/>
          </a:prstGeom>
        </p:spPr>
        <p:txBody>
          <a:bodyPr wrap="square">
            <a:spAutoFit/>
          </a:bodyPr>
          <a:lstStyle/>
          <a:p>
            <a:r>
              <a:rPr lang="en-US" sz="4400" dirty="0" smtClean="0">
                <a:solidFill>
                  <a:srgbClr val="FF0000"/>
                </a:solidFill>
              </a:rPr>
              <a:t>Market leader </a:t>
            </a:r>
            <a:r>
              <a:rPr lang="en-US" sz="4400" dirty="0" smtClean="0"/>
              <a:t>typically has the largest market share and, by virtue of its pricing, advertising intensity, distribution coverage, technological advance and rate of new product introductions, it determines the nature, pace and bases of competition. It is this dominance that typically provides the benchmark for other companies in the industry</a:t>
            </a:r>
            <a:endParaRPr lang="en-US" sz="4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14400"/>
            <a:ext cx="8915400" cy="5632311"/>
          </a:xfrm>
          <a:prstGeom prst="rect">
            <a:avLst/>
          </a:prstGeom>
        </p:spPr>
        <p:txBody>
          <a:bodyPr wrap="square">
            <a:spAutoFit/>
          </a:bodyPr>
          <a:lstStyle/>
          <a:p>
            <a:r>
              <a:rPr lang="en-US" sz="4000" dirty="0" smtClean="0"/>
              <a:t>However, </a:t>
            </a:r>
            <a:r>
              <a:rPr lang="en-US" sz="4000" dirty="0" smtClean="0">
                <a:solidFill>
                  <a:srgbClr val="FF0000"/>
                </a:solidFill>
              </a:rPr>
              <a:t>market leadership</a:t>
            </a:r>
            <a:r>
              <a:rPr lang="en-US" sz="4000" dirty="0" smtClean="0"/>
              <a:t>, though often associated with size, in reality is a more complex concept and should be seen in terms of an organization’s ability to determine the nature and the bases of competition within the market. </a:t>
            </a:r>
          </a:p>
          <a:p>
            <a:r>
              <a:rPr lang="en-US" sz="4000" dirty="0" smtClean="0"/>
              <a:t>‘Thought leadership‘ that is based not so much upon size, but upon innovation and different patterns of thinking. </a:t>
            </a:r>
            <a:endParaRPr lang="en-US" sz="4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1" y="685800"/>
            <a:ext cx="8382000" cy="4154984"/>
          </a:xfrm>
          <a:prstGeom prst="rect">
            <a:avLst/>
          </a:prstGeom>
        </p:spPr>
        <p:txBody>
          <a:bodyPr wrap="square">
            <a:spAutoFit/>
          </a:bodyPr>
          <a:lstStyle/>
          <a:p>
            <a:r>
              <a:rPr lang="en-US" sz="4400" dirty="0" smtClean="0"/>
              <a:t>STRATEGIES FOR MARKET LEADERS 1. How best to expand the total market</a:t>
            </a:r>
          </a:p>
          <a:p>
            <a:r>
              <a:rPr lang="en-US" sz="4400" dirty="0" smtClean="0"/>
              <a:t> 2. How to protect the organization’s current market share</a:t>
            </a:r>
          </a:p>
          <a:p>
            <a:r>
              <a:rPr lang="en-US" sz="4400" dirty="0" smtClean="0"/>
              <a:t> 3. How to increase market share</a:t>
            </a:r>
            <a:endParaRPr lang="en-US" sz="4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comp\Desktop\MS.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6247864"/>
          </a:xfrm>
          <a:prstGeom prst="rect">
            <a:avLst/>
          </a:prstGeom>
        </p:spPr>
        <p:txBody>
          <a:bodyPr wrap="square">
            <a:spAutoFit/>
          </a:bodyPr>
          <a:lstStyle/>
          <a:p>
            <a:r>
              <a:rPr lang="en-US" sz="4000" b="1" dirty="0" smtClean="0">
                <a:solidFill>
                  <a:srgbClr val="FF0000"/>
                </a:solidFill>
              </a:rPr>
              <a:t>Market challengers and followers</a:t>
            </a:r>
            <a:r>
              <a:rPr lang="en-US" sz="4000" dirty="0" smtClean="0"/>
              <a:t>:  Firms with a slightly smaller market share can adopt one of two stances. They may choose to adopt an aggressive stance and attack other firms, including the market leader, in an attempt to gain share and perhaps dominance (market challengers), or they may adopt a less aggressive stance in order to maintain the status quo (market followers)</a:t>
            </a:r>
            <a:endParaRPr lang="en-US" sz="4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40307"/>
          </a:xfrm>
          <a:prstGeom prst="rect">
            <a:avLst/>
          </a:prstGeom>
        </p:spPr>
        <p:txBody>
          <a:bodyPr wrap="square">
            <a:spAutoFit/>
          </a:bodyPr>
          <a:lstStyle/>
          <a:p>
            <a:r>
              <a:rPr lang="en-US" sz="3600" b="1" dirty="0" smtClean="0">
                <a:solidFill>
                  <a:srgbClr val="FF0000"/>
                </a:solidFill>
              </a:rPr>
              <a:t>Market </a:t>
            </a:r>
            <a:r>
              <a:rPr lang="en-US" sz="3600" b="1" dirty="0" err="1" smtClean="0">
                <a:solidFill>
                  <a:srgbClr val="FF0000"/>
                </a:solidFill>
              </a:rPr>
              <a:t>nichers</a:t>
            </a:r>
            <a:r>
              <a:rPr lang="en-US" sz="3600" dirty="0" smtClean="0"/>
              <a:t>:  Virtually every industry has a series of small firms that survive, and indeed often prosper, by choosing to specialize in parts of the market that are too limited in size and potential to be of real interest to larger firms. By concentrating their efforts in this way, market </a:t>
            </a:r>
            <a:r>
              <a:rPr lang="en-US" sz="3600" dirty="0" err="1" smtClean="0"/>
              <a:t>nichers</a:t>
            </a:r>
            <a:r>
              <a:rPr lang="en-US" sz="3600" dirty="0" smtClean="0"/>
              <a:t> are able to build up specialist market knowledge and avoid expensive head-on fights with larger companies.</a:t>
            </a:r>
          </a:p>
          <a:p>
            <a:r>
              <a:rPr lang="en-US" sz="3600" b="1" dirty="0" smtClean="0">
                <a:solidFill>
                  <a:srgbClr val="0070C0"/>
                </a:solidFill>
              </a:rPr>
              <a:t>Identify marketers in </a:t>
            </a:r>
          </a:p>
          <a:p>
            <a:pPr>
              <a:buFont typeface="Wingdings" pitchFamily="2" charset="2"/>
              <a:buChar char="Ø"/>
            </a:pPr>
            <a:r>
              <a:rPr lang="en-US" sz="3600" b="1" dirty="0" smtClean="0">
                <a:solidFill>
                  <a:srgbClr val="0070C0"/>
                </a:solidFill>
              </a:rPr>
              <a:t>edible oil industry</a:t>
            </a:r>
          </a:p>
          <a:p>
            <a:pPr>
              <a:buFont typeface="Wingdings" pitchFamily="2" charset="2"/>
              <a:buChar char="Ø"/>
            </a:pPr>
            <a:r>
              <a:rPr lang="en-US" sz="3600" b="1" dirty="0" smtClean="0">
                <a:solidFill>
                  <a:srgbClr val="0070C0"/>
                </a:solidFill>
              </a:rPr>
              <a:t>Car Markets</a:t>
            </a:r>
            <a:endParaRPr lang="en-US" sz="3600" b="1" dirty="0">
              <a:solidFill>
                <a:srgbClr val="0070C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409</Words>
  <Application>Microsoft Office PowerPoint</Application>
  <PresentationFormat>On-screen Show (4:3)</PresentationFormat>
  <Paragraphs>31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dc:creator>
  <cp:lastModifiedBy>comp</cp:lastModifiedBy>
  <cp:revision>14</cp:revision>
  <dcterms:created xsi:type="dcterms:W3CDTF">2006-08-16T00:00:00Z</dcterms:created>
  <dcterms:modified xsi:type="dcterms:W3CDTF">2025-05-05T04:40:54Z</dcterms:modified>
</cp:coreProperties>
</file>