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56" r:id="rId6"/>
    <p:sldId id="264" r:id="rId7"/>
    <p:sldId id="263" r:id="rId8"/>
    <p:sldId id="262" r:id="rId9"/>
    <p:sldId id="260"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51" d="100"/>
          <a:sy n="51" d="100"/>
        </p:scale>
        <p:origin x="-126" y="-24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hyperlink" Target="https://sproutsocial.com/glossary/target-audience/" TargetMode="External"/><Relationship Id="rId2" Type="http://schemas.openxmlformats.org/officeDocument/2006/relationships/hyperlink" Target="https://www.techtarget.com/searchcio/definition/business-goals"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marketbusinessnews.com/financial-glossary/trend/" TargetMode="External"/><Relationship Id="rId2" Type="http://schemas.openxmlformats.org/officeDocument/2006/relationships/hyperlink" Target="https://www.google.com/search?q=what+do+you+mean+by+online+store&amp;client=ms-android-xiaomi-rev1&amp;sxsrf=APwXEdeiXbc-G6GJc9NQTNqgyrDm71CGIg%3A1680173442684&amp;ei=gmklZLqiKeSNseMPv8O-yAs&amp;oq=what+do+you+mean+by+online+store&amp;gs_lcp=ChNtb2JpbGUtZ3dzLXdpei1zZXJwEAMyBggAEBYQHjIICAAQigUQhgMyCAgAEIoFEIYDMggIABCKBRCGAzIICAAQigUQhgMyBQghEKABMgUIIRCgATIICCEQFhAeEB06CggAEEcQ1gQQsANKBAhBGABQtxlYtxlg9iFoAXAAeACAAcQCiAHEApIBAzMtMZgBAKABAqABAcgBCMABAQ&amp;sclient=mobile-gws-wiz-serp" TargetMode="External"/><Relationship Id="rId1" Type="http://schemas.openxmlformats.org/officeDocument/2006/relationships/slideLayout" Target="../slideLayouts/slideLayout7.xml"/><Relationship Id="rId4" Type="http://schemas.openxmlformats.org/officeDocument/2006/relationships/hyperlink" Target="https://www.sendinblue.com/blog/what-is-email-marketing/"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coursera.org/articles/target-market" TargetMode="External"/><Relationship Id="rId2" Type="http://schemas.openxmlformats.org/officeDocument/2006/relationships/hyperlink" Target="https://brandfolder.com/resources/brand-communications/"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www.echostories.com/whats-a-brand-story-and-why-does-my-company-need-one/" TargetMode="External"/><Relationship Id="rId2" Type="http://schemas.openxmlformats.org/officeDocument/2006/relationships/hyperlink" Target="https://www.lawinsider.com/dictionary/social-media-platform" TargetMode="External"/><Relationship Id="rId1" Type="http://schemas.openxmlformats.org/officeDocument/2006/relationships/slideLayout" Target="../slideLayouts/slideLayout7.xml"/><Relationship Id="rId4" Type="http://schemas.openxmlformats.org/officeDocument/2006/relationships/hyperlink" Target="https://www.igi-global.com/dictionary/geographical-barriers/76516"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indeed.com/career-advice/career-development/product-demonstration" TargetMode="External"/><Relationship Id="rId2" Type="http://schemas.openxmlformats.org/officeDocument/2006/relationships/hyperlink" Target="https://www.shopify.com/blog/what-is-a-trade-show"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hyperlink" Target="https://www.investopedia.com/terms/d/distribution-network.asp" TargetMode="External"/><Relationship Id="rId2" Type="http://schemas.openxmlformats.org/officeDocument/2006/relationships/hyperlink" Target="https://www.igi-global.com/dictionary/cross-cultural-differences-and-similarities-in-retailers-branding-and-digital-maturity/86600" TargetMode="External"/><Relationship Id="rId1" Type="http://schemas.openxmlformats.org/officeDocument/2006/relationships/slideLayout" Target="../slideLayouts/slideLayout7.xml"/><Relationship Id="rId4" Type="http://schemas.openxmlformats.org/officeDocument/2006/relationships/hyperlink" Target="https://www.mbaskool.com/business-concepts/marketing-and-strategy-terms/7287-retailer.html"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www.geektonight.com/what-is-packaging/" TargetMode="External"/><Relationship Id="rId2" Type="http://schemas.openxmlformats.org/officeDocument/2006/relationships/hyperlink" Target="https://www.google.com/search?q=what+do+you+mean+by+environmental+impact&amp;client=ms-android-xiaomi-rev1&amp;biw=393&amp;bih=767&amp;sxsrf=APwXEdfNrgz0bvJ0ntyzjMPP-zJJw1rzLg%3A1680174790094&amp;ei=xm4lZLyjBb3v4-EPq6mXoA0&amp;oq=what+do+you+mean+by+environmental+impact&amp;gs_lcp=ChNtb2JpbGUtZ3dzLXdpei1zZXJwEAMyBQgAEIAEMggIABAWEB4QDzIICAAQFhAeEA8yBggAEBYQHjIGCAAQFhAeMggIABAWEB4QDzIICAAQFhAeEA8yCAgAEBYQHhAPOgoIABBHENYEELADSgQIQRgAUNEOWNEOYNQWaAFwAHgAgAHOAYgBzgGSAQMyLTGYAQCgAQHIAQjAAQE&amp;sclient=mobile-gws-wiz-serp"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www.investopedia.com/terms/c/customer-service.asp" TargetMode="External"/><Relationship Id="rId2" Type="http://schemas.openxmlformats.org/officeDocument/2006/relationships/hyperlink" Target="https://www.google.com/search?q=what+do+you+mean+by+local+culture&amp;client=ms-android-xiaomi-rev1&amp;biw=393&amp;bih=767&amp;sxsrf=APwXEdclZyXHYhHquLmrs4ZfpQxWU-pCTA%3A1680175068911&amp;ei=3G8lZMyfN7jd4-EPiZOgkA4&amp;oq=what+do+you+mean+by+local+culture&amp;gs_lcp=ChNtb2JpbGUtZ3dzLXdpei1zZXJwEAMyBQghEKABMgUIIRCgATIICCEQFhAeEB0yCAghEBYQHhAdMggIIRAWEB4QHTIICCEQFhAeEB0yCAghEBYQHhAdMggIIRAWEB4QHToKCAAQRxDWBBCwA0oECEEYAFDyD1jyD2DVGWgBcAB4AIABhwKIAYcCkgEDMi0xmAEAoAEByAEIwAEB&amp;sclient=mobile-gws-wiz-serp" TargetMode="External"/><Relationship Id="rId1" Type="http://schemas.openxmlformats.org/officeDocument/2006/relationships/slideLayout" Target="../slideLayouts/slideLayout7.xml"/><Relationship Id="rId4" Type="http://schemas.openxmlformats.org/officeDocument/2006/relationships/hyperlink" Target="https://www.gladly.com/blog/word-of-mouth-referrals/"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www.investopedia.com/terms/m/marketing-campaign.asp" TargetMode="External"/><Relationship Id="rId2" Type="http://schemas.openxmlformats.org/officeDocument/2006/relationships/hyperlink" Target="https://newschoolarch.edu/blog/what-is-product-desig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5014"/>
            <a:ext cx="9144000" cy="6801862"/>
          </a:xfrm>
          <a:prstGeom prst="rect">
            <a:avLst/>
          </a:prstGeom>
        </p:spPr>
        <p:txBody>
          <a:bodyPr wrap="square">
            <a:spAutoFit/>
          </a:bodyPr>
          <a:lstStyle/>
          <a:p>
            <a:pPr fontAlgn="ctr"/>
            <a:r>
              <a:rPr lang="en-US" sz="4000" dirty="0" smtClean="0"/>
              <a:t>Marketing in Indian and international markets requires distinct strategies. Indian markets, with their diverse demographics and regional </a:t>
            </a:r>
            <a:r>
              <a:rPr lang="en-US" sz="4000" dirty="0" smtClean="0"/>
              <a:t>variations, necessitate</a:t>
            </a:r>
            <a:r>
              <a:rPr lang="en-US" sz="4000" dirty="0" smtClean="0"/>
              <a:t> localized marketing efforts and strong </a:t>
            </a:r>
            <a:r>
              <a:rPr lang="en-US" sz="4000" dirty="0" smtClean="0"/>
              <a:t>cultural understanding</a:t>
            </a:r>
          </a:p>
          <a:p>
            <a:pPr fontAlgn="ctr"/>
            <a:r>
              <a:rPr lang="en-US" sz="4000" dirty="0" smtClean="0"/>
              <a:t> International markets, on the other hand, demand a nuanced approach, considering language, cultural differences, and market regulations. </a:t>
            </a:r>
          </a:p>
          <a:p>
            <a:endParaRPr lang="en-US" dirty="0" smtClean="0"/>
          </a:p>
          <a:p>
            <a:pPr fontAlgn="ctr"/>
            <a:r>
              <a:rPr lang="en-US" dirty="0" smtClean="0"/>
              <a:t>.</a:t>
            </a:r>
            <a:r>
              <a:rPr lang="en-US" dirty="0" smtClean="0"/>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478970"/>
          </a:xfrm>
          <a:prstGeom prst="rect">
            <a:avLst/>
          </a:prstGeom>
        </p:spPr>
        <p:txBody>
          <a:bodyPr wrap="square">
            <a:spAutoFit/>
          </a:bodyPr>
          <a:lstStyle/>
          <a:p>
            <a:r>
              <a:rPr lang="en-US" sz="3200" b="1" dirty="0" smtClean="0"/>
              <a:t>A </a:t>
            </a:r>
            <a:r>
              <a:rPr lang="en-US" sz="3200" b="1" dirty="0" smtClean="0"/>
              <a:t>marketing</a:t>
            </a:r>
            <a:r>
              <a:rPr lang="en-US" sz="3200" dirty="0" smtClean="0"/>
              <a:t> </a:t>
            </a:r>
            <a:r>
              <a:rPr lang="en-US" sz="3200" b="1" dirty="0" smtClean="0"/>
              <a:t>strategy </a:t>
            </a:r>
            <a:r>
              <a:rPr lang="en-US" sz="3200" dirty="0" smtClean="0"/>
              <a:t>refers to the overall plan or method used by a business or organization to promote its products or services, attract customers, and ultimately achieve its </a:t>
            </a:r>
            <a:r>
              <a:rPr lang="en-US" sz="3200" dirty="0" smtClean="0">
                <a:hlinkClick r:id="rId2"/>
              </a:rPr>
              <a:t>business goal</a:t>
            </a:r>
            <a:r>
              <a:rPr lang="en-US" sz="3200" dirty="0" smtClean="0"/>
              <a:t>s. A marketing strategy usually includes a detailed analysis of the target market, the competition, and the strengths and weaknesses of the organization. It also describes the marketing mix, or the four Ps of marketing (product, price, promotion, and place), used to create a unique value proposition for the </a:t>
            </a:r>
            <a:r>
              <a:rPr lang="en-US" sz="3200" dirty="0" smtClean="0">
                <a:hlinkClick r:id="rId3"/>
              </a:rPr>
              <a:t>target audience</a:t>
            </a:r>
            <a:r>
              <a:rPr lang="en-US" sz="3200" dirty="0" smtClean="0"/>
              <a:t>. The overall goal of a marketing strategy is to increase sales, build brand awareness, and establish a competitive advantage in the market.</a:t>
            </a:r>
          </a:p>
          <a:p>
            <a:r>
              <a:rPr lang="en-US" sz="3200" dirty="0" smtClean="0"/>
              <a:t/>
            </a:r>
            <a:br>
              <a:rPr lang="en-US" sz="3200" dirty="0" smtClean="0"/>
            </a:br>
            <a:endParaRPr lang="en-US" sz="3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2800767"/>
          </a:xfrm>
          <a:prstGeom prst="rect">
            <a:avLst/>
          </a:prstGeom>
        </p:spPr>
        <p:txBody>
          <a:bodyPr wrap="square">
            <a:spAutoFit/>
          </a:bodyPr>
          <a:lstStyle/>
          <a:p>
            <a:r>
              <a:rPr lang="en-US" sz="4400" b="1" dirty="0" smtClean="0"/>
              <a:t>Build A Strong Brand Identity</a:t>
            </a:r>
            <a:r>
              <a:rPr lang="en-US" sz="4400" b="1" dirty="0" smtClean="0"/>
              <a:t>:</a:t>
            </a:r>
          </a:p>
          <a:p>
            <a:r>
              <a:rPr lang="en-US" sz="4400" b="1" dirty="0" smtClean="0"/>
              <a:t>for promoting handicrafts in international markets: </a:t>
            </a:r>
            <a:r>
              <a:rPr lang="en-US" sz="4400" dirty="0" smtClean="0"/>
              <a:t/>
            </a:r>
            <a:br>
              <a:rPr lang="en-US" sz="4400" dirty="0" smtClean="0"/>
            </a:br>
            <a:endParaRPr lang="en-US" sz="4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839200" cy="6740307"/>
          </a:xfrm>
          <a:prstGeom prst="rect">
            <a:avLst/>
          </a:prstGeom>
        </p:spPr>
        <p:txBody>
          <a:bodyPr wrap="square">
            <a:spAutoFit/>
          </a:bodyPr>
          <a:lstStyle/>
          <a:p>
            <a:r>
              <a:rPr lang="en-US" sz="3600" dirty="0" smtClean="0"/>
              <a:t>To successfully promote handmade products in international markets through an </a:t>
            </a:r>
            <a:r>
              <a:rPr lang="en-US" sz="3600" dirty="0" smtClean="0">
                <a:hlinkClick r:id="rId2"/>
              </a:rPr>
              <a:t>online store</a:t>
            </a:r>
            <a:r>
              <a:rPr lang="en-US" sz="3600" dirty="0" smtClean="0"/>
              <a:t>, a comprehensive marketing strategy is essential. First, identify the target market and their needs, preferences, and behaviors. Conduct market research to understand competition and </a:t>
            </a:r>
            <a:r>
              <a:rPr lang="en-US" sz="3600" dirty="0" smtClean="0">
                <a:hlinkClick r:id="rId3"/>
              </a:rPr>
              <a:t>trend</a:t>
            </a:r>
            <a:r>
              <a:rPr lang="en-US" sz="3600" dirty="0" smtClean="0"/>
              <a:t>s. Build a strong brand and craft a unique value proposition that resonates with your target audience. Use social media, influencer marketing, and </a:t>
            </a:r>
            <a:r>
              <a:rPr lang="en-US" sz="3600" dirty="0" smtClean="0">
                <a:hlinkClick r:id="rId4"/>
              </a:rPr>
              <a:t>email marketing</a:t>
            </a:r>
            <a:r>
              <a:rPr lang="en-US" sz="3600" dirty="0" smtClean="0"/>
              <a:t> to increase brand awareness and engagement.</a:t>
            </a:r>
            <a:endParaRPr lang="en-US" sz="3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555641"/>
          </a:xfrm>
          <a:prstGeom prst="rect">
            <a:avLst/>
          </a:prstGeom>
        </p:spPr>
        <p:txBody>
          <a:bodyPr wrap="square">
            <a:spAutoFit/>
          </a:bodyPr>
          <a:lstStyle/>
          <a:p>
            <a:r>
              <a:rPr lang="en-US" sz="2800" dirty="0" smtClean="0"/>
              <a:t>Localizing your marketing content is an essential marketing strategy for promoting your handmade items in international markets. Localizing your content means tailoring your message, language, and cultural references to appeal to your target audience in a particular region or country. Not only does this process improve your </a:t>
            </a:r>
            <a:r>
              <a:rPr lang="en-US" sz="2800" dirty="0" smtClean="0">
                <a:hlinkClick r:id="rId2"/>
              </a:rPr>
              <a:t>brand's communications</a:t>
            </a:r>
            <a:r>
              <a:rPr lang="en-US" sz="2800" dirty="0" smtClean="0"/>
              <a:t> with customers, it also shows that you understand and respect their culture. For example, if you market handmade items in Japan, you will need to translate your content into Japanese and use visuals that appeal to Japanese consumers. Plus, you can tailor your marketing strategy to meet the unique preferences and behaviors of your </a:t>
            </a:r>
            <a:r>
              <a:rPr lang="en-US" sz="2800" dirty="0" smtClean="0">
                <a:hlinkClick r:id="rId3"/>
              </a:rPr>
              <a:t>target market</a:t>
            </a:r>
            <a:r>
              <a:rPr lang="en-US" sz="2800" dirty="0" smtClean="0"/>
              <a:t>. By localizing your marketing content, you can increase your chances of success in international markets and increase sales of your handmade items</a:t>
            </a:r>
            <a:endParaRPr lang="en-US" sz="2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335847"/>
            <a:ext cx="8915400" cy="7263527"/>
          </a:xfrm>
          <a:prstGeom prst="rect">
            <a:avLst/>
          </a:prstGeom>
        </p:spPr>
        <p:txBody>
          <a:bodyPr wrap="square">
            <a:spAutoFit/>
          </a:bodyPr>
          <a:lstStyle/>
          <a:p>
            <a:r>
              <a:rPr lang="en-US" sz="2800" dirty="0" smtClean="0"/>
              <a:t>Leverage Social Media:</a:t>
            </a:r>
          </a:p>
          <a:p>
            <a:r>
              <a:rPr lang="en-US" sz="2800" dirty="0" smtClean="0"/>
              <a:t>Using </a:t>
            </a:r>
            <a:r>
              <a:rPr lang="en-US" sz="2800" dirty="0" smtClean="0"/>
              <a:t>social media is an effective marketing strategy to promote handmade items in the international market. By establishing a strong online presence through </a:t>
            </a:r>
            <a:r>
              <a:rPr lang="en-US" sz="2800" dirty="0" smtClean="0">
                <a:hlinkClick r:id="rId2"/>
              </a:rPr>
              <a:t>social media platforms</a:t>
            </a:r>
            <a:r>
              <a:rPr lang="en-US" sz="2800" dirty="0" smtClean="0"/>
              <a:t>, craft sellers can reach a wider audience, showcase their unique products, and build relationships with potential customers. Social media offers an affordable and accessible way to market handmade products, allowing sellers to share their </a:t>
            </a:r>
            <a:r>
              <a:rPr lang="en-US" sz="2800" dirty="0" smtClean="0">
                <a:hlinkClick r:id="rId3"/>
              </a:rPr>
              <a:t>brand stories</a:t>
            </a:r>
            <a:r>
              <a:rPr lang="en-US" sz="2800" dirty="0" smtClean="0"/>
              <a:t>, showcase product features and highlight customer feedback. Connecting with followers through social media enables sellers of handmade goods to build customer loyalty, increase brand awareness and boost sales in international markets. Consistent and strategic use of social media can help craft sellers overcome </a:t>
            </a:r>
            <a:r>
              <a:rPr lang="en-US" sz="2800" dirty="0" smtClean="0">
                <a:hlinkClick r:id="rId4"/>
              </a:rPr>
              <a:t>geographic barriers</a:t>
            </a:r>
            <a:r>
              <a:rPr lang="en-US" sz="2800" dirty="0" smtClean="0"/>
              <a:t> and establish a global presence.</a:t>
            </a:r>
          </a:p>
          <a:p>
            <a:r>
              <a:rPr lang="en-US" sz="2800" dirty="0" smtClean="0"/>
              <a:t/>
            </a:r>
            <a:br>
              <a:rPr lang="en-US" sz="2800" dirty="0" smtClean="0"/>
            </a:b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0"/>
            <a:ext cx="8915400" cy="7109639"/>
          </a:xfrm>
          <a:prstGeom prst="rect">
            <a:avLst/>
          </a:prstGeom>
        </p:spPr>
        <p:txBody>
          <a:bodyPr wrap="square">
            <a:spAutoFit/>
          </a:bodyPr>
          <a:lstStyle/>
          <a:p>
            <a:r>
              <a:rPr lang="en-US" sz="2800" b="1" dirty="0" smtClean="0"/>
              <a:t>Attend </a:t>
            </a:r>
            <a:r>
              <a:rPr lang="en-US" sz="2800" b="1" dirty="0" smtClean="0"/>
              <a:t>Trade Shows</a:t>
            </a:r>
            <a:r>
              <a:rPr lang="en-US" sz="2800" b="1" dirty="0" smtClean="0"/>
              <a:t>:</a:t>
            </a:r>
          </a:p>
          <a:p>
            <a:r>
              <a:rPr lang="en-US" sz="2800" dirty="0" smtClean="0"/>
              <a:t>Attending trade shows is a very effective marketing strategy to promote handmade items in the international market. These events are an opportunity to present your products to a large number of potential buyers and to network with other industry professionals. Attending a </a:t>
            </a:r>
            <a:r>
              <a:rPr lang="en-US" sz="2800" dirty="0" smtClean="0">
                <a:hlinkClick r:id="rId2"/>
              </a:rPr>
              <a:t>trade show</a:t>
            </a:r>
            <a:r>
              <a:rPr lang="en-US" sz="2800" dirty="0" smtClean="0"/>
              <a:t> is also a valuable learning experience, giving you insight into industry trends, market demands, and competitor strategies. To maximize engagement, it's important to plan ahead and invest in high-quality booth designs and marketing materials that effectively showcase your products. Interacting with visitors, offering </a:t>
            </a:r>
            <a:r>
              <a:rPr lang="en-US" sz="2800" dirty="0" smtClean="0">
                <a:hlinkClick r:id="rId3"/>
              </a:rPr>
              <a:t>product demonstrations</a:t>
            </a:r>
            <a:r>
              <a:rPr lang="en-US" sz="2800" dirty="0" smtClean="0"/>
              <a:t> and samples, and following up on leads can also help generate interest and build lasting relationships with prospects.</a:t>
            </a:r>
          </a:p>
          <a:p>
            <a:r>
              <a:rPr lang="en-US" dirty="0" smtClean="0"/>
              <a:t/>
            </a:r>
            <a:br>
              <a:rPr lang="en-US" dirty="0" smtClean="0"/>
            </a:b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9144000" cy="6494085"/>
          </a:xfrm>
          <a:prstGeom prst="rect">
            <a:avLst/>
          </a:prstGeom>
        </p:spPr>
        <p:txBody>
          <a:bodyPr wrap="square">
            <a:spAutoFit/>
          </a:bodyPr>
          <a:lstStyle/>
          <a:p>
            <a:r>
              <a:rPr lang="en-US" sz="3200" dirty="0" smtClean="0"/>
              <a:t>Partner with </a:t>
            </a:r>
            <a:r>
              <a:rPr lang="en-US" sz="3200" dirty="0" smtClean="0">
                <a:hlinkClick r:id="rId2"/>
              </a:rPr>
              <a:t>local </a:t>
            </a:r>
            <a:r>
              <a:rPr lang="en-US" sz="3200" dirty="0" smtClean="0">
                <a:hlinkClick r:id="rId2"/>
              </a:rPr>
              <a:t>retailers</a:t>
            </a:r>
            <a:r>
              <a:rPr lang="en-US" sz="3200" dirty="0" smtClean="0"/>
              <a:t>: it </a:t>
            </a:r>
            <a:r>
              <a:rPr lang="en-US" sz="3200" dirty="0" smtClean="0"/>
              <a:t>is an effective marketing strategy to promote handmade items in the international market. By partnering with a retailer in your target country, you can leverage its existing customer base and </a:t>
            </a:r>
            <a:r>
              <a:rPr lang="en-US" sz="3200" dirty="0" smtClean="0">
                <a:hlinkClick r:id="rId3"/>
              </a:rPr>
              <a:t>distribution network</a:t>
            </a:r>
            <a:r>
              <a:rPr lang="en-US" sz="3200" dirty="0" smtClean="0"/>
              <a:t> to reach a wider audience. This approach also gives you insight into local market trends, preferences, and regulations. To get the most out of this strategy, it's important to identify </a:t>
            </a:r>
            <a:r>
              <a:rPr lang="en-US" sz="3200" dirty="0" smtClean="0">
                <a:hlinkClick r:id="rId4"/>
              </a:rPr>
              <a:t>retailer</a:t>
            </a:r>
            <a:r>
              <a:rPr lang="en-US" sz="3200" dirty="0" smtClean="0"/>
              <a:t>s that align with your brand values ​​and are successful in your target market. Building strong working relationships with your retail partners also helps ensure your products are well-represented and promoted in stores and online.</a:t>
            </a:r>
            <a:endParaRPr lang="en-US" sz="3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
            <a:ext cx="8915400" cy="7109639"/>
          </a:xfrm>
          <a:prstGeom prst="rect">
            <a:avLst/>
          </a:prstGeom>
        </p:spPr>
        <p:txBody>
          <a:bodyPr wrap="square">
            <a:spAutoFit/>
          </a:bodyPr>
          <a:lstStyle/>
          <a:p>
            <a:r>
              <a:rPr lang="en-US" sz="2800" dirty="0" smtClean="0"/>
              <a:t>Focusing on quality and durability is a very effective marketing strategy when promoting handmade items in international markets. Customers are increasingly concerned about the </a:t>
            </a:r>
            <a:r>
              <a:rPr lang="en-US" sz="2800" dirty="0" smtClean="0">
                <a:hlinkClick r:id="rId2"/>
              </a:rPr>
              <a:t>environmental impact</a:t>
            </a:r>
            <a:r>
              <a:rPr lang="en-US" sz="2800" dirty="0" smtClean="0"/>
              <a:t> of the products they buy and the conditions under which they are produced. By emphasizing the high quality and eco-friendliness of handmade items, you can attract customers who put these values ​​first. Additionally, emphasizing sustainability helps differentiate your product from mass-produced products and highlights the uniqueness and craftsmanship of your product. Communicating your commitment to quality and sustainability through your marketing materials, such as product descriptions, </a:t>
            </a:r>
            <a:r>
              <a:rPr lang="en-US" sz="2800" dirty="0" smtClean="0">
                <a:hlinkClick r:id="rId3"/>
              </a:rPr>
              <a:t>packaging</a:t>
            </a:r>
            <a:r>
              <a:rPr lang="en-US" sz="2800" dirty="0" smtClean="0"/>
              <a:t>, and social media content, is important to help build a loyal customer base that values ​​these attributes.</a:t>
            </a:r>
          </a:p>
          <a:p>
            <a:r>
              <a:rPr lang="en-US" dirty="0" smtClean="0"/>
              <a:t/>
            </a:r>
            <a:br>
              <a:rPr lang="en-US" dirty="0" smtClean="0"/>
            </a:b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109639"/>
          </a:xfrm>
          <a:prstGeom prst="rect">
            <a:avLst/>
          </a:prstGeom>
        </p:spPr>
        <p:txBody>
          <a:bodyPr wrap="square">
            <a:spAutoFit/>
          </a:bodyPr>
          <a:lstStyle/>
          <a:p>
            <a:r>
              <a:rPr lang="en-US" sz="2800" b="1" dirty="0" smtClean="0"/>
              <a:t>Offer Discounts and Promotions</a:t>
            </a:r>
          </a:p>
          <a:p>
            <a:r>
              <a:rPr lang="en-US" sz="2800" dirty="0" smtClean="0"/>
              <a:t>Developing </a:t>
            </a:r>
            <a:r>
              <a:rPr lang="en-US" sz="2800" dirty="0" smtClean="0"/>
              <a:t>a strong marketing strategy for customer service is crucial when promoting handcrafted items in international markets. First, it is important to conduct market research to understand the </a:t>
            </a:r>
            <a:r>
              <a:rPr lang="en-US" sz="2800" dirty="0" smtClean="0">
                <a:hlinkClick r:id="rId2"/>
              </a:rPr>
              <a:t>local culture</a:t>
            </a:r>
            <a:r>
              <a:rPr lang="en-US" sz="2800" dirty="0" smtClean="0"/>
              <a:t> and customer preferences. Then ensure that product descriptions and websites are translated accurately and appropriately for the target market. Providing excellent </a:t>
            </a:r>
            <a:r>
              <a:rPr lang="en-US" sz="2800" dirty="0" smtClean="0">
                <a:hlinkClick r:id="rId3"/>
              </a:rPr>
              <a:t>customer services</a:t>
            </a:r>
            <a:r>
              <a:rPr lang="en-US" sz="2800" dirty="0" smtClean="0"/>
              <a:t>, such as easy communication channels, quick response times, and hassle-free returns or exchanges, will increase customer satisfaction and loyalty. Using social media platforms to connect with customers and showcase your product's unique features will increase brand awareness and recognition. Finally, offering incentives such as promotions or discounts to loyal customers will help build customer loyalty and encourage </a:t>
            </a:r>
            <a:r>
              <a:rPr lang="en-US" sz="2800" dirty="0" smtClean="0">
                <a:hlinkClick r:id="rId4"/>
              </a:rPr>
              <a:t>word-of-mouth referrals</a:t>
            </a:r>
            <a:r>
              <a:rPr lang="en-US" sz="2800" dirty="0" smtClean="0"/>
              <a:t>.</a:t>
            </a:r>
          </a:p>
          <a:p>
            <a:r>
              <a:rPr lang="en-US" dirty="0" smtClean="0"/>
              <a:t/>
            </a:r>
            <a:br>
              <a:rPr lang="en-US" dirty="0" smtClean="0"/>
            </a:b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
            <a:ext cx="8915400" cy="6986528"/>
          </a:xfrm>
          <a:prstGeom prst="rect">
            <a:avLst/>
          </a:prstGeom>
        </p:spPr>
        <p:txBody>
          <a:bodyPr wrap="square">
            <a:spAutoFit/>
          </a:bodyPr>
          <a:lstStyle/>
          <a:p>
            <a:r>
              <a:rPr lang="en-US" sz="2800" b="1" dirty="0" smtClean="0"/>
              <a:t>What are the four global marketing strategies? </a:t>
            </a:r>
            <a:r>
              <a:rPr lang="en-US" sz="2800" dirty="0" smtClean="0"/>
              <a:t>The company uses a variety of global marketing strategies to attract customers from around the world. </a:t>
            </a:r>
            <a:br>
              <a:rPr lang="en-US" sz="2800" dirty="0" smtClean="0"/>
            </a:br>
            <a:r>
              <a:rPr lang="en-US" sz="2800" dirty="0" smtClean="0"/>
              <a:t>1. </a:t>
            </a:r>
            <a:r>
              <a:rPr lang="en-US" sz="2800" b="1" dirty="0" smtClean="0"/>
              <a:t>Standardization</a:t>
            </a:r>
            <a:r>
              <a:rPr lang="en-US" sz="2800" b="1" dirty="0" smtClean="0"/>
              <a:t>: </a:t>
            </a:r>
            <a:r>
              <a:rPr lang="en-US" sz="2800" dirty="0" smtClean="0"/>
              <a:t>This approach involves creating a standard and consistent marketing mix across all markets. Businesses using this strategy typically create a unique marketing campaign, </a:t>
            </a:r>
            <a:r>
              <a:rPr lang="en-US" sz="2800" dirty="0" smtClean="0">
                <a:hlinkClick r:id="rId2"/>
              </a:rPr>
              <a:t>product design</a:t>
            </a:r>
            <a:r>
              <a:rPr lang="en-US" sz="2800" dirty="0" smtClean="0"/>
              <a:t>, pricing strategy, and distribution plan that are used globally.</a:t>
            </a:r>
          </a:p>
          <a:p>
            <a:r>
              <a:rPr lang="en-US" sz="2800" dirty="0" smtClean="0"/>
              <a:t/>
            </a:r>
            <a:br>
              <a:rPr lang="en-US" sz="2800" dirty="0" smtClean="0"/>
            </a:br>
            <a:r>
              <a:rPr lang="en-US" sz="2800" dirty="0" smtClean="0"/>
              <a:t>2. </a:t>
            </a:r>
            <a:r>
              <a:rPr lang="en-US" sz="2800" b="1" dirty="0" smtClean="0"/>
              <a:t>Localization</a:t>
            </a:r>
            <a:r>
              <a:rPr lang="en-US" sz="2800" b="1" dirty="0" smtClean="0"/>
              <a:t>: </a:t>
            </a:r>
            <a:r>
              <a:rPr lang="en-US" sz="2800" dirty="0" smtClean="0"/>
              <a:t>This approach consists of adapting the marketing mix to the needs of each local market. Companies using this strategy will tailor their </a:t>
            </a:r>
            <a:r>
              <a:rPr lang="en-US" sz="2800" dirty="0" smtClean="0">
                <a:hlinkClick r:id="rId3"/>
              </a:rPr>
              <a:t>marketing campaigns</a:t>
            </a:r>
            <a:r>
              <a:rPr lang="en-US" sz="2800" dirty="0" smtClean="0"/>
              <a:t>, product design, pricing, and distribution to meet the specific needs and preferences of customers in each market.</a:t>
            </a:r>
          </a:p>
          <a:p>
            <a:r>
              <a:rPr lang="en-US" sz="2800" dirty="0" smtClean="0"/>
              <a:t/>
            </a:r>
            <a:br>
              <a:rPr lang="en-US" sz="2800" dirty="0" smtClean="0"/>
            </a:br>
            <a:endParaRPr 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8839200" cy="6863417"/>
          </a:xfrm>
          <a:prstGeom prst="rect">
            <a:avLst/>
          </a:prstGeom>
        </p:spPr>
        <p:txBody>
          <a:bodyPr wrap="square">
            <a:spAutoFit/>
          </a:bodyPr>
          <a:lstStyle/>
          <a:p>
            <a:r>
              <a:rPr lang="en-US" sz="4400" b="1" dirty="0" smtClean="0"/>
              <a:t>Marketing Strategies for Indian Markets</a:t>
            </a:r>
          </a:p>
          <a:p>
            <a:r>
              <a:rPr lang="en-US" sz="4400" b="1" dirty="0" smtClean="0"/>
              <a:t>Localization</a:t>
            </a:r>
            <a:r>
              <a:rPr lang="en-US" sz="4400" b="1" dirty="0" smtClean="0"/>
              <a:t>:</a:t>
            </a:r>
            <a:endParaRPr lang="en-US" sz="4400" dirty="0" smtClean="0"/>
          </a:p>
          <a:p>
            <a:pPr fontAlgn="ctr"/>
            <a:r>
              <a:rPr lang="en-US" sz="4400" dirty="0" smtClean="0"/>
              <a:t>Tailor marketing messages, products, and promotions to specific Indian regions and cultural preferences. </a:t>
            </a:r>
          </a:p>
          <a:p>
            <a:r>
              <a:rPr lang="en-US" sz="4400" b="1" dirty="0" smtClean="0"/>
              <a:t>Digital Marketing:</a:t>
            </a:r>
            <a:endParaRPr lang="en-US" sz="4400" dirty="0" smtClean="0"/>
          </a:p>
          <a:p>
            <a:pPr fontAlgn="ctr"/>
            <a:r>
              <a:rPr lang="en-US" sz="4400" dirty="0" smtClean="0"/>
              <a:t>Leverage social media, search engine optimization (</a:t>
            </a:r>
            <a:r>
              <a:rPr lang="en-US" sz="4400" dirty="0" err="1" smtClean="0"/>
              <a:t>SEO</a:t>
            </a:r>
            <a:r>
              <a:rPr lang="en-US" sz="4400" dirty="0" smtClean="0"/>
              <a:t>), and online advertising to reach a wide audience. </a:t>
            </a:r>
            <a:endParaRPr lang="en-US" sz="4400"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971413"/>
          </a:xfrm>
          <a:prstGeom prst="rect">
            <a:avLst/>
          </a:prstGeom>
        </p:spPr>
        <p:txBody>
          <a:bodyPr wrap="square">
            <a:spAutoFit/>
          </a:bodyPr>
          <a:lstStyle/>
          <a:p>
            <a:r>
              <a:rPr lang="en-US" sz="3200" b="1" dirty="0" smtClean="0"/>
              <a:t>3. Globalization</a:t>
            </a:r>
            <a:r>
              <a:rPr lang="en-US" sz="3200" b="1" dirty="0" smtClean="0"/>
              <a:t>: </a:t>
            </a:r>
            <a:r>
              <a:rPr lang="en-US" sz="3200" dirty="0" smtClean="0"/>
              <a:t>This approach involves creating a consistent global brand across all markets, but with some customization to suit local preferences. Companies using this strategy will develop global marketing campaigns and product designs but allow for some variation in pricing and distribution to meet local market conditions.</a:t>
            </a:r>
          </a:p>
          <a:p>
            <a:r>
              <a:rPr lang="en-US" sz="3200" dirty="0" smtClean="0"/>
              <a:t/>
            </a:r>
            <a:br>
              <a:rPr lang="en-US" sz="3200" dirty="0" smtClean="0"/>
            </a:br>
            <a:r>
              <a:rPr lang="en-US" sz="3200" dirty="0" smtClean="0"/>
              <a:t>4. </a:t>
            </a:r>
            <a:r>
              <a:rPr lang="en-US" sz="3200" b="1" dirty="0" smtClean="0"/>
              <a:t>Trans-creation</a:t>
            </a:r>
            <a:r>
              <a:rPr lang="en-US" sz="3200" b="1" dirty="0" smtClean="0"/>
              <a:t>: </a:t>
            </a:r>
            <a:r>
              <a:rPr lang="en-US" sz="3200" dirty="0" smtClean="0"/>
              <a:t>This method involves creating culturally relevant and engaging marketing campaigns for customers in each local market. Companies using this strategy typically work with local marketing teams to tailor campaigns to the specific needs and preferences of customers in each market.</a:t>
            </a:r>
          </a:p>
          <a:p>
            <a:r>
              <a:rPr lang="en-US" sz="3200" dirty="0" smtClean="0"/>
              <a:t/>
            </a:r>
            <a:br>
              <a:rPr lang="en-US" sz="3200" dirty="0" smtClean="0"/>
            </a:br>
            <a:endParaRPr lang="en-US" sz="3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140416"/>
          </a:xfrm>
          <a:prstGeom prst="rect">
            <a:avLst/>
          </a:prstGeom>
        </p:spPr>
        <p:txBody>
          <a:bodyPr wrap="square">
            <a:spAutoFit/>
          </a:bodyPr>
          <a:lstStyle/>
          <a:p>
            <a:r>
              <a:rPr lang="en-US" sz="4000" b="1" dirty="0" smtClean="0"/>
              <a:t>Influencer Marketing:</a:t>
            </a:r>
            <a:endParaRPr lang="en-US" sz="4000" dirty="0" smtClean="0"/>
          </a:p>
          <a:p>
            <a:pPr fontAlgn="ctr"/>
            <a:r>
              <a:rPr lang="en-US" sz="4000" dirty="0" smtClean="0"/>
              <a:t>Partner with Indian influencers to promote products and build brand awareness. </a:t>
            </a:r>
          </a:p>
          <a:p>
            <a:r>
              <a:rPr lang="en-US" sz="4000" b="1" dirty="0" smtClean="0"/>
              <a:t>Content Marketing:</a:t>
            </a:r>
            <a:endParaRPr lang="en-US" sz="4000" dirty="0" smtClean="0"/>
          </a:p>
          <a:p>
            <a:pPr fontAlgn="ctr"/>
            <a:r>
              <a:rPr lang="en-US" sz="4000" dirty="0" smtClean="0"/>
              <a:t>Create engaging content (blog posts, videos, etc.) to establish thought leadership and build relationships. </a:t>
            </a:r>
            <a:endParaRPr lang="en-US" sz="4000" dirty="0" smtClean="0"/>
          </a:p>
          <a:p>
            <a:r>
              <a:rPr lang="en-US" sz="4000" b="1" dirty="0" smtClean="0"/>
              <a:t>Focus on Value:</a:t>
            </a:r>
            <a:endParaRPr lang="en-US" sz="4000" dirty="0" smtClean="0"/>
          </a:p>
          <a:p>
            <a:pPr fontAlgn="ctr"/>
            <a:r>
              <a:rPr lang="en-US" sz="4000" dirty="0" smtClean="0"/>
              <a:t>Emphasize the value proposition of products and services, considering factors like affordability and quality. </a:t>
            </a:r>
          </a:p>
          <a:p>
            <a:pPr fontAlgn="ctr"/>
            <a:endParaRPr lang="en-US"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5786199"/>
          </a:xfrm>
          <a:prstGeom prst="rect">
            <a:avLst/>
          </a:prstGeom>
        </p:spPr>
        <p:txBody>
          <a:bodyPr wrap="square">
            <a:spAutoFit/>
          </a:bodyPr>
          <a:lstStyle/>
          <a:p>
            <a:r>
              <a:rPr lang="en-US" sz="4400" b="1" dirty="0" smtClean="0"/>
              <a:t>Community Building:</a:t>
            </a:r>
            <a:endParaRPr lang="en-US" sz="4400" dirty="0" smtClean="0"/>
          </a:p>
          <a:p>
            <a:pPr fontAlgn="ctr"/>
            <a:r>
              <a:rPr lang="en-US" sz="4400" dirty="0" smtClean="0"/>
              <a:t>Foster a sense of community through online and offline events. </a:t>
            </a:r>
          </a:p>
          <a:p>
            <a:pPr fontAlgn="ctr"/>
            <a:r>
              <a:rPr lang="en-US" sz="4400" b="1" dirty="0" smtClean="0"/>
              <a:t>Market </a:t>
            </a:r>
            <a:r>
              <a:rPr lang="en-US" sz="4400" b="1" dirty="0" smtClean="0"/>
              <a:t>Research:</a:t>
            </a:r>
            <a:r>
              <a:rPr lang="en-US" sz="4400" dirty="0" smtClean="0"/>
              <a:t> Thoroughly research target markets to understand consumer behavior, cultural nuances, and regulatory </a:t>
            </a:r>
            <a:r>
              <a:rPr lang="en-US" sz="4400" dirty="0" smtClean="0"/>
              <a:t>requirements</a:t>
            </a:r>
            <a:endParaRPr lang="en-US" sz="4400" dirty="0" smtClean="0"/>
          </a:p>
          <a:p>
            <a:pPr fontAlgn="ctr"/>
            <a:endParaRPr lang="en-US" sz="4400"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509200"/>
          </a:xfrm>
          <a:prstGeom prst="rect">
            <a:avLst/>
          </a:prstGeom>
        </p:spPr>
        <p:txBody>
          <a:bodyPr wrap="square">
            <a:spAutoFit/>
          </a:bodyPr>
          <a:lstStyle/>
          <a:p>
            <a:r>
              <a:rPr lang="en-US" sz="4400" b="1" dirty="0" smtClean="0"/>
              <a:t>Adapt to Payment Preferences:</a:t>
            </a:r>
            <a:endParaRPr lang="en-US" sz="4400" dirty="0" smtClean="0"/>
          </a:p>
          <a:p>
            <a:pPr fontAlgn="ctr"/>
            <a:r>
              <a:rPr lang="en-US" sz="4400" dirty="0" smtClean="0"/>
              <a:t>Offer a variety of payment options, including cash-on-delivery, to cater to diverse consumer preferences. </a:t>
            </a:r>
          </a:p>
          <a:p>
            <a:r>
              <a:rPr lang="en-US" sz="4400" b="1" dirty="0" smtClean="0"/>
              <a:t>Build </a:t>
            </a:r>
            <a:r>
              <a:rPr lang="en-US" sz="4400" b="1" dirty="0" smtClean="0"/>
              <a:t>Local Partnerships:</a:t>
            </a:r>
            <a:endParaRPr lang="en-US" sz="4400" dirty="0" smtClean="0"/>
          </a:p>
          <a:p>
            <a:r>
              <a:rPr lang="en-US" sz="4400" dirty="0" smtClean="0"/>
              <a:t>Collaborate with local businesses and distributors to enhance reach and credibility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304800"/>
            <a:ext cx="8534400" cy="4832092"/>
          </a:xfrm>
          <a:prstGeom prst="rect">
            <a:avLst/>
          </a:prstGeom>
        </p:spPr>
        <p:txBody>
          <a:bodyPr wrap="square">
            <a:spAutoFit/>
          </a:bodyPr>
          <a:lstStyle/>
          <a:p>
            <a:r>
              <a:rPr lang="en-US" sz="4400" b="1" dirty="0" smtClean="0"/>
              <a:t>Marketing Strategies for International Markets:</a:t>
            </a:r>
          </a:p>
          <a:p>
            <a:r>
              <a:rPr lang="en-US" sz="4400" b="1" dirty="0" smtClean="0"/>
              <a:t>Market Research:</a:t>
            </a:r>
            <a:r>
              <a:rPr lang="en-US" sz="4400" dirty="0" smtClean="0"/>
              <a:t> Thoroughly research target markets to understand consumer behavior, cultural nuances, and regulatory requirements</a:t>
            </a:r>
            <a:endParaRPr lang="en-US" sz="4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800" y="0"/>
            <a:ext cx="8229600" cy="6863417"/>
          </a:xfrm>
          <a:prstGeom prst="rect">
            <a:avLst/>
          </a:prstGeom>
        </p:spPr>
        <p:txBody>
          <a:bodyPr wrap="square">
            <a:spAutoFit/>
          </a:bodyPr>
          <a:lstStyle/>
          <a:p>
            <a:pPr fontAlgn="ctr"/>
            <a:r>
              <a:rPr lang="en-US" sz="4400" b="1" dirty="0" smtClean="0"/>
              <a:t>International Marketing:</a:t>
            </a:r>
            <a:r>
              <a:rPr lang="en-US" sz="4400" dirty="0" smtClean="0"/>
              <a:t> Focus on international marketing rather than global marketing to adapt to specific market needs. </a:t>
            </a:r>
          </a:p>
          <a:p>
            <a:pPr fontAlgn="ctr"/>
            <a:r>
              <a:rPr lang="en-US" sz="4400" b="1" dirty="0" smtClean="0"/>
              <a:t>Language Adaptation:</a:t>
            </a:r>
            <a:r>
              <a:rPr lang="en-US" sz="4400" dirty="0" smtClean="0"/>
              <a:t> Translate marketing materials and websites into the local </a:t>
            </a:r>
            <a:r>
              <a:rPr lang="en-US" sz="4400" dirty="0" smtClean="0"/>
              <a:t>language</a:t>
            </a:r>
          </a:p>
          <a:p>
            <a:pPr fontAlgn="ctr"/>
            <a:r>
              <a:rPr lang="en-US" sz="4400" b="1" dirty="0" smtClean="0"/>
              <a:t>Cultural Adaptation:</a:t>
            </a:r>
            <a:r>
              <a:rPr lang="en-US" sz="4400" dirty="0" smtClean="0"/>
              <a:t> Consider cultural norms and values when developing marketing campaigns.  </a:t>
            </a:r>
            <a:endParaRPr lang="en-US" sz="4400"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304801"/>
            <a:ext cx="8915400" cy="6524863"/>
          </a:xfrm>
          <a:prstGeom prst="rect">
            <a:avLst/>
          </a:prstGeom>
        </p:spPr>
        <p:txBody>
          <a:bodyPr wrap="square">
            <a:spAutoFit/>
          </a:bodyPr>
          <a:lstStyle/>
          <a:p>
            <a:pPr fontAlgn="ctr"/>
            <a:r>
              <a:rPr lang="en-US" dirty="0" smtClean="0"/>
              <a:t> </a:t>
            </a:r>
          </a:p>
          <a:p>
            <a:pPr fontAlgn="ctr"/>
            <a:r>
              <a:rPr lang="en-US" sz="4000" b="1" dirty="0" smtClean="0"/>
              <a:t>Price Optimization:</a:t>
            </a:r>
            <a:r>
              <a:rPr lang="en-US" sz="4000" dirty="0" smtClean="0"/>
              <a:t> Adjust pricing strategies to reflect local market conditions and currency exchange rates. </a:t>
            </a:r>
          </a:p>
          <a:p>
            <a:pPr fontAlgn="ctr"/>
            <a:r>
              <a:rPr lang="en-US" sz="4000" b="1" dirty="0" smtClean="0"/>
              <a:t>Distribution Channels:</a:t>
            </a:r>
            <a:r>
              <a:rPr lang="en-US" sz="4000" dirty="0" smtClean="0"/>
              <a:t> Utilize appropriate distribution channels to reach target </a:t>
            </a:r>
            <a:r>
              <a:rPr lang="en-US" sz="4000" dirty="0" smtClean="0"/>
              <a:t>consumers</a:t>
            </a:r>
          </a:p>
          <a:p>
            <a:pPr fontAlgn="ctr"/>
            <a:r>
              <a:rPr lang="en-US" sz="4000" b="1" dirty="0" smtClean="0"/>
              <a:t>Local Partnerships:</a:t>
            </a:r>
            <a:r>
              <a:rPr lang="en-US" sz="4000" dirty="0" smtClean="0"/>
              <a:t> Collaborate with local businesses and distributors to build a strong presence. </a:t>
            </a:r>
          </a:p>
          <a:p>
            <a:pPr fontAlgn="ctr"/>
            <a:endParaRPr lang="en-US"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04800"/>
            <a:ext cx="8610600" cy="6740307"/>
          </a:xfrm>
          <a:prstGeom prst="rect">
            <a:avLst/>
          </a:prstGeom>
        </p:spPr>
        <p:txBody>
          <a:bodyPr wrap="square">
            <a:spAutoFit/>
          </a:bodyPr>
          <a:lstStyle/>
          <a:p>
            <a:pPr fontAlgn="ctr"/>
            <a:r>
              <a:rPr lang="en-US" sz="3600" b="1" dirty="0" smtClean="0"/>
              <a:t>Regulatory </a:t>
            </a:r>
            <a:r>
              <a:rPr lang="en-US" sz="3600" b="1" dirty="0" smtClean="0"/>
              <a:t>Compliance:</a:t>
            </a:r>
            <a:r>
              <a:rPr lang="en-US" sz="3600" dirty="0" smtClean="0"/>
              <a:t> Ensure that products and marketing materials comply with local regulations. </a:t>
            </a:r>
          </a:p>
          <a:p>
            <a:pPr fontAlgn="ctr"/>
            <a:r>
              <a:rPr lang="en-US" sz="3600" b="1" dirty="0" smtClean="0"/>
              <a:t>Content Marketing:</a:t>
            </a:r>
            <a:r>
              <a:rPr lang="en-US" sz="3600" dirty="0" smtClean="0"/>
              <a:t> Create engaging content that resonates with local audiences. </a:t>
            </a:r>
          </a:p>
          <a:p>
            <a:pPr fontAlgn="ctr"/>
            <a:r>
              <a:rPr lang="en-US" sz="3600" b="1" dirty="0" smtClean="0"/>
              <a:t>Social Media Marketing:</a:t>
            </a:r>
            <a:r>
              <a:rPr lang="en-US" sz="3600" dirty="0" smtClean="0"/>
              <a:t> Leverage social media platforms popular in the target market. </a:t>
            </a:r>
          </a:p>
          <a:p>
            <a:pPr fontAlgn="ctr"/>
            <a:r>
              <a:rPr lang="en-US" sz="3600" b="1" dirty="0" smtClean="0"/>
              <a:t>Influencer Marketing:</a:t>
            </a:r>
            <a:r>
              <a:rPr lang="en-US" sz="3600" dirty="0" smtClean="0"/>
              <a:t> Collaborate with local influencers to build brand awareness. </a:t>
            </a:r>
          </a:p>
          <a:p>
            <a:r>
              <a:rPr lang="en-US" sz="3600" b="1" dirty="0" smtClean="0"/>
              <a:t>Affiliate Marketing:</a:t>
            </a:r>
            <a:r>
              <a:rPr lang="en-US" sz="3600" dirty="0" smtClean="0"/>
              <a:t> Partner with affiliates to promote products and services</a:t>
            </a:r>
            <a:endParaRPr lang="en-US" sz="3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TotalTime>
  <Words>1137</Words>
  <Application>Microsoft Office PowerPoint</Application>
  <PresentationFormat>On-screen Show (4:3)</PresentationFormat>
  <Paragraphs>60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comp</dc:creator>
  <cp:lastModifiedBy>comp</cp:lastModifiedBy>
  <cp:revision>5</cp:revision>
  <dcterms:created xsi:type="dcterms:W3CDTF">2006-08-16T00:00:00Z</dcterms:created>
  <dcterms:modified xsi:type="dcterms:W3CDTF">2025-05-05T04:40:39Z</dcterms:modified>
</cp:coreProperties>
</file>